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oXXMQAMrpnlK8iaMC32pt9ys6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/>
              <a:t>Monalco is one of the world’s largest iron ore mining companies in the world. Demand for ore increased causing the price of ore to increase to $110/ton. Monalco reacted by investing heavily in operating technologies. Unfortunately, now the market has shifted with supply overtaking demand causing the price for ore to shift downwards to $55/ton. Now </a:t>
            </a:r>
            <a:r>
              <a:rPr lang="en-AU" sz="1000"/>
              <a:t>Monalco</a:t>
            </a:r>
            <a:r>
              <a:rPr lang="en-AU" sz="1000"/>
              <a:t> has to make adjustments, primarily around maintenance expenditure of its new ore-crushers, to remain profitable at this lower market price for ore.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5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/>
              <a:t>If we shave off ~20% worth of costs of the year, it will be enough of a buffer to weather future downwards shifts in pricing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/>
              <a:t>We need to scale back our annual maintenance expenditure of $30M for ore crushers but maintaining them every 3 years instead of every 1 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Cutting back on maintenance will cause resistance from the reliability engineering team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We can’t cut more than the recommended OEM limit of “one maintenance event at every 50k tons of iron ore processed</a:t>
            </a:r>
            <a:endParaRPr b="1" sz="1070"/>
          </a:p>
        </p:txBody>
      </p:sp>
      <p:sp>
        <p:nvSpPr>
          <p:cNvPr id="38" name="Google Shape;38;p1"/>
          <p:cNvSpPr txBox="1"/>
          <p:nvPr/>
        </p:nvSpPr>
        <p:spPr>
          <a:xfrm>
            <a:off x="4607091" y="4949474"/>
            <a:ext cx="4324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AU" sz="700"/>
              <a:t>Data Historian:</a:t>
            </a:r>
            <a:r>
              <a:rPr lang="en-AU" sz="700"/>
              <a:t> This includes information on how many tonnes of Iron Ore we have processed with the ore crushers. 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AU" sz="700"/>
              <a:t>Ellipse:</a:t>
            </a:r>
            <a:r>
              <a:rPr lang="en-AU" sz="700"/>
              <a:t> This includes information on the old work orders that used to be raised for our equipment, before our upgrade to SAP. 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AU" sz="700"/>
              <a:t>SAP: </a:t>
            </a:r>
            <a:r>
              <a:rPr lang="en-AU" sz="700"/>
              <a:t>This is the most up-to-date information source on our equipment logs and work order requests that have been raised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AU" sz="700"/>
              <a:t>T3000 DCS:</a:t>
            </a:r>
            <a:r>
              <a:rPr lang="en-AU" sz="700"/>
              <a:t> Sends raw streaming data on vibrations, temperature, and the humidity of the ore crushed to Data Historian 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AU" sz="700"/>
              <a:t>Ore Crusher System:</a:t>
            </a:r>
            <a:r>
              <a:rPr lang="en-AU" sz="700"/>
              <a:t> This includes a high-level process map outlining how the Ore Crusher System works for individual ore crusher models.  </a:t>
            </a:r>
            <a:endParaRPr b="1" sz="67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Chanel Adams:</a:t>
            </a:r>
            <a:r>
              <a:rPr lang="en-AU" sz="1100"/>
              <a:t> Reliability Engineer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Jonas Richards:</a:t>
            </a:r>
            <a:r>
              <a:rPr lang="en-AU" sz="1100"/>
              <a:t> Asset Integrity Manager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Bruce Banner:</a:t>
            </a:r>
            <a:r>
              <a:rPr lang="en-AU" sz="1100"/>
              <a:t> Maintenance SME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Jane Steere: </a:t>
            </a:r>
            <a:r>
              <a:rPr lang="en-AU" sz="1100"/>
              <a:t>Principal Maintenance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Fargo WIlliams:</a:t>
            </a:r>
            <a:r>
              <a:rPr lang="en-AU" sz="1100"/>
              <a:t> Change Manager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Tara Starr:</a:t>
            </a:r>
            <a:r>
              <a:rPr lang="en-AU" sz="1100"/>
              <a:t> Maintenance SME</a:t>
            </a:r>
            <a:endParaRPr sz="1071"/>
          </a:p>
        </p:txBody>
      </p:sp>
      <p:sp>
        <p:nvSpPr>
          <p:cNvPr id="48" name="Google Shape;48;p1"/>
          <p:cNvSpPr txBox="1"/>
          <p:nvPr/>
        </p:nvSpPr>
        <p:spPr>
          <a:xfrm>
            <a:off x="184150" y="540900"/>
            <a:ext cx="77250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/>
              <a:t>How can Monalco streamline maintenance expenditure costs, particularly by scaling back maintenance expenditure by $30M, to remain profitable until the price of ore increases from $55/ton to reasonable levels? (note the level for “reasonable” was not specified)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