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Helvetica Neue"/>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HelveticaNeue-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HelveticaNeue-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HelveticaNeue-bold.fntdata"/><Relationship Id="rId6" Type="http://schemas.openxmlformats.org/officeDocument/2006/relationships/slide" Target="slides/slide1.xml"/><Relationship Id="rId18" Type="http://schemas.openxmlformats.org/officeDocument/2006/relationships/font" Target="fonts/HelveticaNeue-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8a3bdc52bf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8a3bdc52bf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8b83e72783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8b83e72783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8a3bdc52bf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8a3bdc52bf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8b7d82c257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8b7d82c257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Helvetica Neue"/>
                <a:ea typeface="Helvetica Neue"/>
                <a:cs typeface="Helvetica Neue"/>
                <a:sym typeface="Helvetica Neue"/>
              </a:rPr>
              <a:t>1. **Sparse Model Neuron Activations**:</a:t>
            </a:r>
            <a:endParaRPr sz="1000">
              <a:solidFill>
                <a:schemeClr val="dk1"/>
              </a:solidFill>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Helvetica Neue"/>
                <a:ea typeface="Helvetica Neue"/>
                <a:cs typeface="Helvetica Neue"/>
                <a:sym typeface="Helvetica Neue"/>
              </a:rPr>
              <a:t>   - **Sparsity**: The majority of the activations are near zero, which indicates that many neurons are inactive for the given input. In terms of image features, this suggests that the model focuses on specific, distinctive features in the input image. It's capturing only the most salient or unique aspects of the image, effectively ignoring the more common or "background" features.</a:t>
            </a:r>
            <a:endParaRPr sz="1000">
              <a:solidFill>
                <a:schemeClr val="dk1"/>
              </a:solidFill>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Helvetica Neue"/>
                <a:ea typeface="Helvetica Neue"/>
                <a:cs typeface="Helvetica Neue"/>
                <a:sym typeface="Helvetica Neue"/>
              </a:rPr>
              <a:t>   - **Sharp Activations**: The pronounced spikes in activations suggest that when a neuron does activate, it responds strongly to a particular feature. Each spike could correspond to a specific pattern, edge, texture, or other unique aspect of the image that the model deems important.</a:t>
            </a:r>
            <a:endParaRPr sz="1000">
              <a:solidFill>
                <a:schemeClr val="dk1"/>
              </a:solidFill>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Helvetica Neue"/>
                <a:ea typeface="Helvetica Neue"/>
                <a:cs typeface="Helvetica Neue"/>
                <a:sym typeface="Helvetica Neue"/>
              </a:rPr>
              <a:t>2. **Baseline Model Neuron Activations**:</a:t>
            </a:r>
            <a:endParaRPr sz="1000">
              <a:solidFill>
                <a:schemeClr val="dk1"/>
              </a:solidFill>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Helvetica Neue"/>
                <a:ea typeface="Helvetica Neue"/>
                <a:cs typeface="Helvetica Neue"/>
                <a:sym typeface="Helvetica Neue"/>
              </a:rPr>
              <a:t>   - **Diverse Responses**: The broader range of activations (both positive and negative) implies that this model captures a wider array of features in the image. It seems to be recognizing and encoding a more comprehensive set of patterns and structures.</a:t>
            </a:r>
            <a:endParaRPr sz="1000">
              <a:solidFill>
                <a:schemeClr val="dk1"/>
              </a:solidFill>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Helvetica Neue"/>
                <a:ea typeface="Helvetica Neue"/>
                <a:cs typeface="Helvetica Neue"/>
                <a:sym typeface="Helvetica Neue"/>
              </a:rPr>
              <a:t>   - **Continuous Activation**: The continuous activations, without a lot of neurons resting at zero, suggest that the model encodes both primary and secondary features of the image. It's not just focusing on the most distinctive aspects but also the subtler details.</a:t>
            </a:r>
            <a:endParaRPr sz="1000">
              <a:solidFill>
                <a:schemeClr val="dk1"/>
              </a:solidFill>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Helvetica Neue"/>
                <a:ea typeface="Helvetica Neue"/>
                <a:cs typeface="Helvetica Neue"/>
                <a:sym typeface="Helvetica Neue"/>
              </a:rPr>
              <a:t>In terms of image features:</a:t>
            </a:r>
            <a:endParaRPr sz="1000">
              <a:solidFill>
                <a:schemeClr val="dk1"/>
              </a:solidFill>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Helvetica Neue"/>
                <a:ea typeface="Helvetica Neue"/>
                <a:cs typeface="Helvetica Neue"/>
                <a:sym typeface="Helvetica Neue"/>
              </a:rPr>
              <a:t>- **Sparse Model**: Likely captures high-level or abstract features. Given its sparse nature, it might be particularly sensitive to features that are essential for distinguishing between different image classes or categories. For example, if trained on animal images, specific neurons might activate strongly for distinctive features like stripes (for zebras) or a long neck (for giraffes).</a:t>
            </a:r>
            <a:endParaRPr sz="1000">
              <a:solidFill>
                <a:schemeClr val="dk1"/>
              </a:solidFill>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Helvetica Neue"/>
                <a:ea typeface="Helvetica Neue"/>
                <a:cs typeface="Helvetica Neue"/>
                <a:sym typeface="Helvetica Neue"/>
              </a:rPr>
              <a:t>  </a:t>
            </a:r>
            <a:endParaRPr sz="1000">
              <a:solidFill>
                <a:schemeClr val="dk1"/>
              </a:solidFill>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Helvetica Neue"/>
                <a:ea typeface="Helvetica Neue"/>
                <a:cs typeface="Helvetica Neue"/>
                <a:sym typeface="Helvetica Neue"/>
              </a:rPr>
              <a:t>- **Baseline Model**: Likely captures both high-level and low-level features. This model might be encoding basic textures, gradients, and color variations in addition to the more distinctive features. In the same animal image analogy, it would pick up on the general textures of fur or scales, the gradients in the sky, and so forth.</a:t>
            </a:r>
            <a:endParaRPr sz="1000">
              <a:solidFill>
                <a:schemeClr val="dk1"/>
              </a:solidFill>
              <a:latin typeface="Helvetica Neue"/>
              <a:ea typeface="Helvetica Neue"/>
              <a:cs typeface="Helvetica Neue"/>
              <a:sym typeface="Helvetica Neue"/>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8b7d82c257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8b7d82c257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1000">
                <a:solidFill>
                  <a:schemeClr val="dk1"/>
                </a:solidFill>
                <a:latin typeface="Helvetica Neue"/>
                <a:ea typeface="Helvetica Neue"/>
                <a:cs typeface="Helvetica Neue"/>
                <a:sym typeface="Helvetica Neue"/>
              </a:rPr>
              <a:t>PSNR (Peak Signal-to-Noise Ratio)</a:t>
            </a:r>
            <a:r>
              <a:rPr lang="en" sz="1000">
                <a:solidFill>
                  <a:schemeClr val="dk1"/>
                </a:solidFill>
                <a:latin typeface="Helvetica Neue"/>
                <a:ea typeface="Helvetica Neue"/>
                <a:cs typeface="Helvetica Neue"/>
                <a:sym typeface="Helvetica Neue"/>
              </a:rPr>
              <a:t>:</a:t>
            </a:r>
            <a:endParaRPr sz="1000">
              <a:solidFill>
                <a:schemeClr val="dk1"/>
              </a:solidFill>
              <a:latin typeface="Helvetica Neue"/>
              <a:ea typeface="Helvetica Neue"/>
              <a:cs typeface="Helvetica Neue"/>
              <a:sym typeface="Helvetica Neue"/>
            </a:endParaRPr>
          </a:p>
          <a:p>
            <a:pPr indent="-292100" lvl="0" marL="457200" rtl="0" algn="l">
              <a:lnSpc>
                <a:spcPct val="115000"/>
              </a:lnSpc>
              <a:spcBef>
                <a:spcPts val="1200"/>
              </a:spcBef>
              <a:spcAft>
                <a:spcPts val="0"/>
              </a:spcAft>
              <a:buClr>
                <a:schemeClr val="dk1"/>
              </a:buClr>
              <a:buSzPts val="1000"/>
              <a:buFont typeface="Helvetica Neue"/>
              <a:buChar char="●"/>
            </a:pPr>
            <a:r>
              <a:rPr lang="en" sz="1000">
                <a:solidFill>
                  <a:schemeClr val="dk1"/>
                </a:solidFill>
                <a:latin typeface="Helvetica Neue"/>
                <a:ea typeface="Helvetica Neue"/>
                <a:cs typeface="Helvetica Neue"/>
                <a:sym typeface="Helvetica Neue"/>
              </a:rPr>
              <a:t>PSNR is a metric used to measure the quality of reconstruction of lossy compression (like JPEG) or in this context, reconstructions by an autoencoder. It's often used in image processing to compare the quality of a compressed image to its original.</a:t>
            </a:r>
            <a:endParaRPr sz="1000">
              <a:solidFill>
                <a:schemeClr val="dk1"/>
              </a:solidFill>
              <a:latin typeface="Helvetica Neue"/>
              <a:ea typeface="Helvetica Neue"/>
              <a:cs typeface="Helvetica Neue"/>
              <a:sym typeface="Helvetica Neue"/>
            </a:endParaRPr>
          </a:p>
          <a:p>
            <a:pPr indent="0" lvl="0" marL="0" rtl="0" algn="l">
              <a:lnSpc>
                <a:spcPct val="115000"/>
              </a:lnSpc>
              <a:spcBef>
                <a:spcPts val="1200"/>
              </a:spcBef>
              <a:spcAft>
                <a:spcPts val="0"/>
              </a:spcAft>
              <a:buClr>
                <a:schemeClr val="dk1"/>
              </a:buClr>
              <a:buSzPts val="1100"/>
              <a:buFont typeface="Arial"/>
              <a:buNone/>
            </a:pPr>
            <a:r>
              <a:rPr b="1" lang="en" sz="1000">
                <a:solidFill>
                  <a:schemeClr val="dk1"/>
                </a:solidFill>
                <a:latin typeface="Helvetica Neue"/>
                <a:ea typeface="Helvetica Neue"/>
                <a:cs typeface="Helvetica Neue"/>
                <a:sym typeface="Helvetica Neue"/>
              </a:rPr>
              <a:t>SIM (Structural Similarity Index Measure)</a:t>
            </a:r>
            <a:r>
              <a:rPr lang="en" sz="1000">
                <a:solidFill>
                  <a:schemeClr val="dk1"/>
                </a:solidFill>
                <a:latin typeface="Helvetica Neue"/>
                <a:ea typeface="Helvetica Neue"/>
                <a:cs typeface="Helvetica Neue"/>
                <a:sym typeface="Helvetica Neue"/>
              </a:rPr>
              <a:t>:</a:t>
            </a:r>
            <a:endParaRPr sz="1000">
              <a:solidFill>
                <a:schemeClr val="dk1"/>
              </a:solidFill>
              <a:latin typeface="Helvetica Neue"/>
              <a:ea typeface="Helvetica Neue"/>
              <a:cs typeface="Helvetica Neue"/>
              <a:sym typeface="Helvetica Neue"/>
            </a:endParaRPr>
          </a:p>
          <a:p>
            <a:pPr indent="-292100" lvl="0" marL="457200" rtl="0" algn="l">
              <a:lnSpc>
                <a:spcPct val="115000"/>
              </a:lnSpc>
              <a:spcBef>
                <a:spcPts val="1200"/>
              </a:spcBef>
              <a:spcAft>
                <a:spcPts val="0"/>
              </a:spcAft>
              <a:buClr>
                <a:schemeClr val="dk1"/>
              </a:buClr>
              <a:buSzPts val="1000"/>
              <a:buFont typeface="Helvetica Neue"/>
              <a:buChar char="●"/>
            </a:pPr>
            <a:r>
              <a:rPr lang="en" sz="1000">
                <a:solidFill>
                  <a:schemeClr val="dk1"/>
                </a:solidFill>
                <a:latin typeface="Helvetica Neue"/>
                <a:ea typeface="Helvetica Neue"/>
                <a:cs typeface="Helvetica Neue"/>
                <a:sym typeface="Helvetica Neue"/>
              </a:rPr>
              <a:t>SSIM is another metric to measure the similarity between two images. It's designed to provide a more intuitive quality metric by comparing local patterns of pixel intensities in images. SSIM considers changes in structural information, luminance, and texture, which are things the human visual system is highly sensitive to.</a:t>
            </a:r>
            <a:endParaRPr sz="1000">
              <a:solidFill>
                <a:schemeClr val="dk1"/>
              </a:solidFill>
              <a:latin typeface="Helvetica Neue"/>
              <a:ea typeface="Helvetica Neue"/>
              <a:cs typeface="Helvetica Neue"/>
              <a:sym typeface="Helvetica Neue"/>
            </a:endParaRPr>
          </a:p>
          <a:p>
            <a:pPr indent="0" lvl="0" marL="0" rtl="0" algn="l">
              <a:lnSpc>
                <a:spcPct val="115000"/>
              </a:lnSpc>
              <a:spcBef>
                <a:spcPts val="1200"/>
              </a:spcBef>
              <a:spcAft>
                <a:spcPts val="0"/>
              </a:spcAft>
              <a:buNone/>
            </a:pPr>
            <a:r>
              <a:rPr b="1" lang="en" sz="1000">
                <a:solidFill>
                  <a:schemeClr val="dk1"/>
                </a:solidFill>
                <a:latin typeface="Helvetica Neue"/>
                <a:ea typeface="Helvetica Neue"/>
                <a:cs typeface="Helvetica Neue"/>
                <a:sym typeface="Helvetica Neue"/>
              </a:rPr>
              <a:t>Sensitivity to Noise</a:t>
            </a:r>
            <a:r>
              <a:rPr lang="en" sz="1000">
                <a:solidFill>
                  <a:schemeClr val="dk1"/>
                </a:solidFill>
                <a:latin typeface="Helvetica Neue"/>
                <a:ea typeface="Helvetica Neue"/>
                <a:cs typeface="Helvetica Neue"/>
                <a:sym typeface="Helvetica Neue"/>
              </a:rPr>
              <a:t>:</a:t>
            </a:r>
            <a:endParaRPr sz="1000">
              <a:solidFill>
                <a:schemeClr val="dk1"/>
              </a:solidFill>
              <a:latin typeface="Helvetica Neue"/>
              <a:ea typeface="Helvetica Neue"/>
              <a:cs typeface="Helvetica Neue"/>
              <a:sym typeface="Helvetica Neue"/>
            </a:endParaRPr>
          </a:p>
          <a:p>
            <a:pPr indent="-292100" lvl="0" marL="457200" rtl="0" algn="l">
              <a:lnSpc>
                <a:spcPct val="115000"/>
              </a:lnSpc>
              <a:spcBef>
                <a:spcPts val="1200"/>
              </a:spcBef>
              <a:spcAft>
                <a:spcPts val="0"/>
              </a:spcAft>
              <a:buClr>
                <a:schemeClr val="dk1"/>
              </a:buClr>
              <a:buSzPts val="1000"/>
              <a:buFont typeface="Helvetica Neue"/>
              <a:buChar char="●"/>
            </a:pPr>
            <a:r>
              <a:rPr lang="en" sz="1000">
                <a:solidFill>
                  <a:schemeClr val="dk1"/>
                </a:solidFill>
                <a:latin typeface="Helvetica Neue"/>
                <a:ea typeface="Helvetica Neue"/>
                <a:cs typeface="Helvetica Neue"/>
                <a:sym typeface="Helvetica Neue"/>
              </a:rPr>
              <a:t>While both models exhibit an increase in loss as noise factor goes up, the Baseline Autoencoder's loss increases at a steeper rate than the Sparse Autoencoder's loss. This might indicate that the Baseline Autoencoder is more sensitive to increases in noise, whereas the Sparse Autoencoder manages to somewhat mitigate the negative impact of added noise to a better extent.</a:t>
            </a:r>
            <a:endParaRPr sz="1000">
              <a:solidFill>
                <a:schemeClr val="dk1"/>
              </a:solidFill>
              <a:latin typeface="Helvetica Neue"/>
              <a:ea typeface="Helvetica Neue"/>
              <a:cs typeface="Helvetica Neue"/>
              <a:sym typeface="Helvetica Neue"/>
            </a:endParaRPr>
          </a:p>
          <a:p>
            <a:pPr indent="0" lvl="0" marL="0" rtl="0" algn="l">
              <a:lnSpc>
                <a:spcPct val="115000"/>
              </a:lnSpc>
              <a:spcBef>
                <a:spcPts val="1200"/>
              </a:spcBef>
              <a:spcAft>
                <a:spcPts val="0"/>
              </a:spcAft>
              <a:buNone/>
            </a:pPr>
            <a:r>
              <a:rPr b="1" lang="en" sz="1000">
                <a:solidFill>
                  <a:schemeClr val="dk1"/>
                </a:solidFill>
                <a:latin typeface="Helvetica Neue"/>
                <a:ea typeface="Helvetica Neue"/>
                <a:cs typeface="Helvetica Neue"/>
                <a:sym typeface="Helvetica Neue"/>
              </a:rPr>
              <a:t>Sensitivity to Noise</a:t>
            </a:r>
            <a:r>
              <a:rPr lang="en" sz="1000">
                <a:solidFill>
                  <a:schemeClr val="dk1"/>
                </a:solidFill>
                <a:latin typeface="Helvetica Neue"/>
                <a:ea typeface="Helvetica Neue"/>
                <a:cs typeface="Helvetica Neue"/>
                <a:sym typeface="Helvetica Neue"/>
              </a:rPr>
              <a:t>:</a:t>
            </a:r>
            <a:endParaRPr sz="1000">
              <a:solidFill>
                <a:schemeClr val="dk1"/>
              </a:solidFill>
              <a:latin typeface="Helvetica Neue"/>
              <a:ea typeface="Helvetica Neue"/>
              <a:cs typeface="Helvetica Neue"/>
              <a:sym typeface="Helvetica Neue"/>
            </a:endParaRPr>
          </a:p>
          <a:p>
            <a:pPr indent="-292100" lvl="0" marL="457200" rtl="0" algn="l">
              <a:lnSpc>
                <a:spcPct val="115000"/>
              </a:lnSpc>
              <a:spcBef>
                <a:spcPts val="1200"/>
              </a:spcBef>
              <a:spcAft>
                <a:spcPts val="0"/>
              </a:spcAft>
              <a:buClr>
                <a:schemeClr val="dk1"/>
              </a:buClr>
              <a:buSzPts val="1000"/>
              <a:buFont typeface="Helvetica Neue"/>
              <a:buChar char="●"/>
            </a:pPr>
            <a:r>
              <a:rPr lang="en" sz="1000">
                <a:solidFill>
                  <a:schemeClr val="dk1"/>
                </a:solidFill>
                <a:latin typeface="Helvetica Neue"/>
                <a:ea typeface="Helvetica Neue"/>
                <a:cs typeface="Helvetica Neue"/>
                <a:sym typeface="Helvetica Neue"/>
              </a:rPr>
              <a:t>While both models exhibit an increase in loss as noise factor goes up, the Baseline Autoencoder's loss increases at a steeper rate than the Sparse Autoencoder's loss. This might indicate that the Baseline Autoencoder is more sensitive to increases in noise, whereas the Sparse Autoencoder manages to somewhat mitigate the negative impact of added noise to a better extent.</a:t>
            </a:r>
            <a:endParaRPr sz="1000">
              <a:solidFill>
                <a:schemeClr val="dk1"/>
              </a:solidFill>
              <a:latin typeface="Helvetica Neue"/>
              <a:ea typeface="Helvetica Neue"/>
              <a:cs typeface="Helvetica Neue"/>
              <a:sym typeface="Helvetica Neue"/>
            </a:endParaRPr>
          </a:p>
          <a:p>
            <a:pPr indent="0" lvl="0" marL="0" rtl="0" algn="l">
              <a:spcBef>
                <a:spcPts val="120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8a37bfbcb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8a37bfbcb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8a37bfbcbe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8a37bfbcbe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8b83e7278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8b83e7278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8a3bdc52bf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8a3bdc52bf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8a3bdc52bf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8a3bdc52bf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8a3bdc52bf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8a3bdc52bf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colab.research.google.com/drive/1k5ripA6SGiS76m_nDkNdPgL50KYISAIF?usp=sharin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mt="57000"/>
          </a:blip>
          <a:stretch>
            <a:fillRect/>
          </a:stretch>
        </p:blipFill>
        <p:spPr>
          <a:xfrm>
            <a:off x="2221363" y="42963"/>
            <a:ext cx="5057574" cy="5057574"/>
          </a:xfrm>
          <a:prstGeom prst="rect">
            <a:avLst/>
          </a:prstGeom>
          <a:noFill/>
          <a:ln>
            <a:noFill/>
          </a:ln>
        </p:spPr>
      </p:pic>
      <p:sp>
        <p:nvSpPr>
          <p:cNvPr id="55" name="Google Shape;55;p13"/>
          <p:cNvSpPr txBox="1"/>
          <p:nvPr>
            <p:ph type="ctrTitle"/>
          </p:nvPr>
        </p:nvSpPr>
        <p:spPr>
          <a:xfrm>
            <a:off x="489858" y="1099600"/>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Sparse Coding in Vision</a:t>
            </a:r>
            <a:endParaRPr/>
          </a:p>
        </p:txBody>
      </p:sp>
      <p:sp>
        <p:nvSpPr>
          <p:cNvPr id="56" name="Google Shape;56;p13"/>
          <p:cNvSpPr txBox="1"/>
          <p:nvPr>
            <p:ph idx="1" type="subTitle"/>
          </p:nvPr>
        </p:nvSpPr>
        <p:spPr>
          <a:xfrm>
            <a:off x="464100" y="29865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chemeClr val="dk1"/>
                </a:solidFill>
              </a:rPr>
              <a:t>Ariba Khan </a:t>
            </a:r>
            <a:endParaRPr>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Methodology (contd.)</a:t>
            </a:r>
            <a:endParaRPr/>
          </a:p>
        </p:txBody>
      </p:sp>
      <p:sp>
        <p:nvSpPr>
          <p:cNvPr id="122" name="Google Shape;122;p22"/>
          <p:cNvSpPr txBox="1"/>
          <p:nvPr>
            <p:ph idx="1" type="body"/>
          </p:nvPr>
        </p:nvSpPr>
        <p:spPr>
          <a:xfrm>
            <a:off x="311700" y="1105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600"/>
              <a:t>3. Model Architecture:</a:t>
            </a:r>
            <a:endParaRPr b="1" sz="1600"/>
          </a:p>
          <a:p>
            <a:pPr indent="-330200" lvl="0" marL="457200" rtl="0" algn="l">
              <a:spcBef>
                <a:spcPts val="0"/>
              </a:spcBef>
              <a:spcAft>
                <a:spcPts val="0"/>
              </a:spcAft>
              <a:buClr>
                <a:schemeClr val="dk2"/>
              </a:buClr>
              <a:buSzPts val="1600"/>
              <a:buFont typeface="Helvetica Neue"/>
              <a:buChar char="●"/>
            </a:pPr>
            <a:r>
              <a:rPr b="1" lang="en" sz="1600"/>
              <a:t>Sparse Autoencoder</a:t>
            </a:r>
            <a:r>
              <a:rPr lang="en" sz="1600"/>
              <a:t>: Serves as a test model.</a:t>
            </a:r>
            <a:endParaRPr sz="1600"/>
          </a:p>
          <a:p>
            <a:pPr indent="-330200" lvl="1" marL="914400" rtl="0" algn="l">
              <a:spcBef>
                <a:spcPts val="0"/>
              </a:spcBef>
              <a:spcAft>
                <a:spcPts val="0"/>
              </a:spcAft>
              <a:buClr>
                <a:schemeClr val="dk2"/>
              </a:buClr>
              <a:buSzPts val="1600"/>
              <a:buChar char="○"/>
            </a:pPr>
            <a:r>
              <a:rPr lang="en" sz="1600"/>
              <a:t>Designed with convolutional layers to compress the image and transposed convolutional layers for reconstruction.</a:t>
            </a:r>
            <a:endParaRPr sz="1600"/>
          </a:p>
          <a:p>
            <a:pPr indent="-330200" lvl="1" marL="914400" rtl="0" algn="l">
              <a:spcBef>
                <a:spcPts val="0"/>
              </a:spcBef>
              <a:spcAft>
                <a:spcPts val="0"/>
              </a:spcAft>
              <a:buClr>
                <a:schemeClr val="dk2"/>
              </a:buClr>
              <a:buSzPts val="1600"/>
              <a:buChar char="○"/>
            </a:pPr>
            <a:r>
              <a:rPr lang="en" sz="1600"/>
              <a:t>Features an overcomplete bottleneck in which only a specific subset of neurons is active, resulting in a sparse representation.</a:t>
            </a:r>
            <a:endParaRPr sz="1600"/>
          </a:p>
          <a:p>
            <a:pPr indent="-330200" lvl="0" marL="457200" rtl="0" algn="l">
              <a:spcBef>
                <a:spcPts val="0"/>
              </a:spcBef>
              <a:spcAft>
                <a:spcPts val="0"/>
              </a:spcAft>
              <a:buClr>
                <a:schemeClr val="dk2"/>
              </a:buClr>
              <a:buSzPts val="1600"/>
              <a:buFont typeface="Helvetica Neue"/>
              <a:buChar char="●"/>
            </a:pPr>
            <a:r>
              <a:rPr b="1" lang="en" sz="1600"/>
              <a:t>Baseline Autoencoder</a:t>
            </a:r>
            <a:r>
              <a:rPr lang="en" sz="1600"/>
              <a:t>: Serves as a control model. </a:t>
            </a:r>
            <a:endParaRPr sz="1600"/>
          </a:p>
          <a:p>
            <a:pPr indent="-330200" lvl="1" marL="914400" rtl="0" algn="l">
              <a:spcBef>
                <a:spcPts val="0"/>
              </a:spcBef>
              <a:spcAft>
                <a:spcPts val="0"/>
              </a:spcAft>
              <a:buClr>
                <a:schemeClr val="dk2"/>
              </a:buClr>
              <a:buSzPts val="1600"/>
              <a:buChar char="○"/>
            </a:pPr>
            <a:r>
              <a:rPr lang="en" sz="1600"/>
              <a:t>Similar convolutional architecture to the Sparse Autoencoder.</a:t>
            </a:r>
            <a:endParaRPr sz="1600"/>
          </a:p>
          <a:p>
            <a:pPr indent="-330200" lvl="1" marL="914400" rtl="0" algn="l">
              <a:spcBef>
                <a:spcPts val="0"/>
              </a:spcBef>
              <a:spcAft>
                <a:spcPts val="0"/>
              </a:spcAft>
              <a:buClr>
                <a:schemeClr val="dk2"/>
              </a:buClr>
              <a:buSzPts val="1600"/>
              <a:buChar char="○"/>
            </a:pPr>
            <a:r>
              <a:rPr lang="en" sz="1600"/>
              <a:t>The bottleneck is configured with a limited number of neurons and lacks sparsity constraints, so it employs all neurons for representation.</a:t>
            </a:r>
            <a:endParaRPr sz="1600"/>
          </a:p>
          <a:p>
            <a:pPr indent="0" lvl="0" marL="0" rtl="0" algn="l">
              <a:spcBef>
                <a:spcPts val="1200"/>
              </a:spcBef>
              <a:spcAft>
                <a:spcPts val="0"/>
              </a:spcAft>
              <a:buNone/>
            </a:pPr>
            <a:r>
              <a:t/>
            </a:r>
            <a:endParaRPr sz="1300">
              <a:solidFill>
                <a:schemeClr val="dk1"/>
              </a:solidFill>
            </a:endParaRPr>
          </a:p>
          <a:p>
            <a:pPr indent="0" lvl="0" marL="0" rtl="0" algn="l">
              <a:spcBef>
                <a:spcPts val="1200"/>
              </a:spcBef>
              <a:spcAft>
                <a:spcPts val="1200"/>
              </a:spcAft>
              <a:buNone/>
            </a:pPr>
            <a:r>
              <a:t/>
            </a:r>
            <a:endParaRPr sz="13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26" name="Shape 126"/>
        <p:cNvGrpSpPr/>
        <p:nvPr/>
      </p:nvGrpSpPr>
      <p:grpSpPr>
        <a:xfrm>
          <a:off x="0" y="0"/>
          <a:ext cx="0" cy="0"/>
          <a:chOff x="0" y="0"/>
          <a:chExt cx="0" cy="0"/>
        </a:xfrm>
      </p:grpSpPr>
      <p:sp>
        <p:nvSpPr>
          <p:cNvPr id="127" name="Google Shape;127;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Methodology (contd.)</a:t>
            </a:r>
            <a:endParaRPr/>
          </a:p>
          <a:p>
            <a:pPr indent="0" lvl="0" marL="0" rtl="0" algn="l">
              <a:spcBef>
                <a:spcPts val="0"/>
              </a:spcBef>
              <a:spcAft>
                <a:spcPts val="0"/>
              </a:spcAft>
              <a:buNone/>
            </a:pPr>
            <a:r>
              <a:t/>
            </a:r>
            <a:endParaRPr/>
          </a:p>
        </p:txBody>
      </p:sp>
      <p:sp>
        <p:nvSpPr>
          <p:cNvPr id="128" name="Google Shape;128;p23"/>
          <p:cNvSpPr txBox="1"/>
          <p:nvPr>
            <p:ph idx="1" type="body"/>
          </p:nvPr>
        </p:nvSpPr>
        <p:spPr>
          <a:xfrm>
            <a:off x="311700" y="1017725"/>
            <a:ext cx="8608200" cy="396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t>4. Training:</a:t>
            </a:r>
            <a:endParaRPr b="1" sz="1400"/>
          </a:p>
          <a:p>
            <a:pPr indent="0" lvl="0" marL="0" rtl="0" algn="l">
              <a:spcBef>
                <a:spcPts val="200"/>
              </a:spcBef>
              <a:spcAft>
                <a:spcPts val="0"/>
              </a:spcAft>
              <a:buNone/>
            </a:pPr>
            <a:r>
              <a:rPr lang="en" sz="1400"/>
              <a:t>Both models are trained with the Mean Squared Error loss, where the objective is to minimize the difference between the original and reconstructed images. For the Sparse Autoencoder, an L1 regularization term is added to encourage sparsity in the bottleneck layer.</a:t>
            </a:r>
            <a:endParaRPr sz="1400"/>
          </a:p>
          <a:p>
            <a:pPr indent="0" lvl="0" marL="0" rtl="0" algn="l">
              <a:spcBef>
                <a:spcPts val="0"/>
              </a:spcBef>
              <a:spcAft>
                <a:spcPts val="0"/>
              </a:spcAft>
              <a:buNone/>
            </a:pPr>
            <a:r>
              <a:t/>
            </a:r>
            <a:endParaRPr b="1" sz="1400"/>
          </a:p>
          <a:p>
            <a:pPr indent="0" lvl="0" marL="0" rtl="0" algn="l">
              <a:spcBef>
                <a:spcPts val="200"/>
              </a:spcBef>
              <a:spcAft>
                <a:spcPts val="0"/>
              </a:spcAft>
              <a:buClr>
                <a:schemeClr val="dk1"/>
              </a:buClr>
              <a:buSzPts val="1100"/>
              <a:buFont typeface="Arial"/>
              <a:buNone/>
            </a:pPr>
            <a:r>
              <a:rPr b="1" lang="en" sz="1400"/>
              <a:t>5. Evaluation:</a:t>
            </a:r>
            <a:endParaRPr b="1" sz="1400"/>
          </a:p>
          <a:p>
            <a:pPr indent="-317500" lvl="0" marL="457200" rtl="0" algn="l">
              <a:spcBef>
                <a:spcPts val="200"/>
              </a:spcBef>
              <a:spcAft>
                <a:spcPts val="0"/>
              </a:spcAft>
              <a:buClr>
                <a:schemeClr val="dk2"/>
              </a:buClr>
              <a:buSzPts val="1400"/>
              <a:buFont typeface="Helvetica Neue"/>
              <a:buChar char="●"/>
            </a:pPr>
            <a:r>
              <a:rPr b="1" lang="en" sz="1400"/>
              <a:t>Loss Curves</a:t>
            </a:r>
            <a:r>
              <a:rPr lang="en" sz="1400"/>
              <a:t>: Track how well the models are learning over epochs. It's visualized to observe convergence and compare training and validation performance.</a:t>
            </a:r>
            <a:endParaRPr sz="1400"/>
          </a:p>
          <a:p>
            <a:pPr indent="-317500" lvl="0" marL="457200" rtl="0" algn="l">
              <a:spcBef>
                <a:spcPts val="0"/>
              </a:spcBef>
              <a:spcAft>
                <a:spcPts val="0"/>
              </a:spcAft>
              <a:buClr>
                <a:schemeClr val="dk2"/>
              </a:buClr>
              <a:buSzPts val="1400"/>
              <a:buFont typeface="Helvetica Neue"/>
              <a:buChar char="●"/>
            </a:pPr>
            <a:r>
              <a:rPr b="1" lang="en" sz="1400"/>
              <a:t>Model Testing</a:t>
            </a:r>
            <a:r>
              <a:rPr lang="en" sz="1400"/>
              <a:t>: Evaluate both models on a separate test set to understand their generalization capabilities.</a:t>
            </a:r>
            <a:endParaRPr sz="1400"/>
          </a:p>
          <a:p>
            <a:pPr indent="0" lvl="0" marL="457200" rtl="0" algn="l">
              <a:spcBef>
                <a:spcPts val="0"/>
              </a:spcBef>
              <a:spcAft>
                <a:spcPts val="0"/>
              </a:spcAft>
              <a:buClr>
                <a:schemeClr val="dk1"/>
              </a:buClr>
              <a:buSzPts val="1100"/>
              <a:buFont typeface="Arial"/>
              <a:buNone/>
            </a:pPr>
            <a:r>
              <a:t/>
            </a:r>
            <a:endParaRPr sz="1400"/>
          </a:p>
          <a:p>
            <a:pPr indent="0" lvl="0" marL="0" rtl="0" algn="l">
              <a:spcBef>
                <a:spcPts val="0"/>
              </a:spcBef>
              <a:spcAft>
                <a:spcPts val="0"/>
              </a:spcAft>
              <a:buClr>
                <a:schemeClr val="dk1"/>
              </a:buClr>
              <a:buSzPts val="1100"/>
              <a:buFont typeface="Arial"/>
              <a:buNone/>
            </a:pPr>
            <a:r>
              <a:rPr b="1" lang="en" sz="1400"/>
              <a:t>6. Reconstruction Quality:</a:t>
            </a:r>
            <a:endParaRPr b="1" sz="1400"/>
          </a:p>
          <a:p>
            <a:pPr indent="-317500" lvl="0" marL="457200" rtl="0" algn="l">
              <a:spcBef>
                <a:spcPts val="0"/>
              </a:spcBef>
              <a:spcAft>
                <a:spcPts val="0"/>
              </a:spcAft>
              <a:buSzPts val="1400"/>
              <a:buChar char="●"/>
            </a:pPr>
            <a:r>
              <a:rPr lang="en" sz="1400"/>
              <a:t>Visual evaluations of reconstructions provide insights into quality of the model's outputs. </a:t>
            </a:r>
            <a:endParaRPr sz="1400"/>
          </a:p>
          <a:p>
            <a:pPr indent="-317500" lvl="0" marL="457200" rtl="0" algn="l">
              <a:spcBef>
                <a:spcPts val="0"/>
              </a:spcBef>
              <a:spcAft>
                <a:spcPts val="0"/>
              </a:spcAft>
              <a:buSzPts val="1400"/>
              <a:buChar char="●"/>
            </a:pPr>
            <a:r>
              <a:rPr lang="en" sz="1400"/>
              <a:t>Quantitative metrics like PSNR (Peak Signal-to-Noise Ratio) and SSIM (Structural Similarity Index) is used to objectively compare reconstructions.</a:t>
            </a:r>
            <a:endParaRPr sz="1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32" name="Shape 132"/>
        <p:cNvGrpSpPr/>
        <p:nvPr/>
      </p:nvGrpSpPr>
      <p:grpSpPr>
        <a:xfrm>
          <a:off x="0" y="0"/>
          <a:ext cx="0" cy="0"/>
          <a:chOff x="0" y="0"/>
          <a:chExt cx="0" cy="0"/>
        </a:xfrm>
      </p:grpSpPr>
      <p:sp>
        <p:nvSpPr>
          <p:cNvPr id="133" name="Google Shape;133;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Methodology (contd.)</a:t>
            </a:r>
            <a:endParaRPr/>
          </a:p>
          <a:p>
            <a:pPr indent="0" lvl="0" marL="0" rtl="0" algn="l">
              <a:spcBef>
                <a:spcPts val="0"/>
              </a:spcBef>
              <a:spcAft>
                <a:spcPts val="0"/>
              </a:spcAft>
              <a:buNone/>
            </a:pPr>
            <a:r>
              <a:t/>
            </a:r>
            <a:endParaRPr/>
          </a:p>
        </p:txBody>
      </p:sp>
      <p:sp>
        <p:nvSpPr>
          <p:cNvPr id="134" name="Google Shape;134;p24"/>
          <p:cNvSpPr txBox="1"/>
          <p:nvPr>
            <p:ph idx="1" type="body"/>
          </p:nvPr>
        </p:nvSpPr>
        <p:spPr>
          <a:xfrm>
            <a:off x="311700" y="1017725"/>
            <a:ext cx="8520600" cy="382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500"/>
              <a:t>7. Analyzing Model Properties:</a:t>
            </a:r>
            <a:endParaRPr b="1" sz="1500"/>
          </a:p>
          <a:p>
            <a:pPr indent="-323850" lvl="0" marL="457200" rtl="0" algn="l">
              <a:spcBef>
                <a:spcPts val="200"/>
              </a:spcBef>
              <a:spcAft>
                <a:spcPts val="0"/>
              </a:spcAft>
              <a:buClr>
                <a:schemeClr val="dk2"/>
              </a:buClr>
              <a:buSzPts val="1500"/>
              <a:buFont typeface="Helvetica Neue"/>
              <a:buChar char="●"/>
            </a:pPr>
            <a:r>
              <a:rPr b="1" lang="en" sz="1500"/>
              <a:t>Sparsity</a:t>
            </a:r>
            <a:r>
              <a:rPr lang="en" sz="1500"/>
              <a:t>: Given our use of an overcomplete sparse autoencoder, analyzing the sparsity levels of the bottleneck can shed light on how data is compactly represented.</a:t>
            </a:r>
            <a:endParaRPr sz="1500"/>
          </a:p>
          <a:p>
            <a:pPr indent="-323850" lvl="0" marL="457200" rtl="0" algn="l">
              <a:spcBef>
                <a:spcPts val="0"/>
              </a:spcBef>
              <a:spcAft>
                <a:spcPts val="0"/>
              </a:spcAft>
              <a:buClr>
                <a:schemeClr val="dk2"/>
              </a:buClr>
              <a:buSzPts val="1500"/>
              <a:buFont typeface="Helvetica Neue"/>
              <a:buChar char="●"/>
            </a:pPr>
            <a:r>
              <a:rPr b="1" lang="en" sz="1500"/>
              <a:t>Filter Visualizations</a:t>
            </a:r>
            <a:r>
              <a:rPr lang="en" sz="1500"/>
              <a:t>: By visualizing the convolutional filters of our models, we gain insight into the features the model might be learning.</a:t>
            </a:r>
            <a:endParaRPr sz="1500"/>
          </a:p>
          <a:p>
            <a:pPr indent="0" lvl="0" marL="0" rtl="0" algn="l">
              <a:spcBef>
                <a:spcPts val="0"/>
              </a:spcBef>
              <a:spcAft>
                <a:spcPts val="0"/>
              </a:spcAft>
              <a:buClr>
                <a:schemeClr val="dk1"/>
              </a:buClr>
              <a:buSzPts val="1100"/>
              <a:buFont typeface="Arial"/>
              <a:buNone/>
            </a:pPr>
            <a:r>
              <a:t/>
            </a:r>
            <a:endParaRPr sz="1500"/>
          </a:p>
          <a:p>
            <a:pPr indent="0" lvl="0" marL="0" rtl="0" algn="l">
              <a:spcBef>
                <a:spcPts val="0"/>
              </a:spcBef>
              <a:spcAft>
                <a:spcPts val="0"/>
              </a:spcAft>
              <a:buClr>
                <a:schemeClr val="dk1"/>
              </a:buClr>
              <a:buSzPts val="1100"/>
              <a:buFont typeface="Arial"/>
              <a:buNone/>
            </a:pPr>
            <a:r>
              <a:rPr b="1" lang="en" sz="1500"/>
              <a:t>8. Computational Efficiency and Noisy Inputs:</a:t>
            </a:r>
            <a:endParaRPr b="1" sz="1500"/>
          </a:p>
          <a:p>
            <a:pPr indent="-323850" lvl="0" marL="457200" rtl="0" algn="l">
              <a:spcBef>
                <a:spcPts val="200"/>
              </a:spcBef>
              <a:spcAft>
                <a:spcPts val="0"/>
              </a:spcAft>
              <a:buClr>
                <a:schemeClr val="dk2"/>
              </a:buClr>
              <a:buSzPts val="1500"/>
              <a:buFont typeface="Helvetica Neue"/>
              <a:buChar char="●"/>
            </a:pPr>
            <a:r>
              <a:rPr b="1" lang="en" sz="1500"/>
              <a:t>Computational Efficiency</a:t>
            </a:r>
            <a:r>
              <a:rPr lang="en" sz="1500"/>
              <a:t>: Time taken for each model to process the test dataset is recorded.</a:t>
            </a:r>
            <a:endParaRPr sz="1500"/>
          </a:p>
          <a:p>
            <a:pPr indent="-323850" lvl="0" marL="457200" rtl="0" algn="l">
              <a:spcBef>
                <a:spcPts val="0"/>
              </a:spcBef>
              <a:spcAft>
                <a:spcPts val="0"/>
              </a:spcAft>
              <a:buClr>
                <a:schemeClr val="dk2"/>
              </a:buClr>
              <a:buSzPts val="1500"/>
              <a:buFont typeface="Helvetica Neue"/>
              <a:buChar char="●"/>
            </a:pPr>
            <a:r>
              <a:rPr b="1" lang="en" sz="1500"/>
              <a:t>Resilience to Noisy Inputs</a:t>
            </a:r>
            <a:r>
              <a:rPr lang="en" sz="1500"/>
              <a:t>: </a:t>
            </a:r>
            <a:endParaRPr sz="1500"/>
          </a:p>
          <a:p>
            <a:pPr indent="-323850" lvl="1" marL="914400" rtl="0" algn="l">
              <a:spcBef>
                <a:spcPts val="0"/>
              </a:spcBef>
              <a:spcAft>
                <a:spcPts val="0"/>
              </a:spcAft>
              <a:buClr>
                <a:schemeClr val="dk1"/>
              </a:buClr>
              <a:buSzPts val="1500"/>
              <a:buChar char="○"/>
            </a:pPr>
            <a:r>
              <a:rPr lang="en" sz="1500"/>
              <a:t>The models are evaluated on their capability to reconstruct images from noisy inputs. </a:t>
            </a:r>
            <a:endParaRPr sz="1500"/>
          </a:p>
          <a:p>
            <a:pPr indent="-323850" lvl="1" marL="914400" rtl="0" algn="l">
              <a:spcBef>
                <a:spcPts val="0"/>
              </a:spcBef>
              <a:spcAft>
                <a:spcPts val="0"/>
              </a:spcAft>
              <a:buClr>
                <a:schemeClr val="dk2"/>
              </a:buClr>
              <a:buSzPts val="1500"/>
              <a:buChar char="○"/>
            </a:pPr>
            <a:r>
              <a:rPr lang="en" sz="1500"/>
              <a:t>The encoders from the models transform noisy images into feature vectors, which are then used to train and evaluate a classifier's ability to predict original image labels.</a:t>
            </a:r>
            <a:endParaRPr sz="1500"/>
          </a:p>
          <a:p>
            <a:pPr indent="0" lvl="0" marL="0" rtl="0" algn="l">
              <a:spcBef>
                <a:spcPts val="1200"/>
              </a:spcBef>
              <a:spcAft>
                <a:spcPts val="1200"/>
              </a:spcAft>
              <a:buClr>
                <a:schemeClr val="dk1"/>
              </a:buClr>
              <a:buSzPts val="1100"/>
              <a:buFont typeface="Arial"/>
              <a:buNone/>
            </a:pPr>
            <a:r>
              <a:rPr lang="en" sz="1500" u="sng">
                <a:solidFill>
                  <a:schemeClr val="accent5"/>
                </a:solidFill>
                <a:hlinkClick r:id="rId3">
                  <a:extLst>
                    <a:ext uri="{A12FA001-AC4F-418D-AE19-62706E023703}">
                      <ahyp:hlinkClr val="tx"/>
                    </a:ext>
                  </a:extLst>
                </a:hlinkClick>
              </a:rPr>
              <a:t>Code Link</a:t>
            </a:r>
            <a:endParaRPr sz="1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21777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000"/>
              <a:t>Sparse Overcomplete Representation </a:t>
            </a:r>
            <a:endParaRPr b="1" sz="2000"/>
          </a:p>
        </p:txBody>
      </p:sp>
      <p:sp>
        <p:nvSpPr>
          <p:cNvPr id="62" name="Google Shape;62;p14"/>
          <p:cNvSpPr txBox="1"/>
          <p:nvPr>
            <p:ph idx="1" type="body"/>
          </p:nvPr>
        </p:nvSpPr>
        <p:spPr>
          <a:xfrm>
            <a:off x="349575" y="68172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400"/>
              <a:t>Overcomplete neural networks (more hidden neurons than input features) can represent data in diverse ways, but when constrained by sparsity, only a few neurons are actively used, highlighting the system's tendency to optimize resource usage.</a:t>
            </a:r>
            <a:endParaRPr sz="1400"/>
          </a:p>
        </p:txBody>
      </p:sp>
      <p:pic>
        <p:nvPicPr>
          <p:cNvPr id="63" name="Google Shape;63;p14"/>
          <p:cNvPicPr preferRelativeResize="0"/>
          <p:nvPr/>
        </p:nvPicPr>
        <p:blipFill>
          <a:blip r:embed="rId3">
            <a:alphaModFix/>
          </a:blip>
          <a:stretch>
            <a:fillRect/>
          </a:stretch>
        </p:blipFill>
        <p:spPr>
          <a:xfrm>
            <a:off x="148325" y="1795300"/>
            <a:ext cx="4506576" cy="2889899"/>
          </a:xfrm>
          <a:prstGeom prst="rect">
            <a:avLst/>
          </a:prstGeom>
          <a:noFill/>
          <a:ln>
            <a:noFill/>
          </a:ln>
        </p:spPr>
      </p:pic>
      <p:pic>
        <p:nvPicPr>
          <p:cNvPr id="64" name="Google Shape;64;p14"/>
          <p:cNvPicPr preferRelativeResize="0"/>
          <p:nvPr/>
        </p:nvPicPr>
        <p:blipFill rotWithShape="1">
          <a:blip r:embed="rId4">
            <a:alphaModFix/>
          </a:blip>
          <a:srcRect b="0" l="6864" r="0" t="0"/>
          <a:stretch/>
        </p:blipFill>
        <p:spPr>
          <a:xfrm>
            <a:off x="4696575" y="1795300"/>
            <a:ext cx="4153451" cy="288989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225350"/>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t>Results</a:t>
            </a:r>
            <a:endParaRPr sz="2000"/>
          </a:p>
        </p:txBody>
      </p:sp>
      <p:pic>
        <p:nvPicPr>
          <p:cNvPr id="70" name="Google Shape;70;p15"/>
          <p:cNvPicPr preferRelativeResize="0"/>
          <p:nvPr/>
        </p:nvPicPr>
        <p:blipFill>
          <a:blip r:embed="rId3">
            <a:alphaModFix/>
          </a:blip>
          <a:stretch>
            <a:fillRect/>
          </a:stretch>
        </p:blipFill>
        <p:spPr>
          <a:xfrm>
            <a:off x="4541325" y="1704425"/>
            <a:ext cx="4345151" cy="2779875"/>
          </a:xfrm>
          <a:prstGeom prst="rect">
            <a:avLst/>
          </a:prstGeom>
          <a:noFill/>
          <a:ln>
            <a:noFill/>
          </a:ln>
        </p:spPr>
      </p:pic>
      <p:sp>
        <p:nvSpPr>
          <p:cNvPr id="71" name="Google Shape;71;p15"/>
          <p:cNvSpPr txBox="1"/>
          <p:nvPr/>
        </p:nvSpPr>
        <p:spPr>
          <a:xfrm>
            <a:off x="458325" y="868875"/>
            <a:ext cx="4083000" cy="764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000">
                <a:solidFill>
                  <a:schemeClr val="dk1"/>
                </a:solidFill>
                <a:latin typeface="Helvetica Neue"/>
                <a:ea typeface="Helvetica Neue"/>
                <a:cs typeface="Helvetica Neue"/>
                <a:sym typeface="Helvetica Neue"/>
              </a:rPr>
              <a:t>Reconstruction Quality: </a:t>
            </a:r>
            <a:endParaRPr b="1" sz="1000">
              <a:solidFill>
                <a:schemeClr val="dk1"/>
              </a:solidFill>
              <a:latin typeface="Helvetica Neue"/>
              <a:ea typeface="Helvetica Neue"/>
              <a:cs typeface="Helvetica Neue"/>
              <a:sym typeface="Helvetica Neue"/>
            </a:endParaRPr>
          </a:p>
          <a:p>
            <a:pPr indent="-292100" lvl="0" marL="457200" rtl="0" algn="l">
              <a:lnSpc>
                <a:spcPct val="115000"/>
              </a:lnSpc>
              <a:spcBef>
                <a:spcPts val="0"/>
              </a:spcBef>
              <a:spcAft>
                <a:spcPts val="0"/>
              </a:spcAft>
              <a:buClr>
                <a:schemeClr val="dk1"/>
              </a:buClr>
              <a:buSzPts val="1000"/>
              <a:buFont typeface="Helvetica Neue"/>
              <a:buChar char="●"/>
            </a:pPr>
            <a:r>
              <a:rPr lang="en" sz="1000">
                <a:solidFill>
                  <a:schemeClr val="dk1"/>
                </a:solidFill>
                <a:latin typeface="Helvetica Neue"/>
                <a:ea typeface="Helvetica Neue"/>
                <a:cs typeface="Helvetica Neue"/>
                <a:sym typeface="Helvetica Neue"/>
              </a:rPr>
              <a:t>Sparse Autoencoder: </a:t>
            </a:r>
            <a:r>
              <a:rPr lang="en" sz="1000">
                <a:solidFill>
                  <a:schemeClr val="dk1"/>
                </a:solidFill>
                <a:latin typeface="Helvetica Neue"/>
                <a:ea typeface="Helvetica Neue"/>
                <a:cs typeface="Helvetica Neue"/>
                <a:sym typeface="Helvetica Neue"/>
              </a:rPr>
              <a:t>PSNR is 18.0751, SSIM is 0.7992 </a:t>
            </a:r>
            <a:endParaRPr sz="1000">
              <a:solidFill>
                <a:schemeClr val="dk1"/>
              </a:solidFill>
              <a:latin typeface="Helvetica Neue"/>
              <a:ea typeface="Helvetica Neue"/>
              <a:cs typeface="Helvetica Neue"/>
              <a:sym typeface="Helvetica Neue"/>
            </a:endParaRPr>
          </a:p>
          <a:p>
            <a:pPr indent="-292100" lvl="0" marL="457200" rtl="0" algn="l">
              <a:lnSpc>
                <a:spcPct val="115000"/>
              </a:lnSpc>
              <a:spcBef>
                <a:spcPts val="0"/>
              </a:spcBef>
              <a:spcAft>
                <a:spcPts val="0"/>
              </a:spcAft>
              <a:buClr>
                <a:schemeClr val="dk1"/>
              </a:buClr>
              <a:buSzPts val="1000"/>
              <a:buFont typeface="Helvetica Neue"/>
              <a:buChar char="●"/>
            </a:pPr>
            <a:r>
              <a:rPr lang="en" sz="1000">
                <a:solidFill>
                  <a:schemeClr val="dk1"/>
                </a:solidFill>
                <a:latin typeface="Helvetica Neue"/>
                <a:ea typeface="Helvetica Neue"/>
                <a:cs typeface="Helvetica Neue"/>
                <a:sym typeface="Helvetica Neue"/>
              </a:rPr>
              <a:t>Baseline Autoencoder: PSNR is 13.1642, SSIM is 0.5852 </a:t>
            </a:r>
            <a:endParaRPr sz="1000">
              <a:solidFill>
                <a:schemeClr val="dk1"/>
              </a:solidFill>
              <a:latin typeface="Helvetica Neue"/>
              <a:ea typeface="Helvetica Neue"/>
              <a:cs typeface="Helvetica Neue"/>
              <a:sym typeface="Helvetica Neue"/>
            </a:endParaRPr>
          </a:p>
          <a:p>
            <a:pPr indent="0" lvl="0" marL="0" rtl="0" algn="l">
              <a:spcBef>
                <a:spcPts val="0"/>
              </a:spcBef>
              <a:spcAft>
                <a:spcPts val="0"/>
              </a:spcAft>
              <a:buNone/>
            </a:pPr>
            <a:r>
              <a:t/>
            </a:r>
            <a:endParaRPr/>
          </a:p>
        </p:txBody>
      </p:sp>
      <p:grpSp>
        <p:nvGrpSpPr>
          <p:cNvPr id="72" name="Google Shape;72;p15"/>
          <p:cNvGrpSpPr/>
          <p:nvPr/>
        </p:nvGrpSpPr>
        <p:grpSpPr>
          <a:xfrm>
            <a:off x="311709" y="1826080"/>
            <a:ext cx="3908901" cy="2658219"/>
            <a:chOff x="234800" y="2790025"/>
            <a:chExt cx="2977076" cy="2226501"/>
          </a:xfrm>
        </p:grpSpPr>
        <p:pic>
          <p:nvPicPr>
            <p:cNvPr id="73" name="Google Shape;73;p15"/>
            <p:cNvPicPr preferRelativeResize="0"/>
            <p:nvPr/>
          </p:nvPicPr>
          <p:blipFill rotWithShape="1">
            <a:blip r:embed="rId4">
              <a:alphaModFix/>
            </a:blip>
            <a:srcRect b="0" l="39700" r="37403" t="6279"/>
            <a:stretch/>
          </p:blipFill>
          <p:spPr>
            <a:xfrm>
              <a:off x="1166575" y="3052775"/>
              <a:ext cx="1113525" cy="1963750"/>
            </a:xfrm>
            <a:prstGeom prst="rect">
              <a:avLst/>
            </a:prstGeom>
            <a:noFill/>
            <a:ln>
              <a:noFill/>
            </a:ln>
          </p:spPr>
        </p:pic>
        <p:pic>
          <p:nvPicPr>
            <p:cNvPr id="74" name="Google Shape;74;p15"/>
            <p:cNvPicPr preferRelativeResize="0"/>
            <p:nvPr/>
          </p:nvPicPr>
          <p:blipFill rotWithShape="1">
            <a:blip r:embed="rId4">
              <a:alphaModFix/>
            </a:blip>
            <a:srcRect b="0" l="0" r="80374" t="6279"/>
            <a:stretch/>
          </p:blipFill>
          <p:spPr>
            <a:xfrm>
              <a:off x="371175" y="3052775"/>
              <a:ext cx="954476" cy="1963750"/>
            </a:xfrm>
            <a:prstGeom prst="rect">
              <a:avLst/>
            </a:prstGeom>
            <a:noFill/>
            <a:ln>
              <a:noFill/>
            </a:ln>
          </p:spPr>
        </p:pic>
        <p:grpSp>
          <p:nvGrpSpPr>
            <p:cNvPr id="75" name="Google Shape;75;p15"/>
            <p:cNvGrpSpPr/>
            <p:nvPr/>
          </p:nvGrpSpPr>
          <p:grpSpPr>
            <a:xfrm>
              <a:off x="234800" y="2790025"/>
              <a:ext cx="2977076" cy="2226501"/>
              <a:chOff x="234800" y="2790025"/>
              <a:chExt cx="2977076" cy="2226501"/>
            </a:xfrm>
          </p:grpSpPr>
          <p:pic>
            <p:nvPicPr>
              <p:cNvPr id="76" name="Google Shape;76;p15"/>
              <p:cNvPicPr preferRelativeResize="0"/>
              <p:nvPr/>
            </p:nvPicPr>
            <p:blipFill rotWithShape="1">
              <a:blip r:embed="rId4">
                <a:alphaModFix/>
              </a:blip>
              <a:srcRect b="0" l="85202" r="0" t="6279"/>
              <a:stretch/>
            </p:blipFill>
            <p:spPr>
              <a:xfrm>
                <a:off x="2151350" y="3052776"/>
                <a:ext cx="719626" cy="1963750"/>
              </a:xfrm>
              <a:prstGeom prst="rect">
                <a:avLst/>
              </a:prstGeom>
              <a:noFill/>
              <a:ln>
                <a:noFill/>
              </a:ln>
            </p:spPr>
          </p:pic>
          <p:pic>
            <p:nvPicPr>
              <p:cNvPr id="77" name="Google Shape;77;p15"/>
              <p:cNvPicPr preferRelativeResize="0"/>
              <p:nvPr/>
            </p:nvPicPr>
            <p:blipFill rotWithShape="1">
              <a:blip r:embed="rId4">
                <a:alphaModFix/>
              </a:blip>
              <a:srcRect b="93043" l="26393" r="25887" t="0"/>
              <a:stretch/>
            </p:blipFill>
            <p:spPr>
              <a:xfrm>
                <a:off x="234800" y="2790025"/>
                <a:ext cx="2977076" cy="186999"/>
              </a:xfrm>
              <a:prstGeom prst="rect">
                <a:avLst/>
              </a:prstGeom>
              <a:noFill/>
              <a:ln>
                <a:noFill/>
              </a:ln>
            </p:spPr>
          </p:pic>
        </p:grpSp>
      </p:grpSp>
      <p:sp>
        <p:nvSpPr>
          <p:cNvPr id="78" name="Google Shape;78;p15"/>
          <p:cNvSpPr txBox="1"/>
          <p:nvPr/>
        </p:nvSpPr>
        <p:spPr>
          <a:xfrm>
            <a:off x="4749300" y="798038"/>
            <a:ext cx="4083000" cy="764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000">
                <a:solidFill>
                  <a:schemeClr val="dk1"/>
                </a:solidFill>
                <a:latin typeface="Helvetica Neue"/>
                <a:ea typeface="Helvetica Neue"/>
                <a:cs typeface="Helvetica Neue"/>
                <a:sym typeface="Helvetica Neue"/>
              </a:rPr>
              <a:t>Evaluation</a:t>
            </a:r>
            <a:r>
              <a:rPr b="1" lang="en" sz="1000">
                <a:solidFill>
                  <a:schemeClr val="dk1"/>
                </a:solidFill>
                <a:latin typeface="Helvetica Neue"/>
                <a:ea typeface="Helvetica Neue"/>
                <a:cs typeface="Helvetica Neue"/>
                <a:sym typeface="Helvetica Neue"/>
              </a:rPr>
              <a:t>: </a:t>
            </a:r>
            <a:endParaRPr b="1" sz="1000">
              <a:solidFill>
                <a:schemeClr val="dk1"/>
              </a:solidFill>
              <a:latin typeface="Helvetica Neue"/>
              <a:ea typeface="Helvetica Neue"/>
              <a:cs typeface="Helvetica Neue"/>
              <a:sym typeface="Helvetica Neue"/>
            </a:endParaRPr>
          </a:p>
          <a:p>
            <a:pPr indent="-292100" lvl="0" marL="457200" rtl="0" algn="l">
              <a:lnSpc>
                <a:spcPct val="115000"/>
              </a:lnSpc>
              <a:spcBef>
                <a:spcPts val="0"/>
              </a:spcBef>
              <a:spcAft>
                <a:spcPts val="0"/>
              </a:spcAft>
              <a:buClr>
                <a:schemeClr val="dk1"/>
              </a:buClr>
              <a:buSzPts val="1000"/>
              <a:buFont typeface="Helvetica Neue"/>
              <a:buChar char="●"/>
            </a:pPr>
            <a:r>
              <a:rPr lang="en" sz="1000">
                <a:solidFill>
                  <a:schemeClr val="dk1"/>
                </a:solidFill>
                <a:latin typeface="Helvetica Neue"/>
                <a:ea typeface="Helvetica Neue"/>
                <a:cs typeface="Helvetica Neue"/>
                <a:sym typeface="Helvetica Neue"/>
              </a:rPr>
              <a:t>Sparse Autoencoder: Test Loss is 0.5491</a:t>
            </a:r>
            <a:endParaRPr sz="1000">
              <a:solidFill>
                <a:schemeClr val="dk1"/>
              </a:solidFill>
              <a:latin typeface="Helvetica Neue"/>
              <a:ea typeface="Helvetica Neue"/>
              <a:cs typeface="Helvetica Neue"/>
              <a:sym typeface="Helvetica Neue"/>
            </a:endParaRPr>
          </a:p>
          <a:p>
            <a:pPr indent="-292100" lvl="0" marL="457200" rtl="0" algn="l">
              <a:lnSpc>
                <a:spcPct val="115000"/>
              </a:lnSpc>
              <a:spcBef>
                <a:spcPts val="0"/>
              </a:spcBef>
              <a:spcAft>
                <a:spcPts val="0"/>
              </a:spcAft>
              <a:buClr>
                <a:schemeClr val="dk1"/>
              </a:buClr>
              <a:buSzPts val="1000"/>
              <a:buFont typeface="Helvetica Neue"/>
              <a:buChar char="●"/>
            </a:pPr>
            <a:r>
              <a:rPr lang="en" sz="1000">
                <a:solidFill>
                  <a:schemeClr val="dk1"/>
                </a:solidFill>
                <a:latin typeface="Helvetica Neue"/>
                <a:ea typeface="Helvetica Neue"/>
                <a:cs typeface="Helvetica Neue"/>
                <a:sym typeface="Helvetica Neue"/>
              </a:rPr>
              <a:t>Baseline Autoencoder: Test Loss is 0.7102</a:t>
            </a:r>
            <a:endParaRPr sz="1000">
              <a:solidFill>
                <a:schemeClr val="dk1"/>
              </a:solidFill>
              <a:latin typeface="Helvetica Neue"/>
              <a:ea typeface="Helvetica Neue"/>
              <a:cs typeface="Helvetica Neue"/>
              <a:sym typeface="Helvetica Neue"/>
            </a:endParaRPr>
          </a:p>
          <a:p>
            <a:pPr indent="0" lvl="0" marL="0" rtl="0" algn="l">
              <a:lnSpc>
                <a:spcPct val="115000"/>
              </a:lnSpc>
              <a:spcBef>
                <a:spcPts val="0"/>
              </a:spcBef>
              <a:spcAft>
                <a:spcPts val="0"/>
              </a:spcAft>
              <a:buNone/>
            </a:pPr>
            <a:r>
              <a:t/>
            </a:r>
            <a:endParaRPr sz="1000">
              <a:solidFill>
                <a:schemeClr val="dk1"/>
              </a:solidFill>
              <a:latin typeface="Helvetica Neue"/>
              <a:ea typeface="Helvetica Neue"/>
              <a:cs typeface="Helvetica Neue"/>
              <a:sym typeface="Helvetica Neue"/>
            </a:endParaRPr>
          </a:p>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82" name="Shape 82"/>
        <p:cNvGrpSpPr/>
        <p:nvPr/>
      </p:nvGrpSpPr>
      <p:grpSpPr>
        <a:xfrm>
          <a:off x="0" y="0"/>
          <a:ext cx="0" cy="0"/>
          <a:chOff x="0" y="0"/>
          <a:chExt cx="0" cy="0"/>
        </a:xfrm>
      </p:grpSpPr>
      <p:sp>
        <p:nvSpPr>
          <p:cNvPr id="83" name="Google Shape;8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Sparse Coding in Brain</a:t>
            </a:r>
            <a:endParaRPr/>
          </a:p>
        </p:txBody>
      </p:sp>
      <p:sp>
        <p:nvSpPr>
          <p:cNvPr id="84" name="Google Shape;84;p16"/>
          <p:cNvSpPr txBox="1"/>
          <p:nvPr>
            <p:ph idx="1" type="body"/>
          </p:nvPr>
        </p:nvSpPr>
        <p:spPr>
          <a:xfrm>
            <a:off x="311700" y="1152475"/>
            <a:ext cx="48849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Sparse coding refers to the </a:t>
            </a:r>
            <a:r>
              <a:rPr lang="en"/>
              <a:t>principle where only a small subset of neurons is actively firing in response to specific stimuli, resulting in efficient and robust information representation.</a:t>
            </a:r>
            <a:endParaRPr/>
          </a:p>
          <a:p>
            <a:pPr indent="-342900" lvl="0" marL="457200" rtl="0" algn="l">
              <a:spcBef>
                <a:spcPts val="0"/>
              </a:spcBef>
              <a:spcAft>
                <a:spcPts val="0"/>
              </a:spcAft>
              <a:buSzPts val="1800"/>
              <a:buChar char="●"/>
            </a:pPr>
            <a:r>
              <a:rPr lang="en"/>
              <a:t>In the primary visual cortex (V1), sparse coding has been observed to efficiently represent visual information, with fewer neurons firing in response to specific visual stimuli.</a:t>
            </a:r>
            <a:endParaRPr/>
          </a:p>
          <a:p>
            <a:pPr indent="0" lvl="0" marL="457200" rtl="0" algn="l">
              <a:spcBef>
                <a:spcPts val="0"/>
              </a:spcBef>
              <a:spcAft>
                <a:spcPts val="1200"/>
              </a:spcAft>
              <a:buNone/>
            </a:pPr>
            <a:r>
              <a:t/>
            </a:r>
            <a:endParaRPr/>
          </a:p>
        </p:txBody>
      </p:sp>
      <p:pic>
        <p:nvPicPr>
          <p:cNvPr id="85" name="Google Shape;85;p16"/>
          <p:cNvPicPr preferRelativeResize="0"/>
          <p:nvPr/>
        </p:nvPicPr>
        <p:blipFill>
          <a:blip r:embed="rId3">
            <a:alphaModFix/>
          </a:blip>
          <a:stretch>
            <a:fillRect/>
          </a:stretch>
        </p:blipFill>
        <p:spPr>
          <a:xfrm>
            <a:off x="5106375" y="788325"/>
            <a:ext cx="3642601" cy="36426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Representation:</a:t>
            </a:r>
            <a:r>
              <a:rPr lang="en"/>
              <a:t> Emulating Sparse Coding in Neural Networks</a:t>
            </a:r>
            <a:endParaRPr/>
          </a:p>
        </p:txBody>
      </p:sp>
      <p:sp>
        <p:nvSpPr>
          <p:cNvPr id="91" name="Google Shape;91;p17"/>
          <p:cNvSpPr txBox="1"/>
          <p:nvPr>
            <p:ph idx="1" type="body"/>
          </p:nvPr>
        </p:nvSpPr>
        <p:spPr>
          <a:xfrm>
            <a:off x="311700" y="1435200"/>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a:t>
            </a:r>
            <a:r>
              <a:rPr lang="en"/>
              <a:t>rtificial neural networks can be trained to have sparse activations by applying techniques like L1 regularization during training.</a:t>
            </a:r>
            <a:endParaRPr/>
          </a:p>
          <a:p>
            <a:pPr indent="-342900" lvl="0" marL="457200" rtl="0" algn="l">
              <a:spcBef>
                <a:spcPts val="0"/>
              </a:spcBef>
              <a:spcAft>
                <a:spcPts val="0"/>
              </a:spcAft>
              <a:buSzPts val="1800"/>
              <a:buChar char="●"/>
            </a:pPr>
            <a:r>
              <a:rPr lang="en"/>
              <a:t>Sparse representations can potentially reduce computational cost, improve speed, and enhance robustness against noisy inputs.</a:t>
            </a:r>
            <a:endParaRPr/>
          </a:p>
          <a:p>
            <a:pPr indent="-342900" lvl="0" marL="457200" rtl="0" algn="l">
              <a:spcBef>
                <a:spcPts val="0"/>
              </a:spcBef>
              <a:spcAft>
                <a:spcPts val="0"/>
              </a:spcAft>
              <a:buSzPts val="1800"/>
              <a:buChar char="●"/>
            </a:pPr>
            <a:r>
              <a:rPr lang="en"/>
              <a:t>The </a:t>
            </a:r>
            <a:r>
              <a:rPr b="1" lang="en"/>
              <a:t>Representation</a:t>
            </a:r>
            <a:r>
              <a:rPr lang="en"/>
              <a:t> view is needed as we are examining how information is encoded differently (and perhaps more efficiently) when sparsity is introduced.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95" name="Shape 95"/>
        <p:cNvGrpSpPr/>
        <p:nvPr/>
      </p:nvGrpSpPr>
      <p:grpSpPr>
        <a:xfrm>
          <a:off x="0" y="0"/>
          <a:ext cx="0" cy="0"/>
          <a:chOff x="0" y="0"/>
          <a:chExt cx="0" cy="0"/>
        </a:xfrm>
      </p:grpSpPr>
      <p:sp>
        <p:nvSpPr>
          <p:cNvPr id="96" name="Google Shape;96;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Sparse Autoencoders</a:t>
            </a:r>
            <a:endParaRPr/>
          </a:p>
        </p:txBody>
      </p:sp>
      <p:sp>
        <p:nvSpPr>
          <p:cNvPr id="97" name="Google Shape;97;p18"/>
          <p:cNvSpPr txBox="1"/>
          <p:nvPr>
            <p:ph idx="1" type="body"/>
          </p:nvPr>
        </p:nvSpPr>
        <p:spPr>
          <a:xfrm>
            <a:off x="311700" y="1152475"/>
            <a:ext cx="4725900" cy="3416400"/>
          </a:xfrm>
          <a:prstGeom prst="rect">
            <a:avLst/>
          </a:prstGeom>
        </p:spPr>
        <p:txBody>
          <a:bodyPr anchorCtr="0" anchor="t" bIns="91425" lIns="91425" spcFirstLastPara="1" rIns="91425" wrap="square" tIns="91425">
            <a:noAutofit/>
          </a:bodyPr>
          <a:lstStyle/>
          <a:p>
            <a:pPr indent="-342900" lvl="0" marL="457200" rtl="0" algn="l">
              <a:spcBef>
                <a:spcPts val="1200"/>
              </a:spcBef>
              <a:spcAft>
                <a:spcPts val="0"/>
              </a:spcAft>
              <a:buSzPts val="1800"/>
              <a:buChar char="●"/>
            </a:pPr>
            <a:r>
              <a:rPr lang="en"/>
              <a:t>Neural networks designed for unsupervised learning that compress input data into a compact form and then reconstruct it, aiming to minimize reconstruction error.</a:t>
            </a:r>
            <a:endParaRPr/>
          </a:p>
          <a:p>
            <a:pPr indent="-342900" lvl="0" marL="457200" rtl="0" algn="l">
              <a:spcBef>
                <a:spcPts val="0"/>
              </a:spcBef>
              <a:spcAft>
                <a:spcPts val="0"/>
              </a:spcAft>
              <a:buSzPts val="1800"/>
              <a:buChar char="●"/>
            </a:pPr>
            <a:r>
              <a:rPr lang="en"/>
              <a:t>Imposes sparsity constraints on neuron activations to ensure only a few are active at once.</a:t>
            </a:r>
            <a:endParaRPr/>
          </a:p>
          <a:p>
            <a:pPr indent="-342900" lvl="0" marL="457200" rtl="0" algn="l">
              <a:spcBef>
                <a:spcPts val="0"/>
              </a:spcBef>
              <a:spcAft>
                <a:spcPts val="0"/>
              </a:spcAft>
              <a:buSzPts val="1800"/>
              <a:buChar char="●"/>
            </a:pPr>
            <a:r>
              <a:rPr lang="en"/>
              <a:t>This constraint promotes capturing meaningful patterns, preventing the learning of trivial or redundant features.</a:t>
            </a:r>
            <a:endParaRPr/>
          </a:p>
        </p:txBody>
      </p:sp>
      <p:pic>
        <p:nvPicPr>
          <p:cNvPr id="98" name="Google Shape;98;p18"/>
          <p:cNvPicPr preferRelativeResize="0"/>
          <p:nvPr/>
        </p:nvPicPr>
        <p:blipFill>
          <a:blip r:embed="rId3">
            <a:alphaModFix/>
          </a:blip>
          <a:stretch>
            <a:fillRect/>
          </a:stretch>
        </p:blipFill>
        <p:spPr>
          <a:xfrm>
            <a:off x="4778050" y="1384063"/>
            <a:ext cx="4222023" cy="295322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Overcomplete Representation</a:t>
            </a:r>
            <a:endParaRPr/>
          </a:p>
        </p:txBody>
      </p:sp>
      <p:sp>
        <p:nvSpPr>
          <p:cNvPr id="104" name="Google Shape;104;p19"/>
          <p:cNvSpPr txBox="1"/>
          <p:nvPr>
            <p:ph idx="1" type="body"/>
          </p:nvPr>
        </p:nvSpPr>
        <p:spPr>
          <a:xfrm>
            <a:off x="311700" y="112322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a:t>
            </a:r>
            <a:r>
              <a:rPr lang="en"/>
              <a:t>he number of neurons in the hidden layer is greater than the number of input features.</a:t>
            </a:r>
            <a:endParaRPr/>
          </a:p>
          <a:p>
            <a:pPr indent="-342900" lvl="0" marL="457200" rtl="0" algn="l">
              <a:spcBef>
                <a:spcPts val="0"/>
              </a:spcBef>
              <a:spcAft>
                <a:spcPts val="0"/>
              </a:spcAft>
              <a:buSzPts val="1800"/>
              <a:buChar char="●"/>
            </a:pPr>
            <a:r>
              <a:rPr lang="en"/>
              <a:t>Allows the network to have the capacity to represent the input data in many different ways. With the addition of a sparsity constraint, however, most of these neurons will be driven to zero, with only a few active neurons coding for the input. </a:t>
            </a:r>
            <a:endParaRPr/>
          </a:p>
          <a:p>
            <a:pPr indent="-342900" lvl="0" marL="457200" rtl="0" algn="l">
              <a:spcBef>
                <a:spcPts val="0"/>
              </a:spcBef>
              <a:spcAft>
                <a:spcPts val="0"/>
              </a:spcAft>
              <a:buSzPts val="1800"/>
              <a:buChar char="●"/>
            </a:pPr>
            <a:r>
              <a:rPr lang="en"/>
              <a:t>Demonstrates that, given redundancy (overcompleteness), the system still tends to utilize only a few of its available resources (neurons) when driven by a sparsity constraint.</a:t>
            </a:r>
            <a:endParaRPr/>
          </a:p>
          <a:p>
            <a:pPr indent="0" lvl="0" marL="0" rtl="0" algn="l">
              <a:spcBef>
                <a:spcPts val="1200"/>
              </a:spcBef>
              <a:spcAft>
                <a:spcPts val="1200"/>
              </a:spcAft>
              <a:buNone/>
            </a:pPr>
            <a:r>
              <a:t/>
            </a:r>
            <a:endParaRPr sz="1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a:t>
            </a:r>
            <a:r>
              <a:rPr lang="en"/>
              <a:t> Objective </a:t>
            </a:r>
            <a:endParaRPr/>
          </a:p>
        </p:txBody>
      </p:sp>
      <p:sp>
        <p:nvSpPr>
          <p:cNvPr id="110" name="Google Shape;110;p20"/>
          <p:cNvSpPr txBox="1"/>
          <p:nvPr>
            <p:ph idx="1" type="body"/>
          </p:nvPr>
        </p:nvSpPr>
        <p:spPr>
          <a:xfrm>
            <a:off x="463050" y="1754100"/>
            <a:ext cx="8217900" cy="1635300"/>
          </a:xfrm>
          <a:prstGeom prst="rect">
            <a:avLst/>
          </a:prstGeom>
        </p:spPr>
        <p:txBody>
          <a:bodyPr anchorCtr="0" anchor="t" bIns="91425" lIns="91425" spcFirstLastPara="1" rIns="91425" wrap="square" tIns="91425">
            <a:normAutofit/>
          </a:bodyPr>
          <a:lstStyle/>
          <a:p>
            <a:pPr indent="0" lvl="0" marL="0" rtl="0" algn="l">
              <a:spcBef>
                <a:spcPts val="1200"/>
              </a:spcBef>
              <a:spcAft>
                <a:spcPts val="1200"/>
              </a:spcAft>
              <a:buNone/>
            </a:pPr>
            <a:r>
              <a:rPr b="1" lang="en" sz="2000"/>
              <a:t>Goal</a:t>
            </a:r>
            <a:r>
              <a:rPr lang="en" sz="2000"/>
              <a:t>: Our aim is to investigate if artificial neural networks, when mimicking the sparse coding observed in the primary visual cortex can </a:t>
            </a:r>
            <a:r>
              <a:rPr lang="en" sz="2000"/>
              <a:t>improve</a:t>
            </a:r>
            <a:r>
              <a:rPr lang="en" sz="2000"/>
              <a:t> reconstruction quality and offer advantages in computational robustness and efficiency.</a:t>
            </a:r>
            <a:endParaRPr sz="2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Methodology</a:t>
            </a:r>
            <a:endParaRPr/>
          </a:p>
        </p:txBody>
      </p:sp>
      <p:sp>
        <p:nvSpPr>
          <p:cNvPr id="116" name="Google Shape;116;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1. Data Augmentation and Pre-processing:</a:t>
            </a:r>
            <a:endParaRPr b="1" sz="1600"/>
          </a:p>
          <a:p>
            <a:pPr indent="0" lvl="0" marL="0" rtl="0" algn="l">
              <a:spcBef>
                <a:spcPts val="200"/>
              </a:spcBef>
              <a:spcAft>
                <a:spcPts val="0"/>
              </a:spcAft>
              <a:buNone/>
            </a:pPr>
            <a:r>
              <a:rPr lang="en" sz="1600"/>
              <a:t>To ensure our model generalizes well on unseen data and is robust, data augmentation techniques like random horizontal flipping and random cropping are applied. Additionally, the CIFAR-10 dataset is normalized with its specific mean and standard deviation.</a:t>
            </a:r>
            <a:endParaRPr sz="1600"/>
          </a:p>
          <a:p>
            <a:pPr indent="0" lvl="0" marL="0" rtl="0" algn="l">
              <a:spcBef>
                <a:spcPts val="200"/>
              </a:spcBef>
              <a:spcAft>
                <a:spcPts val="0"/>
              </a:spcAft>
              <a:buNone/>
            </a:pPr>
            <a:r>
              <a:t/>
            </a:r>
            <a:endParaRPr sz="1600"/>
          </a:p>
          <a:p>
            <a:pPr indent="0" lvl="0" marL="0" rtl="0" algn="l">
              <a:spcBef>
                <a:spcPts val="200"/>
              </a:spcBef>
              <a:spcAft>
                <a:spcPts val="0"/>
              </a:spcAft>
              <a:buNone/>
            </a:pPr>
            <a:r>
              <a:rPr b="1" lang="en" sz="1600"/>
              <a:t>2. Dataset Splitting:</a:t>
            </a:r>
            <a:endParaRPr b="1" sz="1600"/>
          </a:p>
          <a:p>
            <a:pPr indent="0" lvl="0" marL="0" rtl="0" algn="l">
              <a:spcBef>
                <a:spcPts val="200"/>
              </a:spcBef>
              <a:spcAft>
                <a:spcPts val="0"/>
              </a:spcAft>
              <a:buNone/>
            </a:pPr>
            <a:r>
              <a:rPr lang="en" sz="1600"/>
              <a:t>The CIFAR-10 dataset is divided into training (80%) and validation (20%) sets. A separate test dataset, also from CIFAR-10, is retained for evaluating the final model performance.</a:t>
            </a:r>
            <a:endParaRPr sz="1600"/>
          </a:p>
          <a:p>
            <a:pPr indent="0" lvl="0" marL="0" rtl="0" algn="l">
              <a:spcBef>
                <a:spcPts val="1200"/>
              </a:spcBef>
              <a:spcAft>
                <a:spcPts val="0"/>
              </a:spcAft>
              <a:buNone/>
            </a:pPr>
            <a:r>
              <a:t/>
            </a:r>
            <a:endParaRPr sz="1600"/>
          </a:p>
          <a:p>
            <a:pPr indent="0" lvl="0" marL="0" rtl="0" algn="l">
              <a:spcBef>
                <a:spcPts val="1200"/>
              </a:spcBef>
              <a:spcAft>
                <a:spcPts val="1200"/>
              </a:spcAft>
              <a:buNone/>
            </a:pPr>
            <a:r>
              <a:t/>
            </a:r>
            <a:endParaRPr sz="16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