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1" r:id="rId1"/>
  </p:sldMasterIdLst>
  <p:notesMasterIdLst>
    <p:notesMasterId r:id="rId18"/>
  </p:notesMasterIdLst>
  <p:handoutMasterIdLst>
    <p:handoutMasterId r:id="rId19"/>
  </p:handoutMasterIdLst>
  <p:sldIdLst>
    <p:sldId id="290" r:id="rId2"/>
    <p:sldId id="291" r:id="rId3"/>
    <p:sldId id="300" r:id="rId4"/>
    <p:sldId id="292" r:id="rId5"/>
    <p:sldId id="293" r:id="rId6"/>
    <p:sldId id="301" r:id="rId7"/>
    <p:sldId id="305" r:id="rId8"/>
    <p:sldId id="306" r:id="rId9"/>
    <p:sldId id="307" r:id="rId10"/>
    <p:sldId id="299" r:id="rId11"/>
    <p:sldId id="294" r:id="rId12"/>
    <p:sldId id="296" r:id="rId13"/>
    <p:sldId id="303" r:id="rId14"/>
    <p:sldId id="304" r:id="rId15"/>
    <p:sldId id="297" r:id="rId16"/>
    <p:sldId id="308" r:id="rId17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DC5"/>
    <a:srgbClr val="28618C"/>
    <a:srgbClr val="13A983"/>
    <a:srgbClr val="009BA4"/>
    <a:srgbClr val="93C356"/>
    <a:srgbClr val="BCCF02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5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7769903" y="0"/>
            <a:ext cx="3690260" cy="159226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 bIns="144000" anchor="b">
            <a:normAutofit/>
          </a:bodyPr>
          <a:lstStyle>
            <a:lvl1pPr marL="14288" indent="0">
              <a:tabLst/>
              <a:defRPr sz="2400" b="1">
                <a:solidFill>
                  <a:schemeClr val="bg1"/>
                </a:solidFill>
                <a:latin typeface="+mj-lt"/>
                <a:ea typeface="DIN-Bold" charset="0"/>
                <a:cs typeface="DIN-Bold" charset="0"/>
              </a:defRPr>
            </a:lvl1pPr>
          </a:lstStyle>
          <a:p>
            <a:pPr lvl="0"/>
            <a:r>
              <a:rPr lang="de-DE" dirty="0"/>
              <a:t>Description Title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769903" y="1592263"/>
            <a:ext cx="3690260" cy="3459422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rIns="251999"/>
          <a:lstStyle>
            <a:lvl1pPr marL="14288" indent="0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9784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7352778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7352778" y="0"/>
            <a:ext cx="4839221" cy="6857999"/>
          </a:xfrm>
          <a:solidFill>
            <a:schemeClr val="bg1">
              <a:alpha val="85000"/>
            </a:schemeClr>
          </a:solidFill>
        </p:spPr>
        <p:txBody>
          <a:bodyPr lIns="360000" tIns="46800" rIns="720000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0516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8" y="0"/>
            <a:ext cx="3690260" cy="5051685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251999" tIns="2880000" rIns="251999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610180" y="592267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422098" y="5246556"/>
            <a:ext cx="7038064" cy="1357443"/>
          </a:xfrm>
        </p:spPr>
        <p:txBody>
          <a:bodyPr anchor="t">
            <a:normAutofit/>
          </a:bodyPr>
          <a:lstStyle>
            <a:lvl1pPr algn="l">
              <a:defRPr lang="de-DE" sz="14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21" hasCustomPrompt="1"/>
          </p:nvPr>
        </p:nvSpPr>
        <p:spPr>
          <a:xfrm>
            <a:off x="731838" y="5246556"/>
            <a:ext cx="3690260" cy="1357444"/>
          </a:xfrm>
        </p:spPr>
        <p:txBody>
          <a:bodyPr anchor="t">
            <a:normAutofit/>
          </a:bodyPr>
          <a:lstStyle>
            <a:lvl1pPr algn="r">
              <a:defRPr lang="de-DE" sz="1800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3942413"/>
          </a:xfrm>
          <a:solidFill>
            <a:schemeClr val="accent2"/>
          </a:solidFill>
          <a:ln>
            <a:noFill/>
          </a:ln>
        </p:spPr>
        <p:txBody>
          <a:bodyPr lIns="3600000" tIns="46800" rIns="720000" anchor="ctr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220436" y="1146903"/>
            <a:ext cx="1933575" cy="19335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512399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971025"/>
            <a:ext cx="2678627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512399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971025"/>
            <a:ext cx="2692464" cy="141072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23853" y="5657902"/>
            <a:ext cx="2203795" cy="365125"/>
          </a:xfrm>
          <a:prstGeom prst="rect">
            <a:avLst/>
          </a:prstGeom>
        </p:spPr>
        <p:txBody>
          <a:bodyPr/>
          <a:lstStyle/>
          <a:p>
            <a:fld id="{4771D386-8A79-4311-8C22-2E64011E473F}" type="datetime1">
              <a:rPr lang="de-LU" smtClean="0"/>
              <a:t>24.03.2023</a:t>
            </a:fld>
            <a:endParaRPr lang="de-LU" dirty="0"/>
          </a:p>
        </p:txBody>
      </p:sp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1486492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0" name="Bildplatzhalter 12"/>
          <p:cNvSpPr>
            <a:spLocks noGrp="1"/>
          </p:cNvSpPr>
          <p:nvPr>
            <p:ph type="pic" sz="quarter" idx="35"/>
          </p:nvPr>
        </p:nvSpPr>
        <p:spPr>
          <a:xfrm>
            <a:off x="416511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874665"/>
            <a:ext cx="2678626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333291"/>
            <a:ext cx="2678627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3" name="Bildplatzhalter 12"/>
          <p:cNvSpPr>
            <a:spLocks noGrp="1"/>
          </p:cNvSpPr>
          <p:nvPr>
            <p:ph type="pic" sz="quarter" idx="38"/>
          </p:nvPr>
        </p:nvSpPr>
        <p:spPr>
          <a:xfrm>
            <a:off x="6843735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874665"/>
            <a:ext cx="2692465" cy="450162"/>
          </a:xfrm>
        </p:spPr>
        <p:txBody>
          <a:bodyPr anchor="b"/>
          <a:lstStyle>
            <a:lvl1pPr algn="ctr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333291"/>
            <a:ext cx="2692464" cy="1093075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6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9536189" y="1705348"/>
            <a:ext cx="1169317" cy="116931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Rechteck 6"/>
          <p:cNvSpPr/>
          <p:nvPr userDrawn="1"/>
        </p:nvSpPr>
        <p:spPr>
          <a:xfrm>
            <a:off x="0" y="4626852"/>
            <a:ext cx="12192000" cy="14951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platzhalter 9"/>
          <p:cNvSpPr>
            <a:spLocks noGrp="1"/>
          </p:cNvSpPr>
          <p:nvPr>
            <p:ph type="body" sz="quarter" idx="42" hasCustomPrompt="1"/>
          </p:nvPr>
        </p:nvSpPr>
        <p:spPr>
          <a:xfrm>
            <a:off x="731837" y="4626851"/>
            <a:ext cx="10728325" cy="1260389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025524"/>
            <a:ext cx="12192000" cy="583247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2">
              <a:alpha val="85000"/>
            </a:schemeClr>
          </a:solidFill>
          <a:ln>
            <a:noFill/>
          </a:ln>
        </p:spPr>
        <p:txBody>
          <a:bodyPr lIns="720000" tIns="46800" rIns="720000" bIns="540000" anchor="b"/>
          <a:lstStyle>
            <a:lvl1pPr marL="14288" indent="0" algn="ctr">
              <a:tabLst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Das ist ein Beschreibungstext. Das ist toller Text. Das ist großartiger Text.</a:t>
            </a:r>
            <a:endParaRPr lang="en-GB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2369263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2369262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43"/>
          </p:nvPr>
        </p:nvSpPr>
        <p:spPr>
          <a:xfrm>
            <a:off x="5024022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5024021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678781" y="3736400"/>
            <a:ext cx="2269917" cy="4501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46"/>
          </p:nvPr>
        </p:nvSpPr>
        <p:spPr>
          <a:xfrm>
            <a:off x="7678780" y="4195026"/>
            <a:ext cx="2269918" cy="1193938"/>
          </a:xfrm>
        </p:spPr>
        <p:txBody>
          <a:bodyPr tIns="46800">
            <a:normAutofit/>
          </a:bodyPr>
          <a:lstStyle>
            <a:lvl1pPr algn="ctr">
              <a:defRPr sz="1400" b="0" baseline="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47"/>
          </p:nvPr>
        </p:nvSpPr>
        <p:spPr>
          <a:xfrm>
            <a:off x="2369262" y="1948721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48"/>
          </p:nvPr>
        </p:nvSpPr>
        <p:spPr>
          <a:xfrm>
            <a:off x="5024021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49"/>
          </p:nvPr>
        </p:nvSpPr>
        <p:spPr>
          <a:xfrm>
            <a:off x="7678780" y="1952953"/>
            <a:ext cx="2269918" cy="1783447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4206563"/>
            <a:ext cx="2678626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4665189"/>
            <a:ext cx="2678627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4206563"/>
            <a:ext cx="2692465" cy="450162"/>
          </a:xfrm>
        </p:spPr>
        <p:txBody>
          <a:bodyPr lIns="0" anchor="b"/>
          <a:lstStyle>
            <a:lvl1pPr algn="l"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4665189"/>
            <a:ext cx="2692464" cy="1093075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82688" y="1522965"/>
            <a:ext cx="2443398" cy="262137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3"/>
          <p:cNvSpPr>
            <a:spLocks noGrp="1"/>
          </p:cNvSpPr>
          <p:nvPr>
            <p:ph type="body" sz="quarter" idx="23"/>
          </p:nvPr>
        </p:nvSpPr>
        <p:spPr>
          <a:xfrm>
            <a:off x="731840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24"/>
          </p:nvPr>
        </p:nvSpPr>
        <p:spPr>
          <a:xfrm>
            <a:off x="731838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Bildplatzhalter 12"/>
          <p:cNvSpPr>
            <a:spLocks noGrp="1"/>
          </p:cNvSpPr>
          <p:nvPr>
            <p:ph type="pic" sz="quarter" idx="32"/>
          </p:nvPr>
        </p:nvSpPr>
        <p:spPr>
          <a:xfrm>
            <a:off x="731838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68" name="Textplatzhalter 13"/>
          <p:cNvSpPr>
            <a:spLocks noGrp="1"/>
          </p:cNvSpPr>
          <p:nvPr>
            <p:ph type="body" sz="quarter" idx="33"/>
          </p:nvPr>
        </p:nvSpPr>
        <p:spPr>
          <a:xfrm>
            <a:off x="341046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9" name="Textplatzhalter 13"/>
          <p:cNvSpPr>
            <a:spLocks noGrp="1"/>
          </p:cNvSpPr>
          <p:nvPr>
            <p:ph type="body" sz="quarter" idx="34"/>
          </p:nvPr>
        </p:nvSpPr>
        <p:spPr>
          <a:xfrm>
            <a:off x="341046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1" name="Textplatzhalter 13"/>
          <p:cNvSpPr>
            <a:spLocks noGrp="1"/>
          </p:cNvSpPr>
          <p:nvPr>
            <p:ph type="body" sz="quarter" idx="36"/>
          </p:nvPr>
        </p:nvSpPr>
        <p:spPr>
          <a:xfrm>
            <a:off x="6089083" y="2738274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2" name="Textplatzhalter 13"/>
          <p:cNvSpPr>
            <a:spLocks noGrp="1"/>
          </p:cNvSpPr>
          <p:nvPr>
            <p:ph type="body" sz="quarter" idx="37"/>
          </p:nvPr>
        </p:nvSpPr>
        <p:spPr>
          <a:xfrm>
            <a:off x="6089081" y="3050065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4" name="Textplatzhalter 13"/>
          <p:cNvSpPr>
            <a:spLocks noGrp="1"/>
          </p:cNvSpPr>
          <p:nvPr>
            <p:ph type="body" sz="quarter" idx="39"/>
          </p:nvPr>
        </p:nvSpPr>
        <p:spPr>
          <a:xfrm>
            <a:off x="8767698" y="2738274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5" name="Textplatzhalter 13"/>
          <p:cNvSpPr>
            <a:spLocks noGrp="1"/>
          </p:cNvSpPr>
          <p:nvPr>
            <p:ph type="body" sz="quarter" idx="40"/>
          </p:nvPr>
        </p:nvSpPr>
        <p:spPr>
          <a:xfrm>
            <a:off x="8767699" y="3050065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41"/>
          </p:nvPr>
        </p:nvSpPr>
        <p:spPr>
          <a:xfrm>
            <a:off x="3418355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42"/>
          </p:nvPr>
        </p:nvSpPr>
        <p:spPr>
          <a:xfrm>
            <a:off x="6089081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43"/>
          </p:nvPr>
        </p:nvSpPr>
        <p:spPr>
          <a:xfrm>
            <a:off x="8768947" y="1361911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8" name="Textplatzhalter 13"/>
          <p:cNvSpPr>
            <a:spLocks noGrp="1"/>
          </p:cNvSpPr>
          <p:nvPr>
            <p:ph type="body" sz="quarter" idx="44"/>
          </p:nvPr>
        </p:nvSpPr>
        <p:spPr>
          <a:xfrm>
            <a:off x="723855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13"/>
          <p:cNvSpPr>
            <a:spLocks noGrp="1"/>
          </p:cNvSpPr>
          <p:nvPr>
            <p:ph type="body" sz="quarter" idx="45"/>
          </p:nvPr>
        </p:nvSpPr>
        <p:spPr>
          <a:xfrm>
            <a:off x="723853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Bildplatzhalter 12"/>
          <p:cNvSpPr>
            <a:spLocks noGrp="1"/>
          </p:cNvSpPr>
          <p:nvPr>
            <p:ph type="pic" sz="quarter" idx="46"/>
          </p:nvPr>
        </p:nvSpPr>
        <p:spPr>
          <a:xfrm>
            <a:off x="723853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1" name="Textplatzhalter 13"/>
          <p:cNvSpPr>
            <a:spLocks noGrp="1"/>
          </p:cNvSpPr>
          <p:nvPr>
            <p:ph type="body" sz="quarter" idx="47"/>
          </p:nvPr>
        </p:nvSpPr>
        <p:spPr>
          <a:xfrm>
            <a:off x="340247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13"/>
          <p:cNvSpPr>
            <a:spLocks noGrp="1"/>
          </p:cNvSpPr>
          <p:nvPr>
            <p:ph type="body" sz="quarter" idx="48"/>
          </p:nvPr>
        </p:nvSpPr>
        <p:spPr>
          <a:xfrm>
            <a:off x="340247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3" name="Textplatzhalter 13"/>
          <p:cNvSpPr>
            <a:spLocks noGrp="1"/>
          </p:cNvSpPr>
          <p:nvPr>
            <p:ph type="body" sz="quarter" idx="49"/>
          </p:nvPr>
        </p:nvSpPr>
        <p:spPr>
          <a:xfrm>
            <a:off x="6081098" y="4956876"/>
            <a:ext cx="2678626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5" name="Textplatzhalter 13"/>
          <p:cNvSpPr>
            <a:spLocks noGrp="1"/>
          </p:cNvSpPr>
          <p:nvPr>
            <p:ph type="body" sz="quarter" idx="50"/>
          </p:nvPr>
        </p:nvSpPr>
        <p:spPr>
          <a:xfrm>
            <a:off x="6081096" y="5268667"/>
            <a:ext cx="2678627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13"/>
          <p:cNvSpPr>
            <a:spLocks noGrp="1"/>
          </p:cNvSpPr>
          <p:nvPr>
            <p:ph type="body" sz="quarter" idx="51"/>
          </p:nvPr>
        </p:nvSpPr>
        <p:spPr>
          <a:xfrm>
            <a:off x="8759713" y="4956876"/>
            <a:ext cx="2692465" cy="303326"/>
          </a:xfrm>
        </p:spPr>
        <p:txBody>
          <a:bodyPr lIns="0" anchor="b">
            <a:normAutofit/>
          </a:bodyPr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7" name="Textplatzhalter 13"/>
          <p:cNvSpPr>
            <a:spLocks noGrp="1"/>
          </p:cNvSpPr>
          <p:nvPr>
            <p:ph type="body" sz="quarter" idx="52"/>
          </p:nvPr>
        </p:nvSpPr>
        <p:spPr>
          <a:xfrm>
            <a:off x="8759714" y="5268667"/>
            <a:ext cx="2692464" cy="521983"/>
          </a:xfrm>
        </p:spPr>
        <p:txBody>
          <a:bodyPr lIns="0" tIns="46800">
            <a:normAutofit/>
          </a:bodyPr>
          <a:lstStyle>
            <a:lvl1pPr algn="l">
              <a:defRPr sz="1400" b="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Bildplatzhalter 12"/>
          <p:cNvSpPr>
            <a:spLocks noGrp="1"/>
          </p:cNvSpPr>
          <p:nvPr>
            <p:ph type="pic" sz="quarter" idx="53"/>
          </p:nvPr>
        </p:nvSpPr>
        <p:spPr>
          <a:xfrm>
            <a:off x="3410370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9" name="Bildplatzhalter 12"/>
          <p:cNvSpPr>
            <a:spLocks noGrp="1"/>
          </p:cNvSpPr>
          <p:nvPr>
            <p:ph type="pic" sz="quarter" idx="54"/>
          </p:nvPr>
        </p:nvSpPr>
        <p:spPr>
          <a:xfrm>
            <a:off x="6081096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50" name="Bildplatzhalter 12"/>
          <p:cNvSpPr>
            <a:spLocks noGrp="1"/>
          </p:cNvSpPr>
          <p:nvPr>
            <p:ph type="pic" sz="quarter" idx="55"/>
          </p:nvPr>
        </p:nvSpPr>
        <p:spPr>
          <a:xfrm>
            <a:off x="8760962" y="3580513"/>
            <a:ext cx="2443398" cy="13763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4811578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ieck 10"/>
          <p:cNvSpPr/>
          <p:nvPr userDrawn="1"/>
        </p:nvSpPr>
        <p:spPr>
          <a:xfrm rot="10800000">
            <a:off x="5772150" y="4811578"/>
            <a:ext cx="647700" cy="3556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2"/>
          </p:nvPr>
        </p:nvSpPr>
        <p:spPr>
          <a:xfrm>
            <a:off x="24511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4511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9" name="Bildplatzhalter 12"/>
          <p:cNvSpPr>
            <a:spLocks noGrp="1"/>
          </p:cNvSpPr>
          <p:nvPr>
            <p:ph type="pic" sz="quarter" idx="15"/>
          </p:nvPr>
        </p:nvSpPr>
        <p:spPr>
          <a:xfrm>
            <a:off x="49022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3533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1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7353300" y="2336800"/>
            <a:ext cx="24511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9804400" y="0"/>
            <a:ext cx="23876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9804400" y="2336800"/>
            <a:ext cx="2387600" cy="24366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12192000" cy="4773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02200" cy="35179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3517900"/>
            <a:ext cx="29718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Bildplatzhalter 12"/>
          <p:cNvSpPr>
            <a:spLocks noGrp="1"/>
          </p:cNvSpPr>
          <p:nvPr>
            <p:ph type="pic" sz="quarter" idx="13"/>
          </p:nvPr>
        </p:nvSpPr>
        <p:spPr>
          <a:xfrm>
            <a:off x="2971800" y="3517900"/>
            <a:ext cx="1930400" cy="12555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8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9718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3" name="Bildplatzhalter 12"/>
          <p:cNvSpPr>
            <a:spLocks noGrp="1"/>
          </p:cNvSpPr>
          <p:nvPr>
            <p:ph type="pic" sz="quarter" idx="19"/>
          </p:nvPr>
        </p:nvSpPr>
        <p:spPr>
          <a:xfrm>
            <a:off x="7874000" y="0"/>
            <a:ext cx="4318000" cy="477347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31837" y="5041900"/>
            <a:ext cx="10728325" cy="1562100"/>
          </a:xfrm>
        </p:spPr>
        <p:txBody>
          <a:bodyPr anchor="ctr"/>
          <a:lstStyle>
            <a:lvl1pPr algn="ctr">
              <a:defRPr lang="de-DE" b="0" i="0" smtClean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GB" dirty="0"/>
              <a:t>Purus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aptent</a:t>
            </a:r>
            <a:r>
              <a:rPr lang="en-GB" dirty="0"/>
              <a:t> ipsum. Fames </a:t>
            </a:r>
            <a:r>
              <a:rPr lang="en-GB" dirty="0" err="1"/>
              <a:t>proin</a:t>
            </a:r>
            <a:r>
              <a:rPr lang="en-GB" dirty="0"/>
              <a:t> per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lorem. </a:t>
            </a:r>
            <a:r>
              <a:rPr lang="en-GB" dirty="0" err="1"/>
              <a:t>Morbi</a:t>
            </a:r>
            <a:r>
              <a:rPr lang="en-GB" dirty="0"/>
              <a:t> fames.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mi. </a:t>
            </a:r>
            <a:r>
              <a:rPr lang="en-GB" dirty="0" err="1"/>
              <a:t>Netus</a:t>
            </a:r>
            <a:r>
              <a:rPr lang="en-GB" dirty="0"/>
              <a:t> lorem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convallis </a:t>
            </a:r>
            <a:r>
              <a:rPr lang="en-GB" dirty="0" err="1"/>
              <a:t>vulputate</a:t>
            </a:r>
            <a:r>
              <a:rPr lang="en-GB" dirty="0"/>
              <a:t> ante </a:t>
            </a:r>
            <a:r>
              <a:rPr lang="en-GB" dirty="0" err="1"/>
              <a:t>nam</a:t>
            </a:r>
            <a:r>
              <a:rPr lang="en-GB" dirty="0"/>
              <a:t>. </a:t>
            </a:r>
            <a:r>
              <a:rPr lang="en-GB" dirty="0" err="1"/>
              <a:t>Dolor</a:t>
            </a:r>
            <a:r>
              <a:rPr lang="en-GB" dirty="0"/>
              <a:t> fames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semper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Lorem </a:t>
            </a:r>
            <a:r>
              <a:rPr lang="en-GB" dirty="0" err="1"/>
              <a:t>massa</a:t>
            </a:r>
            <a:r>
              <a:rPr lang="en-GB" dirty="0"/>
              <a:t> non.</a:t>
            </a:r>
          </a:p>
        </p:txBody>
      </p:sp>
      <p:sp>
        <p:nvSpPr>
          <p:cNvPr id="20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7874000" y="0"/>
            <a:ext cx="2451100" cy="2336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quarter" idx="21"/>
          </p:nvPr>
        </p:nvSpPr>
        <p:spPr>
          <a:xfrm>
            <a:off x="2971800" y="3517900"/>
            <a:ext cx="1930400" cy="1255578"/>
          </a:xfrm>
          <a:solidFill>
            <a:schemeClr val="accent4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sz="quarter" idx="22"/>
          </p:nvPr>
        </p:nvSpPr>
        <p:spPr>
          <a:xfrm>
            <a:off x="7874000" y="0"/>
            <a:ext cx="2451100" cy="2336800"/>
          </a:xfrm>
          <a:solidFill>
            <a:schemeClr val="accent6">
              <a:alpha val="50000"/>
            </a:schemeClr>
          </a:solidFill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6" name="Gerade Verbindung 25"/>
          <p:cNvCxnSpPr/>
          <p:nvPr userDrawn="1"/>
        </p:nvCxnSpPr>
        <p:spPr>
          <a:xfrm>
            <a:off x="-1" y="4835221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-2" y="4944689"/>
            <a:ext cx="12192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612933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Image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95CA4-81DF-444F-9A5A-AD11ECCEDB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063C38-ECE8-5646-A32F-7E3A3CBEB5E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+Inhalt+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ABA88-97FB-B948-934E-5244B1C905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4713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99BE354-2749-5344-BB5D-CF273CD3D2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7699" y="1484313"/>
            <a:ext cx="3416301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15D77DA-D42C-BB40-8D68-4E5BD9539D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0849" y="1484314"/>
            <a:ext cx="3384550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Individualisierte Sprachinteraktion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für Mensch-Computer-Interaktion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 MCI, MMI, FP MMI // 27.03.2023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893" r:id="rId3"/>
    <p:sldLayoutId id="2147483895" r:id="rId4"/>
    <p:sldLayoutId id="2147483905" r:id="rId5"/>
    <p:sldLayoutId id="2147483894" r:id="rId6"/>
    <p:sldLayoutId id="2147483896" r:id="rId7"/>
    <p:sldLayoutId id="2147483897" r:id="rId8"/>
    <p:sldLayoutId id="2147483899" r:id="rId9"/>
    <p:sldLayoutId id="2147483901" r:id="rId10"/>
    <p:sldLayoutId id="2147483902" r:id="rId11"/>
    <p:sldLayoutId id="2147483903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7" r:id="rId22"/>
    <p:sldLayoutId id="2147483915" r:id="rId23"/>
    <p:sldLayoutId id="2147483916" r:id="rId24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20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1" b="14121"/>
          <a:stretch/>
        </p:blipFill>
        <p:spPr>
          <a:prstGeom prst="rect">
            <a:avLst/>
          </a:prstGeom>
        </p:spPr>
      </p:pic>
      <p:sp>
        <p:nvSpPr>
          <p:cNvPr id="7" name="Rechteck 3"/>
          <p:cNvSpPr/>
          <p:nvPr/>
        </p:nvSpPr>
        <p:spPr>
          <a:xfrm>
            <a:off x="0" y="1025523"/>
            <a:ext cx="12192000" cy="171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Bildplatzhalter 20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992" b="14122"/>
          <a:stretch/>
        </p:blipFill>
        <p:spPr>
          <a:xfrm>
            <a:off x="0" y="4103649"/>
            <a:ext cx="12192000" cy="2754350"/>
          </a:xfrm>
          <a:prstGeom prst="rect">
            <a:avLst/>
          </a:prstGeom>
          <a:ln>
            <a:noFill/>
          </a:ln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74714" y="6133171"/>
            <a:ext cx="10438871" cy="563000"/>
          </a:xfrm>
        </p:spPr>
        <p:txBody>
          <a:bodyPr/>
          <a:lstStyle/>
          <a:p>
            <a:r>
              <a:rPr lang="de-DE" dirty="0"/>
              <a:t>Max Ockert, Eric Leubner, Emelie Radziwill // 27. März. 2023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74713" y="4238803"/>
            <a:ext cx="10438873" cy="656583"/>
          </a:xfrm>
        </p:spPr>
        <p:txBody>
          <a:bodyPr/>
          <a:lstStyle/>
          <a:p>
            <a:r>
              <a:rPr lang="de-DE" dirty="0"/>
              <a:t>Komplexpraktikum/Forschungsprojekt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74713" y="4895386"/>
            <a:ext cx="10438873" cy="1144202"/>
          </a:xfrm>
        </p:spPr>
        <p:txBody>
          <a:bodyPr/>
          <a:lstStyle/>
          <a:p>
            <a:r>
              <a:rPr lang="de-DE" dirty="0"/>
              <a:t>Thema</a:t>
            </a:r>
            <a:br>
              <a:rPr lang="de-DE" dirty="0"/>
            </a:br>
            <a:r>
              <a:rPr lang="de-DE" b="0" dirty="0"/>
              <a:t>Individualisierte Sprachinteraktion</a:t>
            </a:r>
          </a:p>
        </p:txBody>
      </p:sp>
    </p:spTree>
    <p:extLst>
      <p:ext uri="{BB962C8B-B14F-4D97-AF65-F5344CB8AC3E}">
        <p14:creationId xmlns:p14="http://schemas.microsoft.com/office/powerpoint/2010/main" val="61885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Recommender-System</a:t>
            </a:r>
            <a:br>
              <a:rPr lang="de-DE" dirty="0"/>
            </a:br>
            <a:r>
              <a:rPr lang="de-DE" b="0" dirty="0"/>
              <a:t>Zuordnung mittels Deep-Learning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B1F09D-B4AC-732C-1C3C-08BF520B6266}"/>
              </a:ext>
            </a:extLst>
          </p:cNvPr>
          <p:cNvSpPr txBox="1"/>
          <p:nvPr/>
        </p:nvSpPr>
        <p:spPr>
          <a:xfrm>
            <a:off x="786324" y="1517579"/>
            <a:ext cx="13821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Nutzerprofil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9886C85-CCB1-2E85-04F0-9AF2F34FC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15607"/>
              </p:ext>
            </p:extLst>
          </p:nvPr>
        </p:nvGraphicFramePr>
        <p:xfrm>
          <a:off x="7555238" y="1859211"/>
          <a:ext cx="3900161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012">
                  <a:extLst>
                    <a:ext uri="{9D8B030D-6E8A-4147-A177-3AD203B41FA5}">
                      <a16:colId xmlns:a16="http://schemas.microsoft.com/office/drawing/2014/main" val="1200783749"/>
                    </a:ext>
                  </a:extLst>
                </a:gridCol>
                <a:gridCol w="1716149">
                  <a:extLst>
                    <a:ext uri="{9D8B030D-6E8A-4147-A177-3AD203B41FA5}">
                      <a16:colId xmlns:a16="http://schemas.microsoft.com/office/drawing/2014/main" val="564832144"/>
                    </a:ext>
                  </a:extLst>
                </a:gridCol>
              </a:tblGrid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Konfiguration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7907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6971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Männlich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07606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Tonlage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054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Klang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Natürlich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9168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Lautstärke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9693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Pause zwischen den Sätzen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160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Sprechgeschwindigkeit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Durchschnittlich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67020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Satzlänge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2054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Vereinfachter 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0859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73044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Gesprächsorientierung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Aufgaben orientiert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2020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9908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Alternative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4466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5109A6C-7ADE-D411-10F4-E4BB24A600EC}"/>
              </a:ext>
            </a:extLst>
          </p:cNvPr>
          <p:cNvSpPr txBox="1"/>
          <p:nvPr/>
        </p:nvSpPr>
        <p:spPr>
          <a:xfrm>
            <a:off x="7497011" y="1516136"/>
            <a:ext cx="382027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Vorschlag des Recommender-System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3A966E47-C0A1-F355-8B5A-F5AEF22C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94766"/>
              </p:ext>
            </p:extLst>
          </p:nvPr>
        </p:nvGraphicFramePr>
        <p:xfrm>
          <a:off x="874712" y="1857768"/>
          <a:ext cx="2587444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1016">
                  <a:extLst>
                    <a:ext uri="{9D8B030D-6E8A-4147-A177-3AD203B41FA5}">
                      <a16:colId xmlns:a16="http://schemas.microsoft.com/office/drawing/2014/main" val="1200783749"/>
                    </a:ext>
                  </a:extLst>
                </a:gridCol>
                <a:gridCol w="1256428">
                  <a:extLst>
                    <a:ext uri="{9D8B030D-6E8A-4147-A177-3AD203B41FA5}">
                      <a16:colId xmlns:a16="http://schemas.microsoft.com/office/drawing/2014/main" val="564832144"/>
                    </a:ext>
                  </a:extLst>
                </a:gridCol>
              </a:tblGrid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7907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6971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Giesela Müller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07606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Weiblich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054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9168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9693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Hörgerät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160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Technische Vorkenntnisse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67020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22BBCDE-B354-E706-B831-A9BA4855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87" y="2144033"/>
            <a:ext cx="1729220" cy="18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85AB0CB-3D27-8D05-88BC-CC30572BA162}"/>
              </a:ext>
            </a:extLst>
          </p:cNvPr>
          <p:cNvSpPr/>
          <p:nvPr/>
        </p:nvSpPr>
        <p:spPr>
          <a:xfrm>
            <a:off x="3812306" y="2931315"/>
            <a:ext cx="481630" cy="230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9E708CB-6D62-7E13-359C-2C932118BB46}"/>
              </a:ext>
            </a:extLst>
          </p:cNvPr>
          <p:cNvSpPr/>
          <p:nvPr/>
        </p:nvSpPr>
        <p:spPr>
          <a:xfrm>
            <a:off x="6723457" y="2931315"/>
            <a:ext cx="481630" cy="2303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7D8EF1-DF45-28A4-88AF-71AED896A970}"/>
              </a:ext>
            </a:extLst>
          </p:cNvPr>
          <p:cNvSpPr txBox="1"/>
          <p:nvPr/>
        </p:nvSpPr>
        <p:spPr>
          <a:xfrm>
            <a:off x="4644087" y="1516136"/>
            <a:ext cx="188705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KNN-Algorithmus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B567584-41D2-E4FD-71A4-FA4576DAE25C}"/>
              </a:ext>
            </a:extLst>
          </p:cNvPr>
          <p:cNvSpPr txBox="1">
            <a:spLocks/>
          </p:cNvSpPr>
          <p:nvPr/>
        </p:nvSpPr>
        <p:spPr>
          <a:xfrm>
            <a:off x="4625153" y="4103366"/>
            <a:ext cx="324384" cy="2636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5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0696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Trainingsdaten</a:t>
            </a:r>
            <a:br>
              <a:rPr lang="de-DE" dirty="0"/>
            </a:br>
            <a:r>
              <a:rPr lang="de-DE" b="0" dirty="0"/>
              <a:t>Zuordnung zwischen Charakteristiken und Funktion</a:t>
            </a: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118FA34-5E82-2E2C-6635-2D4B878E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30794"/>
              </p:ext>
            </p:extLst>
          </p:nvPr>
        </p:nvGraphicFramePr>
        <p:xfrm>
          <a:off x="7212242" y="1857768"/>
          <a:ext cx="4243157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012">
                  <a:extLst>
                    <a:ext uri="{9D8B030D-6E8A-4147-A177-3AD203B41FA5}">
                      <a16:colId xmlns:a16="http://schemas.microsoft.com/office/drawing/2014/main" val="1200783749"/>
                    </a:ext>
                  </a:extLst>
                </a:gridCol>
                <a:gridCol w="2059145">
                  <a:extLst>
                    <a:ext uri="{9D8B030D-6E8A-4147-A177-3AD203B41FA5}">
                      <a16:colId xmlns:a16="http://schemas.microsoft.com/office/drawing/2014/main" val="564832144"/>
                    </a:ext>
                  </a:extLst>
                </a:gridCol>
              </a:tblGrid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7907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6971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Männlich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07606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Tonlage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054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Klang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Natürlich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169168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Lautstärke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9693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Pause zwischen den Sätzen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Kurz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160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Sprechgeschwindigkeit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Durchschnittlich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67020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Satzlänge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2054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Vereinfachter Ausdruck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08591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73044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Gesprächsorientierung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Aufgaben orientiert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20202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99089"/>
                  </a:ext>
                </a:extLst>
              </a:tr>
              <a:tr h="253229">
                <a:tc>
                  <a:txBody>
                    <a:bodyPr/>
                    <a:lstStyle/>
                    <a:p>
                      <a:r>
                        <a:rPr lang="de-DE" sz="1200" dirty="0"/>
                        <a:t>Alternative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44660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38B8A8A-35D4-0C2D-514F-61094C3DDD16}"/>
              </a:ext>
            </a:extLst>
          </p:cNvPr>
          <p:cNvSpPr txBox="1"/>
          <p:nvPr/>
        </p:nvSpPr>
        <p:spPr>
          <a:xfrm>
            <a:off x="7121500" y="1496639"/>
            <a:ext cx="231986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Default Konfiguration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1F46A39-D101-ED96-2E65-CEB1A8E6D33E}"/>
              </a:ext>
            </a:extLst>
          </p:cNvPr>
          <p:cNvSpPr/>
          <p:nvPr/>
        </p:nvSpPr>
        <p:spPr>
          <a:xfrm>
            <a:off x="897007" y="2388213"/>
            <a:ext cx="628214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Alter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8E651E8-1F77-B852-D5FD-6B7D107091CC}"/>
              </a:ext>
            </a:extLst>
          </p:cNvPr>
          <p:cNvSpPr/>
          <p:nvPr/>
        </p:nvSpPr>
        <p:spPr>
          <a:xfrm>
            <a:off x="902843" y="4344146"/>
            <a:ext cx="1244756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Hörvermögen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237836-47B0-900D-E486-024C7033238A}"/>
              </a:ext>
            </a:extLst>
          </p:cNvPr>
          <p:cNvSpPr txBox="1"/>
          <p:nvPr/>
        </p:nvSpPr>
        <p:spPr>
          <a:xfrm>
            <a:off x="874712" y="1496639"/>
            <a:ext cx="124104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Zuordnung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A477FB-C419-0C5F-9A2A-A16677151302}"/>
              </a:ext>
            </a:extLst>
          </p:cNvPr>
          <p:cNvSpPr/>
          <p:nvPr/>
        </p:nvSpPr>
        <p:spPr>
          <a:xfrm>
            <a:off x="3697559" y="2390704"/>
            <a:ext cx="1932881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Vereinfachter Ausdruck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F847AD3-4930-EE33-0404-9E6C9BD2C5D7}"/>
              </a:ext>
            </a:extLst>
          </p:cNvPr>
          <p:cNvSpPr/>
          <p:nvPr/>
        </p:nvSpPr>
        <p:spPr>
          <a:xfrm>
            <a:off x="4385684" y="4344145"/>
            <a:ext cx="1244756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Tonlage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43F3BF9-D649-0BC6-CFAC-527756BBD8BB}"/>
              </a:ext>
            </a:extLst>
          </p:cNvPr>
          <p:cNvSpPr/>
          <p:nvPr/>
        </p:nvSpPr>
        <p:spPr>
          <a:xfrm>
            <a:off x="3779483" y="2998974"/>
            <a:ext cx="1850957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Sprechgeschwindigkeit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CF6AEDF-B6EE-D6FE-2126-B4F2760369E8}"/>
              </a:ext>
            </a:extLst>
          </p:cNvPr>
          <p:cNvSpPr/>
          <p:nvPr/>
        </p:nvSpPr>
        <p:spPr>
          <a:xfrm>
            <a:off x="4357381" y="3735876"/>
            <a:ext cx="1244756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Satzlänge</a:t>
            </a: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62A7881C-B3D0-4713-F322-928935225CA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525221" y="2510366"/>
            <a:ext cx="2172338" cy="2491"/>
          </a:xfrm>
          <a:prstGeom prst="curvedConnector3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33B5A689-6FB3-DECE-6D13-DA1286BFC09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147599" y="3121127"/>
            <a:ext cx="1631884" cy="134517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F3EBF99B-8E05-4C7C-6C16-24013029C8B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147599" y="3858029"/>
            <a:ext cx="2209782" cy="60827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1507926-C2B3-2DFD-C264-39337CD3916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147599" y="4466298"/>
            <a:ext cx="2238085" cy="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4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218C23-3ACC-9840-9A39-34B5853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781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E46E-0B22-0C4D-B2C2-8BD4F3F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Sprachassistent</a:t>
            </a:r>
            <a:br>
              <a:rPr lang="de-DE" dirty="0"/>
            </a:br>
            <a:r>
              <a:rPr lang="de-DE" b="0" dirty="0"/>
              <a:t>Individualisierte Wettervorhersage</a:t>
            </a:r>
          </a:p>
        </p:txBody>
      </p:sp>
    </p:spTree>
    <p:extLst>
      <p:ext uri="{BB962C8B-B14F-4D97-AF65-F5344CB8AC3E}">
        <p14:creationId xmlns:p14="http://schemas.microsoft.com/office/powerpoint/2010/main" val="398359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218C23-3ACC-9840-9A39-34B58536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83858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5DE8F5-D736-1842-B784-985055F3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5" y="472650"/>
            <a:ext cx="10580687" cy="684213"/>
          </a:xfrm>
        </p:spPr>
        <p:txBody>
          <a:bodyPr/>
          <a:lstStyle/>
          <a:p>
            <a:r>
              <a:rPr lang="de-DE" dirty="0"/>
              <a:t>Fragen?</a:t>
            </a:r>
            <a:br>
              <a:rPr lang="de-DE" dirty="0"/>
            </a:br>
            <a:r>
              <a:rPr lang="de-DE" b="0" dirty="0"/>
              <a:t>Alternativ ein kurzer Ausblick!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83FB804-49AE-5756-44E4-0D033C78FB97}"/>
              </a:ext>
            </a:extLst>
          </p:cNvPr>
          <p:cNvGrpSpPr/>
          <p:nvPr/>
        </p:nvGrpSpPr>
        <p:grpSpPr>
          <a:xfrm>
            <a:off x="874715" y="1493371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A32A726F-E6D2-7BF0-A9C4-1E983F352108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hteck: abgerundete Ecken 4">
              <a:extLst>
                <a:ext uri="{FF2B5EF4-FFF2-40B4-BE49-F238E27FC236}">
                  <a16:creationId xmlns:a16="http://schemas.microsoft.com/office/drawing/2014/main" id="{A97D9AB6-3399-9A39-45B5-5E6BD7E14823}"/>
                </a:ext>
              </a:extLst>
            </p:cNvPr>
            <p:cNvSpPr txBox="1"/>
            <p:nvPr/>
          </p:nvSpPr>
          <p:spPr>
            <a:xfrm>
              <a:off x="5392536" y="964952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Evaluation durch Nutzer</a:t>
              </a:r>
              <a:endParaRPr lang="de-DE" sz="2000" kern="1200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BC4EC9-7035-4C07-EAD5-18959FBB8F25}"/>
              </a:ext>
            </a:extLst>
          </p:cNvPr>
          <p:cNvGrpSpPr/>
          <p:nvPr/>
        </p:nvGrpSpPr>
        <p:grpSpPr>
          <a:xfrm>
            <a:off x="874710" y="2629439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841BE058-98D7-4F02-2BB1-F965093FE175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hteck: abgerundete Ecken 4">
              <a:extLst>
                <a:ext uri="{FF2B5EF4-FFF2-40B4-BE49-F238E27FC236}">
                  <a16:creationId xmlns:a16="http://schemas.microsoft.com/office/drawing/2014/main" id="{2206C1C5-3A6E-6C9C-9216-F33F1C2513DC}"/>
                </a:ext>
              </a:extLst>
            </p:cNvPr>
            <p:cNvSpPr txBox="1"/>
            <p:nvPr/>
          </p:nvSpPr>
          <p:spPr>
            <a:xfrm>
              <a:off x="5392536" y="964952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kern="1200" dirty="0"/>
                <a:t>Erweiterung der Zuordnung </a:t>
              </a:r>
              <a:r>
                <a:rPr lang="de-DE" sz="2000" dirty="0"/>
                <a:t>durch empirische Daten</a:t>
              </a:r>
              <a:endParaRPr lang="de-DE" sz="20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0855DEF-F74E-86D1-7A62-692509A8E238}"/>
              </a:ext>
            </a:extLst>
          </p:cNvPr>
          <p:cNvGrpSpPr/>
          <p:nvPr/>
        </p:nvGrpSpPr>
        <p:grpSpPr>
          <a:xfrm>
            <a:off x="874705" y="3765508"/>
            <a:ext cx="7702122" cy="799561"/>
            <a:chOff x="5342474" y="773670"/>
            <a:chExt cx="1693787" cy="1025544"/>
          </a:xfrm>
          <a:solidFill>
            <a:schemeClr val="tx1"/>
          </a:solidFill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3ED994A-07B7-D73A-6186-5C30235C75AB}"/>
                </a:ext>
              </a:extLst>
            </p:cNvPr>
            <p:cNvSpPr/>
            <p:nvPr/>
          </p:nvSpPr>
          <p:spPr>
            <a:xfrm>
              <a:off x="5342474" y="773670"/>
              <a:ext cx="1693787" cy="10255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86CE39CC-2E2D-4F5B-86A7-7C7B2312E80D}"/>
                </a:ext>
              </a:extLst>
            </p:cNvPr>
            <p:cNvSpPr txBox="1"/>
            <p:nvPr/>
          </p:nvSpPr>
          <p:spPr>
            <a:xfrm>
              <a:off x="5392536" y="964952"/>
              <a:ext cx="1593661" cy="6429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de-DE" sz="2000" dirty="0"/>
                <a:t>Anwendung des Konzepts auf weitere technische Systeme</a:t>
              </a:r>
              <a:endParaRPr lang="de-DE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00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5DE8F5-D736-1842-B784-985055F3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456643"/>
          </a:xfrm>
        </p:spPr>
        <p:txBody>
          <a:bodyPr/>
          <a:lstStyle/>
          <a:p>
            <a:r>
              <a:rPr lang="de-DE" dirty="0"/>
              <a:t>Bildverzeichnis</a:t>
            </a:r>
            <a:endParaRPr lang="de-DE" b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F5D6D7C0-286A-CFA5-7598-B2550C6720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2" y="1169302"/>
            <a:ext cx="10580687" cy="3880758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Open Sans (Textkörper)"/>
              </a:rPr>
              <a:t>[1]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  <a:t> </a:t>
            </a:r>
            <a:b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  <a:t>https://media04.wochenblatt-reporter.de/article/2023/01/09/1/860711_L.jpg?1673276418 (24.03.2023)</a:t>
            </a:r>
            <a:endParaRPr lang="de-DE" dirty="0">
              <a:solidFill>
                <a:schemeClr val="tx1"/>
              </a:solidFill>
              <a:latin typeface="Open Sans (Textkörper)"/>
            </a:endParaRPr>
          </a:p>
          <a:p>
            <a:r>
              <a:rPr lang="de-DE" dirty="0">
                <a:solidFill>
                  <a:schemeClr val="tx1"/>
                </a:solidFill>
                <a:latin typeface="Open Sans (Textkörper)"/>
              </a:rPr>
              <a:t>[2] </a:t>
            </a:r>
            <a:br>
              <a:rPr lang="de-DE" dirty="0">
                <a:solidFill>
                  <a:schemeClr val="tx1"/>
                </a:solidFill>
                <a:latin typeface="Open Sans (Textkörper)"/>
              </a:rPr>
            </a:br>
            <a:r>
              <a:rPr lang="de-DE" dirty="0">
                <a:solidFill>
                  <a:schemeClr val="tx1"/>
                </a:solidFill>
                <a:latin typeface="Open Sans (Textkörper)"/>
              </a:rPr>
              <a:t>https://www.lebenpflegedigital.de/wp-content/uploads/2021/05/Sprachassistent.png 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  <a:t>(24.03.2023)</a:t>
            </a:r>
          </a:p>
          <a:p>
            <a:r>
              <a:rPr lang="de-DE" dirty="0">
                <a:solidFill>
                  <a:schemeClr val="tx1"/>
                </a:solidFill>
                <a:latin typeface="Open Sans (Textkörper)"/>
              </a:rPr>
              <a:t>[3]</a:t>
            </a:r>
            <a:br>
              <a:rPr lang="de-DE" dirty="0">
                <a:solidFill>
                  <a:schemeClr val="tx1"/>
                </a:solidFill>
                <a:latin typeface="Open Sans (Textkörper)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Open Sans (Textkörper)"/>
              </a:rPr>
              <a:t>https://www.researchgate.net/publication/357285351/figure/fig1/AS:1104405864677385@1640322285139/The-illustration-of-KNN-algorithm.png (24.03.2023)</a:t>
            </a:r>
          </a:p>
          <a:p>
            <a:endParaRPr lang="de-DE" dirty="0">
              <a:solidFill>
                <a:schemeClr val="tx1"/>
              </a:solidFill>
              <a:latin typeface="Open Sans (Textkörper)"/>
            </a:endParaRPr>
          </a:p>
          <a:p>
            <a:r>
              <a:rPr lang="de-DE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35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58E4D760-4F7F-995B-731F-383523E0E5B5}"/>
              </a:ext>
            </a:extLst>
          </p:cNvPr>
          <p:cNvSpPr txBox="1">
            <a:spLocks/>
          </p:cNvSpPr>
          <p:nvPr/>
        </p:nvSpPr>
        <p:spPr>
          <a:xfrm>
            <a:off x="874712" y="365852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269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Adaptive Konfiguration von Sprachinteraktionssystemen</a:t>
            </a:r>
            <a:br>
              <a:rPr lang="de-DE" dirty="0"/>
            </a:br>
            <a:r>
              <a:rPr lang="de-DE" b="0" dirty="0"/>
              <a:t>für Senioren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148F39-BBA0-CE29-B222-64B29E25D13A}"/>
              </a:ext>
            </a:extLst>
          </p:cNvPr>
          <p:cNvSpPr txBox="1"/>
          <p:nvPr/>
        </p:nvSpPr>
        <p:spPr>
          <a:xfrm>
            <a:off x="6165055" y="1559014"/>
            <a:ext cx="8739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Lösung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74E418-1F2D-6A03-C3B1-581C267C40CC}"/>
              </a:ext>
            </a:extLst>
          </p:cNvPr>
          <p:cNvSpPr txBox="1"/>
          <p:nvPr/>
        </p:nvSpPr>
        <p:spPr>
          <a:xfrm>
            <a:off x="885533" y="1568484"/>
            <a:ext cx="100860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/>
              <a:t>Problem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2A8DF5-480F-FE04-E38E-D3A03592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" y="3412999"/>
            <a:ext cx="3397159" cy="226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B14C43F-095A-76CB-F80D-D4C6AFBABC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5532" y="2045753"/>
            <a:ext cx="4184969" cy="15501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Spezifische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Geringe Akzeptanz bezüglich 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 Anpassung notwendig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9C0FE33F-D0B3-3ACA-5C68-76FD62829AB5}"/>
              </a:ext>
            </a:extLst>
          </p:cNvPr>
          <p:cNvSpPr txBox="1">
            <a:spLocks/>
          </p:cNvSpPr>
          <p:nvPr/>
        </p:nvSpPr>
        <p:spPr>
          <a:xfrm>
            <a:off x="6165055" y="2036283"/>
            <a:ext cx="4184969" cy="155012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dirty="0"/>
              <a:t>Profil ausfüllen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Konfiguration wird vorgeschlagen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System ist nutzbar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16854D2-BCDF-DB85-4732-D04B0F4DE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55" y="3412999"/>
            <a:ext cx="3022056" cy="226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0C197B3-A281-A083-DEF9-E8787D0A1F88}"/>
              </a:ext>
            </a:extLst>
          </p:cNvPr>
          <p:cNvSpPr txBox="1">
            <a:spLocks/>
          </p:cNvSpPr>
          <p:nvPr/>
        </p:nvSpPr>
        <p:spPr>
          <a:xfrm>
            <a:off x="885533" y="5707716"/>
            <a:ext cx="324384" cy="2636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50" dirty="0"/>
              <a:t>[1]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A9BDF30-B9F2-8F65-27F8-AD8B02895AFA}"/>
              </a:ext>
            </a:extLst>
          </p:cNvPr>
          <p:cNvSpPr txBox="1">
            <a:spLocks/>
          </p:cNvSpPr>
          <p:nvPr/>
        </p:nvSpPr>
        <p:spPr>
          <a:xfrm>
            <a:off x="6151095" y="5707716"/>
            <a:ext cx="324384" cy="2636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5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0259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DE" b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1B2FF-65E1-5347-A9F3-8681249EAC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2" y="1294945"/>
            <a:ext cx="3793083" cy="38807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Spezifikation der Zielgruppe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Feature-Modell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Recommender-System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Trainingsdaten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Sprachassistent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602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755E3-4958-D44E-BC55-E0E5F2D2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Projektaufbau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0C53AD9-0C19-E027-E62A-18036EA87D32}"/>
              </a:ext>
            </a:extLst>
          </p:cNvPr>
          <p:cNvSpPr/>
          <p:nvPr/>
        </p:nvSpPr>
        <p:spPr>
          <a:xfrm>
            <a:off x="874712" y="3570136"/>
            <a:ext cx="1840658" cy="8806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Nutzermodell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4B827FF-FDA3-01AA-02C4-E01BC1B7969A}"/>
              </a:ext>
            </a:extLst>
          </p:cNvPr>
          <p:cNvSpPr/>
          <p:nvPr/>
        </p:nvSpPr>
        <p:spPr>
          <a:xfrm>
            <a:off x="9476631" y="3570135"/>
            <a:ext cx="1840658" cy="880608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Sprachskill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B78E3D0-E874-9301-0BC1-4CEA5D753D0A}"/>
              </a:ext>
            </a:extLst>
          </p:cNvPr>
          <p:cNvSpPr/>
          <p:nvPr/>
        </p:nvSpPr>
        <p:spPr>
          <a:xfrm>
            <a:off x="6590376" y="3570136"/>
            <a:ext cx="1840658" cy="880608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Testdaten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3E4798-5254-44F0-9E93-4A89624C8378}"/>
              </a:ext>
            </a:extLst>
          </p:cNvPr>
          <p:cNvSpPr/>
          <p:nvPr/>
        </p:nvSpPr>
        <p:spPr>
          <a:xfrm>
            <a:off x="3760966" y="4749908"/>
            <a:ext cx="1840658" cy="880608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Recommender-System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D6296F4-42DD-B653-54F1-6F6FF50C0097}"/>
              </a:ext>
            </a:extLst>
          </p:cNvPr>
          <p:cNvSpPr/>
          <p:nvPr/>
        </p:nvSpPr>
        <p:spPr>
          <a:xfrm>
            <a:off x="3760966" y="2390364"/>
            <a:ext cx="1840658" cy="880608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Feature-Modell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5D18C0DF-C5D8-117C-57BF-C6B6BDA822B7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2408269" y="2217440"/>
            <a:ext cx="739468" cy="19659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536E85EF-45DA-1512-1809-15F5AEE9F546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408269" y="3837515"/>
            <a:ext cx="739468" cy="19659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87B0ADF-27C7-0FA7-3387-24D8C4A64F49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5601624" y="2830668"/>
            <a:ext cx="1909081" cy="739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55D62817-C400-6E3C-85A1-887CF588A9A8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5601624" y="4450744"/>
            <a:ext cx="1909081" cy="739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3B7CE68E-A8EF-BF6E-09FD-DC147A2AC2E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431034" y="4010439"/>
            <a:ext cx="104559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CB06FAB-30EE-D562-22AB-0B3EF7EF1CF3}"/>
              </a:ext>
            </a:extLst>
          </p:cNvPr>
          <p:cNvCxnSpPr>
            <a:cxnSpLocks/>
          </p:cNvCxnSpPr>
          <p:nvPr/>
        </p:nvCxnSpPr>
        <p:spPr>
          <a:xfrm>
            <a:off x="3151680" y="1236428"/>
            <a:ext cx="24866" cy="471512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FA9D8C0-7E4D-DABC-8543-D0265C933B97}"/>
              </a:ext>
            </a:extLst>
          </p:cNvPr>
          <p:cNvCxnSpPr>
            <a:cxnSpLocks/>
          </p:cNvCxnSpPr>
          <p:nvPr/>
        </p:nvCxnSpPr>
        <p:spPr>
          <a:xfrm>
            <a:off x="6129200" y="1236428"/>
            <a:ext cx="24866" cy="471512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4D97277-35FA-70C1-0E34-59B3F548ED3E}"/>
              </a:ext>
            </a:extLst>
          </p:cNvPr>
          <p:cNvSpPr txBox="1"/>
          <p:nvPr/>
        </p:nvSpPr>
        <p:spPr>
          <a:xfrm>
            <a:off x="869044" y="1223502"/>
            <a:ext cx="184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Analyse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8AE284D-F0CC-5303-E2F8-74912B61CA80}"/>
              </a:ext>
            </a:extLst>
          </p:cNvPr>
          <p:cNvSpPr txBox="1"/>
          <p:nvPr/>
        </p:nvSpPr>
        <p:spPr>
          <a:xfrm>
            <a:off x="3760966" y="1223502"/>
            <a:ext cx="184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Design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B68747E-2822-7B54-3075-A38F1D8FE597}"/>
              </a:ext>
            </a:extLst>
          </p:cNvPr>
          <p:cNvSpPr txBox="1"/>
          <p:nvPr/>
        </p:nvSpPr>
        <p:spPr>
          <a:xfrm>
            <a:off x="6590376" y="1223502"/>
            <a:ext cx="1846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367373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Zielgruppe</a:t>
            </a:r>
            <a:br>
              <a:rPr lang="de-DE" dirty="0"/>
            </a:br>
            <a:r>
              <a:rPr lang="de-DE" b="0" dirty="0"/>
              <a:t>Was definiert Senioren?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88E927F-919F-3BF6-A738-DC9259C42C49}"/>
              </a:ext>
            </a:extLst>
          </p:cNvPr>
          <p:cNvSpPr/>
          <p:nvPr/>
        </p:nvSpPr>
        <p:spPr>
          <a:xfrm>
            <a:off x="5085662" y="3141736"/>
            <a:ext cx="2071943" cy="8251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Senioren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ED1EF2F-61A7-355F-C351-9CA384D30A9C}"/>
              </a:ext>
            </a:extLst>
          </p:cNvPr>
          <p:cNvSpPr/>
          <p:nvPr/>
        </p:nvSpPr>
        <p:spPr>
          <a:xfrm>
            <a:off x="7409639" y="2273326"/>
            <a:ext cx="2243707" cy="684213"/>
          </a:xfrm>
          <a:prstGeom prst="ellipse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Physische Charakteristiken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653CD0-53C9-82A6-ECD7-EE166DACA2A6}"/>
              </a:ext>
            </a:extLst>
          </p:cNvPr>
          <p:cNvSpPr/>
          <p:nvPr/>
        </p:nvSpPr>
        <p:spPr>
          <a:xfrm>
            <a:off x="4999781" y="4436143"/>
            <a:ext cx="2243706" cy="6842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Psychosoziale Charakteristiken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C529FD4-A824-5F61-8E08-4E98CAC256F4}"/>
              </a:ext>
            </a:extLst>
          </p:cNvPr>
          <p:cNvSpPr/>
          <p:nvPr/>
        </p:nvSpPr>
        <p:spPr>
          <a:xfrm>
            <a:off x="2529013" y="2273326"/>
            <a:ext cx="2243707" cy="707371"/>
          </a:xfrm>
          <a:prstGeom prst="ellipse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Demografische Daten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735E812-7A19-F765-6604-FFCBFE35752B}"/>
              </a:ext>
            </a:extLst>
          </p:cNvPr>
          <p:cNvSpPr/>
          <p:nvPr/>
        </p:nvSpPr>
        <p:spPr>
          <a:xfrm>
            <a:off x="1519385" y="1707935"/>
            <a:ext cx="628214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Alter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DC8CBA9-5793-4CCA-4A09-78E46DEE21A2}"/>
              </a:ext>
            </a:extLst>
          </p:cNvPr>
          <p:cNvSpPr/>
          <p:nvPr/>
        </p:nvSpPr>
        <p:spPr>
          <a:xfrm>
            <a:off x="933132" y="2361286"/>
            <a:ext cx="1090068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Einkommen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85DF0A0-6F1A-91AD-7DC7-962CEB0C75B6}"/>
              </a:ext>
            </a:extLst>
          </p:cNvPr>
          <p:cNvSpPr/>
          <p:nvPr/>
        </p:nvSpPr>
        <p:spPr>
          <a:xfrm>
            <a:off x="873139" y="3019777"/>
            <a:ext cx="1292492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Wohnsituation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7ED5E9D-8DF5-AB02-897F-87AB8DD16E09}"/>
              </a:ext>
            </a:extLst>
          </p:cNvPr>
          <p:cNvSpPr/>
          <p:nvPr/>
        </p:nvSpPr>
        <p:spPr>
          <a:xfrm>
            <a:off x="2666626" y="1707935"/>
            <a:ext cx="1229671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Bildungsstand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6636B0A-7CAD-FC18-36BD-1727A480535E}"/>
              </a:ext>
            </a:extLst>
          </p:cNvPr>
          <p:cNvSpPr/>
          <p:nvPr/>
        </p:nvSpPr>
        <p:spPr>
          <a:xfrm>
            <a:off x="1170957" y="3678268"/>
            <a:ext cx="1683381" cy="244305"/>
          </a:xfrm>
          <a:prstGeom prst="roundRect">
            <a:avLst/>
          </a:prstGeom>
          <a:solidFill>
            <a:srgbClr val="286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Gesundheitszustand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52A1EE0-C5AE-EFB8-8522-EA0D338A8407}"/>
              </a:ext>
            </a:extLst>
          </p:cNvPr>
          <p:cNvSpPr/>
          <p:nvPr/>
        </p:nvSpPr>
        <p:spPr>
          <a:xfrm>
            <a:off x="7733058" y="1707935"/>
            <a:ext cx="1984688" cy="209919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Visuelle Wahrnehmung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C3C7489-CE56-0B71-ED0E-54AE7AAFC2B5}"/>
              </a:ext>
            </a:extLst>
          </p:cNvPr>
          <p:cNvSpPr/>
          <p:nvPr/>
        </p:nvSpPr>
        <p:spPr>
          <a:xfrm>
            <a:off x="9013748" y="3648994"/>
            <a:ext cx="1984688" cy="2099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Auditive Wahrnehmung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5B38227-B538-4307-AEED-CCBDBB6DA043}"/>
              </a:ext>
            </a:extLst>
          </p:cNvPr>
          <p:cNvSpPr/>
          <p:nvPr/>
        </p:nvSpPr>
        <p:spPr>
          <a:xfrm>
            <a:off x="9907789" y="3025695"/>
            <a:ext cx="1377415" cy="209919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Somatosensorik</a:t>
            </a:r>
            <a:endParaRPr lang="de-DE" sz="1200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DA47DEA-E2D4-99CC-3F9D-4856BF75C996}"/>
              </a:ext>
            </a:extLst>
          </p:cNvPr>
          <p:cNvSpPr/>
          <p:nvPr/>
        </p:nvSpPr>
        <p:spPr>
          <a:xfrm>
            <a:off x="10178854" y="1707935"/>
            <a:ext cx="813186" cy="215837"/>
          </a:xfrm>
          <a:prstGeom prst="roundRect">
            <a:avLst/>
          </a:prstGeom>
          <a:solidFill>
            <a:srgbClr val="539D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Motorik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D35E28BF-E568-618C-CA08-51443FEC1D0C}"/>
              </a:ext>
            </a:extLst>
          </p:cNvPr>
          <p:cNvSpPr/>
          <p:nvPr/>
        </p:nvSpPr>
        <p:spPr>
          <a:xfrm>
            <a:off x="10232534" y="2367204"/>
            <a:ext cx="924868" cy="2099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Kognition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FA4784A-E26E-E3E3-93BC-BF8A884040AC}"/>
              </a:ext>
            </a:extLst>
          </p:cNvPr>
          <p:cNvSpPr/>
          <p:nvPr/>
        </p:nvSpPr>
        <p:spPr>
          <a:xfrm>
            <a:off x="2955929" y="5288259"/>
            <a:ext cx="1755507" cy="2099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Priorisierung im Alter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C0B9895-FA09-DAA1-255E-5036EA7B5B9A}"/>
              </a:ext>
            </a:extLst>
          </p:cNvPr>
          <p:cNvSpPr/>
          <p:nvPr/>
        </p:nvSpPr>
        <p:spPr>
          <a:xfrm>
            <a:off x="5129289" y="5506022"/>
            <a:ext cx="1984688" cy="2099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Geistiges Wohlbefinden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6ED380F-11DE-46A1-5193-6AAFD3972ED1}"/>
              </a:ext>
            </a:extLst>
          </p:cNvPr>
          <p:cNvSpPr/>
          <p:nvPr/>
        </p:nvSpPr>
        <p:spPr>
          <a:xfrm>
            <a:off x="7594242" y="5289493"/>
            <a:ext cx="1984688" cy="2099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Soziale Beziehungen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684180C8-A9E8-2690-73E4-1D9CB0B59E2E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rot="16200000" flipV="1">
            <a:off x="3305622" y="1928080"/>
            <a:ext cx="321086" cy="3694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26313872-FE38-CBBF-CF41-4CA40D551BEC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rot="16200000" flipV="1">
            <a:off x="2133205" y="1652527"/>
            <a:ext cx="424678" cy="10241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6DD7146F-71B5-2876-3D5D-6FB321EB26EC}"/>
              </a:ext>
            </a:extLst>
          </p:cNvPr>
          <p:cNvCxnSpPr>
            <a:cxnSpLocks/>
            <a:stCxn id="9" idx="2"/>
            <a:endCxn id="12" idx="3"/>
          </p:cNvCxnSpPr>
          <p:nvPr/>
        </p:nvCxnSpPr>
        <p:spPr>
          <a:xfrm rot="10800000">
            <a:off x="2023201" y="2483440"/>
            <a:ext cx="505813" cy="1435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97308101-09BC-E2C2-A9C8-A9ABE4911C76}"/>
              </a:ext>
            </a:extLst>
          </p:cNvPr>
          <p:cNvCxnSpPr>
            <a:cxnSpLocks/>
            <a:stCxn id="9" idx="3"/>
            <a:endCxn id="13" idx="3"/>
          </p:cNvCxnSpPr>
          <p:nvPr/>
        </p:nvCxnSpPr>
        <p:spPr>
          <a:xfrm rot="5400000">
            <a:off x="2379202" y="2663535"/>
            <a:ext cx="264825" cy="6919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2090A086-8BA2-B21A-E445-6C4D43999311}"/>
              </a:ext>
            </a:extLst>
          </p:cNvPr>
          <p:cNvCxnSpPr>
            <a:cxnSpLocks/>
            <a:stCxn id="9" idx="4"/>
            <a:endCxn id="15" idx="3"/>
          </p:cNvCxnSpPr>
          <p:nvPr/>
        </p:nvCxnSpPr>
        <p:spPr>
          <a:xfrm rot="5400000">
            <a:off x="2842741" y="2992295"/>
            <a:ext cx="819724" cy="7965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4B5E2724-F85F-AFC3-96A2-BD9163738663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rot="5400000" flipH="1" flipV="1">
            <a:off x="8450711" y="1998636"/>
            <a:ext cx="355472" cy="19390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35B0E1A3-7B3E-7735-BCD2-3F195A8EF64C}"/>
              </a:ext>
            </a:extLst>
          </p:cNvPr>
          <p:cNvCxnSpPr>
            <a:cxnSpLocks/>
            <a:stCxn id="6" idx="7"/>
            <a:endCxn id="21" idx="2"/>
          </p:cNvCxnSpPr>
          <p:nvPr/>
        </p:nvCxnSpPr>
        <p:spPr>
          <a:xfrm rot="5400000" flipH="1" flipV="1">
            <a:off x="9730228" y="1518308"/>
            <a:ext cx="449755" cy="12606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58B9E8D-3CE8-6249-E3A2-BF4A4FE3E947}"/>
              </a:ext>
            </a:extLst>
          </p:cNvPr>
          <p:cNvCxnSpPr>
            <a:cxnSpLocks/>
            <a:stCxn id="6" idx="6"/>
            <a:endCxn id="22" idx="1"/>
          </p:cNvCxnSpPr>
          <p:nvPr/>
        </p:nvCxnSpPr>
        <p:spPr>
          <a:xfrm flipV="1">
            <a:off x="9653346" y="2472164"/>
            <a:ext cx="579188" cy="1432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800CEC4-582A-4725-8E5A-FEF387840D62}"/>
              </a:ext>
            </a:extLst>
          </p:cNvPr>
          <p:cNvCxnSpPr>
            <a:cxnSpLocks/>
            <a:stCxn id="6" idx="5"/>
            <a:endCxn id="20" idx="1"/>
          </p:cNvCxnSpPr>
          <p:nvPr/>
        </p:nvCxnSpPr>
        <p:spPr>
          <a:xfrm rot="16200000" flipH="1">
            <a:off x="9479618" y="2702483"/>
            <a:ext cx="273317" cy="5830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0B97ED74-5A1D-5229-30C3-089DBA21EBC5}"/>
              </a:ext>
            </a:extLst>
          </p:cNvPr>
          <p:cNvCxnSpPr>
            <a:cxnSpLocks/>
            <a:stCxn id="6" idx="4"/>
            <a:endCxn id="19" idx="1"/>
          </p:cNvCxnSpPr>
          <p:nvPr/>
        </p:nvCxnSpPr>
        <p:spPr>
          <a:xfrm rot="16200000" flipH="1">
            <a:off x="8374413" y="3114618"/>
            <a:ext cx="796415" cy="4822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597A87A-B1DE-5864-88E3-0A09A9E28E8F}"/>
              </a:ext>
            </a:extLst>
          </p:cNvPr>
          <p:cNvCxnSpPr>
            <a:cxnSpLocks/>
            <a:stCxn id="7" idx="6"/>
            <a:endCxn id="25" idx="0"/>
          </p:cNvCxnSpPr>
          <p:nvPr/>
        </p:nvCxnSpPr>
        <p:spPr>
          <a:xfrm>
            <a:off x="7243487" y="4778250"/>
            <a:ext cx="1343099" cy="5112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A5DAA783-F2AF-58C2-AB9A-FDAFFD0EE5FD}"/>
              </a:ext>
            </a:extLst>
          </p:cNvPr>
          <p:cNvCxnSpPr>
            <a:cxnSpLocks/>
            <a:stCxn id="7" idx="4"/>
            <a:endCxn id="24" idx="0"/>
          </p:cNvCxnSpPr>
          <p:nvPr/>
        </p:nvCxnSpPr>
        <p:spPr>
          <a:xfrm rot="5400000">
            <a:off x="5928801" y="5313189"/>
            <a:ext cx="385666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EF387823-8271-06E8-6785-6CB51D1201DB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5400000" flipH="1" flipV="1">
            <a:off x="4161728" y="4450206"/>
            <a:ext cx="510009" cy="11660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A2211C5-DF65-C3FB-77D9-5DC431DEC9CF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>
            <a:off x="4772720" y="2627012"/>
            <a:ext cx="616371" cy="6355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997B43E3-6963-EF50-E55C-CD5BD0A74A24}"/>
              </a:ext>
            </a:extLst>
          </p:cNvPr>
          <p:cNvCxnSpPr>
            <a:cxnSpLocks/>
            <a:stCxn id="6" idx="2"/>
            <a:endCxn id="5" idx="7"/>
          </p:cNvCxnSpPr>
          <p:nvPr/>
        </p:nvCxnSpPr>
        <p:spPr>
          <a:xfrm rot="10800000" flipV="1">
            <a:off x="6854177" y="2615433"/>
            <a:ext cx="555463" cy="64714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596CF479-E7B7-9FA8-6616-FF395284ECC2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121634" y="3966919"/>
            <a:ext cx="0" cy="469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Feature-Modell</a:t>
            </a:r>
            <a:br>
              <a:rPr lang="de-DE" dirty="0"/>
            </a:br>
            <a:r>
              <a:rPr lang="de-DE" b="0" dirty="0"/>
              <a:t>Anforderungskonform für Senioren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6DAC9B-13C3-4730-802C-972441D28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9" y="1558829"/>
            <a:ext cx="11513142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Feature-Modell</a:t>
            </a:r>
            <a:br>
              <a:rPr lang="de-DE" dirty="0"/>
            </a:br>
            <a:r>
              <a:rPr lang="de-DE" b="0" dirty="0"/>
              <a:t>Stimme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DD692E07-7A35-3654-5CDC-43F4708A6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43" y="1633993"/>
            <a:ext cx="7665314" cy="2217831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225EA83-C26B-3021-EAB1-F0389D98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83767"/>
              </p:ext>
            </p:extLst>
          </p:nvPr>
        </p:nvGraphicFramePr>
        <p:xfrm>
          <a:off x="805656" y="4450866"/>
          <a:ext cx="10580688" cy="1033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5172">
                  <a:extLst>
                    <a:ext uri="{9D8B030D-6E8A-4147-A177-3AD203B41FA5}">
                      <a16:colId xmlns:a16="http://schemas.microsoft.com/office/drawing/2014/main" val="734483336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851188937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2226494735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3714685690"/>
                    </a:ext>
                  </a:extLst>
                </a:gridCol>
              </a:tblGrid>
              <a:tr h="393518">
                <a:tc>
                  <a:txBody>
                    <a:bodyPr/>
                    <a:lstStyle/>
                    <a:p>
                      <a:r>
                        <a:rPr lang="de-DE" b="0" dirty="0"/>
                        <a:t>Geschlecht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Tonlage (Pitch)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Klang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Lautstärke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14125"/>
                  </a:ext>
                </a:extLst>
              </a:tr>
              <a:tr h="630105">
                <a:tc>
                  <a:txBody>
                    <a:bodyPr/>
                    <a:lstStyle/>
                    <a:p>
                      <a:r>
                        <a:rPr lang="de-DE" dirty="0"/>
                        <a:t>Geschlecht der Ausgabestimme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Tonlage der Ausgabestimme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Klangart der Ausgabestimme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Ausgabelautstärke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01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Feature-Modell</a:t>
            </a:r>
            <a:br>
              <a:rPr lang="de-DE" dirty="0"/>
            </a:br>
            <a:r>
              <a:rPr lang="de-DE" b="0" dirty="0"/>
              <a:t>Spracheigenschaft</a:t>
            </a:r>
          </a:p>
        </p:txBody>
      </p:sp>
      <p:pic>
        <p:nvPicPr>
          <p:cNvPr id="4" name="Grafik 3" descr="Ein Bild, das Text, Schild, Screenshot enthält.&#10;&#10;Automatisch generierte Beschreibung">
            <a:extLst>
              <a:ext uri="{FF2B5EF4-FFF2-40B4-BE49-F238E27FC236}">
                <a16:creationId xmlns:a16="http://schemas.microsoft.com/office/drawing/2014/main" id="{75328B34-3D7C-4DF5-3C46-2863BFC8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56" y="1839828"/>
            <a:ext cx="8992151" cy="1769316"/>
          </a:xfrm>
          <a:prstGeom prst="rect">
            <a:avLst/>
          </a:prstGeom>
        </p:spPr>
      </p:pic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7C2FD313-38C5-DC09-3765-2B4EBD6D7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6635"/>
              </p:ext>
            </p:extLst>
          </p:nvPr>
        </p:nvGraphicFramePr>
        <p:xfrm>
          <a:off x="874712" y="4190409"/>
          <a:ext cx="10580688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5172">
                  <a:extLst>
                    <a:ext uri="{9D8B030D-6E8A-4147-A177-3AD203B41FA5}">
                      <a16:colId xmlns:a16="http://schemas.microsoft.com/office/drawing/2014/main" val="734483336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851188937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2226494735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3714685690"/>
                    </a:ext>
                  </a:extLst>
                </a:gridCol>
              </a:tblGrid>
              <a:tr h="393518">
                <a:tc>
                  <a:txBody>
                    <a:bodyPr/>
                    <a:lstStyle/>
                    <a:p>
                      <a:r>
                        <a:rPr lang="de-DE" b="0" dirty="0"/>
                        <a:t>Pause zwischen den Sätzen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Sprechgeschwindigkeit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Satzlänge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Vereinfachter Ausdruck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14125"/>
                  </a:ext>
                </a:extLst>
              </a:tr>
              <a:tr h="630105">
                <a:tc>
                  <a:txBody>
                    <a:bodyPr/>
                    <a:lstStyle/>
                    <a:p>
                      <a:r>
                        <a:rPr lang="de-DE" dirty="0"/>
                        <a:t>Zeit zwischen zwei Sätzen im Sprachfluss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ausgegebener Wörter pro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 konkatenierter Sätze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Umfang des Ausdrucks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14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467D-BE78-FA4C-918C-3FF09D6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Feature-Modell</a:t>
            </a:r>
            <a:br>
              <a:rPr lang="de-DE" dirty="0"/>
            </a:br>
            <a:r>
              <a:rPr lang="de-DE" b="0" dirty="0"/>
              <a:t>Kommunikationsstil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7937FC25-5909-A4F3-6235-1C68024E6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93" y="1561762"/>
            <a:ext cx="8350814" cy="2415081"/>
          </a:xfrm>
          <a:prstGeom prst="rect">
            <a:avLst/>
          </a:prstGeom>
        </p:spPr>
      </p:pic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B2E691F3-3FC2-2899-9EE2-07FFB29BA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30444"/>
              </p:ext>
            </p:extLst>
          </p:nvPr>
        </p:nvGraphicFramePr>
        <p:xfrm>
          <a:off x="805656" y="4399814"/>
          <a:ext cx="10580688" cy="13657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5172">
                  <a:extLst>
                    <a:ext uri="{9D8B030D-6E8A-4147-A177-3AD203B41FA5}">
                      <a16:colId xmlns:a16="http://schemas.microsoft.com/office/drawing/2014/main" val="734483336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851188937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2226494735"/>
                    </a:ext>
                  </a:extLst>
                </a:gridCol>
                <a:gridCol w="2645172">
                  <a:extLst>
                    <a:ext uri="{9D8B030D-6E8A-4147-A177-3AD203B41FA5}">
                      <a16:colId xmlns:a16="http://schemas.microsoft.com/office/drawing/2014/main" val="3714685690"/>
                    </a:ext>
                  </a:extLst>
                </a:gridCol>
              </a:tblGrid>
              <a:tr h="451392">
                <a:tc>
                  <a:txBody>
                    <a:bodyPr/>
                    <a:lstStyle/>
                    <a:p>
                      <a:r>
                        <a:rPr lang="de-DE" b="0" dirty="0"/>
                        <a:t>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Gesprächsorientierung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Anrede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Alternative 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14125"/>
                  </a:ext>
                </a:extLst>
              </a:tr>
              <a:tr h="630105">
                <a:tc>
                  <a:txBody>
                    <a:bodyPr/>
                    <a:lstStyle/>
                    <a:p>
                      <a:r>
                        <a:rPr lang="de-DE" dirty="0"/>
                        <a:t>Systemsprache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Kommunikationsweise zwischen Nutzer und System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Anredeform des Systems gegenüber dem 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Änderung der Schlüsselbegriffe zur Systemsteuerung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38525"/>
      </p:ext>
    </p:extLst>
  </p:cSld>
  <p:clrMapOvr>
    <a:masterClrMapping/>
  </p:clrMapOvr>
</p:sld>
</file>

<file path=ppt/theme/theme1.xml><?xml version="1.0" encoding="utf-8"?>
<a:theme xmlns:a="http://schemas.openxmlformats.org/drawingml/2006/main" name="TUD 2018 Gollasch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E825592-245E-9A45-9383-7771D395EF25}" vid="{C9842675-9A40-294E-BDC7-7679CB882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2018 Gollasch</Template>
  <TotalTime>0</TotalTime>
  <Words>413</Words>
  <Application>Microsoft Office PowerPoint</Application>
  <PresentationFormat>Breitbild</PresentationFormat>
  <Paragraphs>175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Open Sans (Textkörper)</vt:lpstr>
      <vt:lpstr>Symbol</vt:lpstr>
      <vt:lpstr>TUD 2018 Gollasch</vt:lpstr>
      <vt:lpstr>Thema Individualisierte Sprachinteraktion</vt:lpstr>
      <vt:lpstr>PowerPoint-Präsentation</vt:lpstr>
      <vt:lpstr>Inhalt</vt:lpstr>
      <vt:lpstr>Projektaufbau</vt:lpstr>
      <vt:lpstr>Analyse der Zielgruppe Was definiert Senioren?</vt:lpstr>
      <vt:lpstr>Feature-Modell Anforderungskonform für Senioren</vt:lpstr>
      <vt:lpstr>Feature-Modell Stimme</vt:lpstr>
      <vt:lpstr>Feature-Modell Spracheigenschaft</vt:lpstr>
      <vt:lpstr>Feature-Modell Kommunikationsstil</vt:lpstr>
      <vt:lpstr>Recommender-System Zuordnung mittels Deep-Learning</vt:lpstr>
      <vt:lpstr>Trainingsdaten Zuordnung zwischen Charakteristiken und Funktion</vt:lpstr>
      <vt:lpstr>Demonstration</vt:lpstr>
      <vt:lpstr>Sprachassistent Individualisierte Wettervorhersage</vt:lpstr>
      <vt:lpstr>Danke für Ihre Aufmerksamkeit!</vt:lpstr>
      <vt:lpstr>Fragen? Alternativ ein kurzer Ausblick!</vt:lpstr>
      <vt:lpstr>Bildverzeichnis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Zwischenpräsentation</dc:title>
  <dc:creator>David Gollasch</dc:creator>
  <cp:lastModifiedBy>37100b50, 623f3cf2</cp:lastModifiedBy>
  <cp:revision>35</cp:revision>
  <dcterms:created xsi:type="dcterms:W3CDTF">2020-01-07T11:53:11Z</dcterms:created>
  <dcterms:modified xsi:type="dcterms:W3CDTF">2023-03-24T14:11:51Z</dcterms:modified>
</cp:coreProperties>
</file>