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er.oc-static.com/upload/2019/02/23/15509409025066_Capture%20d%E2%80%99e%CC%81cran%202019-02-15%20a%CC%80%2011.59.10.p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6EE0-A28C-46F5-A6D0-95D8E033D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Analysez des données de systèmes éducatifs</a:t>
            </a:r>
            <a:br>
              <a:rPr lang="fr-FR" dirty="0"/>
            </a:b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BF9E3-FA3B-47AE-9F18-D131176BB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2 du parcours Data </a:t>
            </a:r>
            <a:r>
              <a:rPr lang="fr-FR" dirty="0" err="1"/>
              <a:t>Scientist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809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201E-510F-4179-A164-05986F52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5 : liste des indicateurs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FA94-2C16-4A4C-A5A2-BC667615A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3665 lignes / indicateurs et 21 colonnes</a:t>
            </a:r>
          </a:p>
          <a:p>
            <a:r>
              <a:rPr lang="fr-FR" dirty="0"/>
              <a:t>Description précise et complète de chaque indicateur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=&gt; Utile uniquement en complément de notre étude si nécessaire</a:t>
            </a:r>
          </a:p>
        </p:txBody>
      </p:sp>
    </p:spTree>
    <p:extLst>
      <p:ext uri="{BB962C8B-B14F-4D97-AF65-F5344CB8AC3E}">
        <p14:creationId xmlns:p14="http://schemas.microsoft.com/office/powerpoint/2010/main" val="334152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6CA68-41C0-45DC-AECD-96F70CFD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des pays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194B5-A444-4544-B749-710C1CA3B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étape d’analyse</a:t>
            </a:r>
          </a:p>
        </p:txBody>
      </p:sp>
    </p:spTree>
    <p:extLst>
      <p:ext uri="{BB962C8B-B14F-4D97-AF65-F5344CB8AC3E}">
        <p14:creationId xmlns:p14="http://schemas.microsoft.com/office/powerpoint/2010/main" val="187287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F8A653-56E6-4F81-B659-32D7D943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Etudes des fichiers concernés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C80672-DF13-4F09-AFAE-3586471E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9714"/>
            <a:ext cx="5890846" cy="4958285"/>
          </a:xfrm>
        </p:spPr>
        <p:txBody>
          <a:bodyPr/>
          <a:lstStyle/>
          <a:p>
            <a:r>
              <a:rPr lang="fr-FR" dirty="0"/>
              <a:t>Comparaison des fichiers 1 et 2 qui n’ont pas le même nombre de pays : 30 pays d’écart</a:t>
            </a:r>
          </a:p>
          <a:p>
            <a:r>
              <a:rPr lang="fr-FR" dirty="0"/>
              <a:t>Essentiellement des régions ou des petits pays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=&gt; Conservation des pays moins nombreux du fichier 2</a:t>
            </a:r>
          </a:p>
          <a:p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8A21C-E536-4A23-A966-12F440D3C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46" y="1899714"/>
            <a:ext cx="6301154" cy="49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9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9736-25AC-4F18-9BE0-3F5E7D0E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Etudes des 211 pays restants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B504-E40E-437C-BAE6-D421FFF9F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389" y="3083933"/>
            <a:ext cx="10554574" cy="3636511"/>
          </a:xfrm>
        </p:spPr>
        <p:txBody>
          <a:bodyPr/>
          <a:lstStyle/>
          <a:p>
            <a:r>
              <a:rPr lang="fr-FR" dirty="0"/>
              <a:t>7 régions différentes, avec 198/211 pays en région « Europe et Asie Centrale » : région principale de l’implémentation d‘</a:t>
            </a:r>
            <a:r>
              <a:rPr lang="fr-FR" dirty="0" err="1"/>
              <a:t>Academy</a:t>
            </a:r>
            <a:r>
              <a:rPr lang="fr-FR" dirty="0"/>
              <a:t> ?</a:t>
            </a:r>
          </a:p>
          <a:p>
            <a:r>
              <a:rPr lang="fr-FR" dirty="0"/>
              <a:t>Recherche des valeurs manquantes de région (611 lignes complètes sur 613) : effectivement le cas pour un pays (Gibraltar) donc complétion manuelle</a:t>
            </a:r>
          </a:p>
          <a:p>
            <a:r>
              <a:rPr lang="fr-FR" dirty="0"/>
              <a:t>21 indicateurs différents, mais la population totale est le plus rempli avec une valeur par pays =&gt; création d’un </a:t>
            </a:r>
            <a:r>
              <a:rPr lang="fr-FR" dirty="0" err="1"/>
              <a:t>DataFrame</a:t>
            </a:r>
            <a:r>
              <a:rPr lang="fr-FR" dirty="0"/>
              <a:t> de base basé sur cet indicateur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98616-5EC4-403B-AEE4-E3369F509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8" y="1899433"/>
            <a:ext cx="4877481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1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D392-BB6D-4152-A184-58AD248D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des années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E2E5-7E4F-41C4-A418-A39A5B27F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04" y="2433303"/>
            <a:ext cx="6058251" cy="3636511"/>
          </a:xfrm>
        </p:spPr>
        <p:txBody>
          <a:bodyPr/>
          <a:lstStyle/>
          <a:p>
            <a:r>
              <a:rPr lang="fr-FR" dirty="0"/>
              <a:t>Utilisation du fichier 3 pour récupérer les valeurs de population</a:t>
            </a:r>
          </a:p>
          <a:p>
            <a:r>
              <a:rPr lang="fr-FR" dirty="0"/>
              <a:t>Implémentation d’une entreprise : intérêt pour le présent et l’avenir proche -&gt; début en 2013</a:t>
            </a:r>
          </a:p>
          <a:p>
            <a:r>
              <a:rPr lang="fr-FR" dirty="0"/>
              <a:t>Aucune valeur pour la population dans le futur : utilisation d’un autre indicateur pour cette temporalité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3E5FA-E251-4D2E-A426-67386458F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255" y="2222287"/>
            <a:ext cx="5877745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75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F9B9-2B20-4E9A-9C38-24885BBD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final des pays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2824-8777-4798-B1BF-198824B2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Etude uniquement des pays à forte population : &gt; million d’habitants</a:t>
            </a:r>
          </a:p>
          <a:p>
            <a:pPr lvl="1"/>
            <a:r>
              <a:rPr lang="fr-FR" dirty="0"/>
              <a:t>Après calcul, 53 pays sous ce seuil</a:t>
            </a:r>
          </a:p>
          <a:p>
            <a:r>
              <a:rPr lang="fr-FR" dirty="0"/>
              <a:t>Cependant, conservation de pays proches de pays d’intérêt reconnu : 11 petits pays conservés</a:t>
            </a:r>
          </a:p>
          <a:p>
            <a:endParaRPr lang="fr-FR" dirty="0"/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Total de 167 pays conservés dans notre liste précédente de 211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Utilisation par la liste d’un </a:t>
            </a:r>
            <a:r>
              <a:rPr lang="fr-FR" dirty="0" err="1"/>
              <a:t>DataFrame</a:t>
            </a:r>
            <a:r>
              <a:rPr lang="fr-FR" dirty="0"/>
              <a:t> basé sur ces pays</a:t>
            </a:r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D114E-88F5-499B-A048-1E080682F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41" y="5553442"/>
            <a:ext cx="709711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8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CDD1F9-83F4-45E5-9408-B79AAB79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des indicateurs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54371A-E952-4F5E-8D0A-01DFE19CE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partie de l’analyse</a:t>
            </a:r>
          </a:p>
        </p:txBody>
      </p:sp>
    </p:spTree>
    <p:extLst>
      <p:ext uri="{BB962C8B-B14F-4D97-AF65-F5344CB8AC3E}">
        <p14:creationId xmlns:p14="http://schemas.microsoft.com/office/powerpoint/2010/main" val="43789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7B98C6-BCFF-4594-8A8A-20280AEB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stratégie : tri par remplissage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98740-E2B5-4F7E-A181-9F3E8327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Indicateur intéressant : indicateur rempli pour plus de 150 pays (occurrence du terme dans les Indicator Code)</a:t>
            </a:r>
          </a:p>
          <a:p>
            <a:r>
              <a:rPr lang="fr-FR" dirty="0"/>
              <a:t>Problème : tous les indicateurs sont dans ce cas de figure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=&gt; Utilisation du cinquième fichier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C3E85E-5CD3-4ADF-BF8F-DC4BBC3A7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834392"/>
            <a:ext cx="5734850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4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E57A-AF8A-4902-B08D-82844F4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Deuxième stratégie : étude du fichier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F4D0-A555-4B7E-8C2C-72F6E7317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la colonne « Topic » pour filtrer les éléments potentiels intéressants : utilisation de 4 Topics pour une extraction totale de 629 indicateurs </a:t>
            </a:r>
          </a:p>
          <a:p>
            <a:pPr marL="57150" indent="0">
              <a:buNone/>
            </a:pPr>
            <a:endParaRPr lang="fr-FR" dirty="0"/>
          </a:p>
          <a:p>
            <a:pPr marL="57150" indent="0">
              <a:buNone/>
            </a:pPr>
            <a:r>
              <a:rPr lang="fr-FR" dirty="0"/>
              <a:t>=&gt; Nécessité de trier Topic par Topic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463A6-5AC3-48EA-AA2E-CF202BC7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5539666"/>
            <a:ext cx="1094575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C941-22BC-4D39-9A3A-52A970E8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du Topic «  Infrastructure: Communications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2076-D40D-4A7A-A21B-3D3380ED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Topic permettant d’étudier l’accès à Internet, nécessaire pour </a:t>
            </a:r>
            <a:r>
              <a:rPr lang="fr-FR" dirty="0" err="1"/>
              <a:t>Academy</a:t>
            </a:r>
            <a:endParaRPr lang="fr-FR" dirty="0"/>
          </a:p>
          <a:p>
            <a:r>
              <a:rPr lang="fr-FR" dirty="0"/>
              <a:t>Deux indicateurs pour ce Topic, conservation des utilisateurs d’Internet en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66DF0-2B1C-4FB7-A75E-26FA5306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285" y="5587297"/>
            <a:ext cx="467742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2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42EA-C146-4FF9-B00A-3149374F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l’entreprise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57CF-63D3-47A1-9C18-31EFA833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2" y="2222287"/>
            <a:ext cx="7090348" cy="3636511"/>
          </a:xfrm>
        </p:spPr>
        <p:txBody>
          <a:bodyPr/>
          <a:lstStyle/>
          <a:p>
            <a:r>
              <a:rPr lang="fr-FR" dirty="0"/>
              <a:t>Start-up de la </a:t>
            </a:r>
            <a:r>
              <a:rPr lang="fr-FR" dirty="0" err="1"/>
              <a:t>EdTech</a:t>
            </a:r>
            <a:endParaRPr lang="fr-FR" dirty="0"/>
          </a:p>
          <a:p>
            <a:r>
              <a:rPr lang="fr-FR" dirty="0"/>
              <a:t>Cours de formation en ligne</a:t>
            </a:r>
          </a:p>
          <a:p>
            <a:r>
              <a:rPr lang="fr-FR" dirty="0"/>
              <a:t>Niveau demandé : lycée et université</a:t>
            </a:r>
          </a:p>
        </p:txBody>
      </p:sp>
      <p:pic>
        <p:nvPicPr>
          <p:cNvPr id="1026" name="Picture 2" descr="Votre entreprise EdTech">
            <a:hlinkClick r:id="rId2"/>
            <a:extLst>
              <a:ext uri="{FF2B5EF4-FFF2-40B4-BE49-F238E27FC236}">
                <a16:creationId xmlns:a16="http://schemas.microsoft.com/office/drawing/2014/main" id="{BE5A1026-2830-4874-9B6D-02782B47F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816" y="2592742"/>
            <a:ext cx="47434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822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58C0-A54B-42CE-8046-BF52E58F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du topic « Population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19C7-26B4-4BC5-ACFD-EC608977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Possibles indicateurs à ajouter en plus de la population totale et de la croissance (repéré dans le fichier 2)</a:t>
            </a:r>
          </a:p>
          <a:p>
            <a:r>
              <a:rPr lang="fr-FR" dirty="0"/>
              <a:t>213 indicateurs possibles, mais tous étudiant la population par âge ou sexe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=&gt; Pas d’ajout d’indicateur de ce Topic</a:t>
            </a:r>
          </a:p>
        </p:txBody>
      </p:sp>
    </p:spTree>
    <p:extLst>
      <p:ext uri="{BB962C8B-B14F-4D97-AF65-F5344CB8AC3E}">
        <p14:creationId xmlns:p14="http://schemas.microsoft.com/office/powerpoint/2010/main" val="2534508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1C43-8C12-47FE-A80A-03A54F03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du Topic « </a:t>
            </a:r>
            <a:r>
              <a:rPr lang="fr-FR" dirty="0" err="1"/>
              <a:t>Secondary</a:t>
            </a:r>
            <a:r>
              <a:rPr lang="fr-FR" dirty="0"/>
              <a:t>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1974-3720-4D6D-8165-C5A7F8151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5137"/>
            <a:ext cx="6561939" cy="4692863"/>
          </a:xfrm>
        </p:spPr>
        <p:txBody>
          <a:bodyPr/>
          <a:lstStyle/>
          <a:p>
            <a:r>
              <a:rPr lang="fr-FR" dirty="0"/>
              <a:t>Topic permettant l’étude du niveau d’éducation secondaire, correspondant chez nous au collège et lycée, nécessaire pour l’étude via </a:t>
            </a:r>
            <a:r>
              <a:rPr lang="fr-FR" dirty="0" err="1"/>
              <a:t>Academy</a:t>
            </a:r>
            <a:endParaRPr lang="fr-FR" dirty="0"/>
          </a:p>
          <a:p>
            <a:r>
              <a:rPr lang="fr-FR" dirty="0"/>
              <a:t>256 indicateurs totaux, mais peu de visibilité des bons indicateurs -&gt; étude statistique</a:t>
            </a:r>
          </a:p>
          <a:p>
            <a:r>
              <a:rPr lang="fr-FR" dirty="0"/>
              <a:t>Etude du remplissage de tous les indicateurs sur les années disponibles, à savoir 2013-2016 -&gt; trois indicateurs sans intérêt pour l’étude</a:t>
            </a:r>
          </a:p>
          <a:p>
            <a:r>
              <a:rPr lang="fr-FR" dirty="0"/>
              <a:t>Etude du remplissage sur les indicateurs d’ « </a:t>
            </a:r>
            <a:r>
              <a:rPr lang="fr-FR" dirty="0" err="1"/>
              <a:t>enrolment</a:t>
            </a:r>
            <a:r>
              <a:rPr lang="fr-FR" dirty="0"/>
              <a:t> » : choix de SE.SEC.ENRR.UP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CA33F-B3AE-407A-A996-17FBA8450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939" y="2809677"/>
            <a:ext cx="5630061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17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60BE-F674-45B4-AB6D-4DDD6667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du Topic « </a:t>
            </a:r>
            <a:r>
              <a:rPr lang="fr-FR" dirty="0" err="1"/>
              <a:t>Tertiairy</a:t>
            </a:r>
            <a:r>
              <a:rPr lang="fr-FR" dirty="0"/>
              <a:t>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7D67-A695-491C-8EE6-006212F1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Topic permettant l’étude du niveau universitaire </a:t>
            </a:r>
          </a:p>
          <a:p>
            <a:r>
              <a:rPr lang="fr-FR" dirty="0"/>
              <a:t>Même cheminement que pour le topic précédent</a:t>
            </a:r>
          </a:p>
          <a:p>
            <a:r>
              <a:rPr lang="fr-FR" dirty="0"/>
              <a:t>Choix final de l’indicateur « SE.TER.ENRL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3903A-0AA7-47DC-84BB-1BD238155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134" y="2997409"/>
            <a:ext cx="3267531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0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D952-9C04-40BF-8A5A-13DB2BAC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d’un indicateur pour le PIB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A8BD-61A4-4EF0-A5D3-A4FB39BC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Etude du PIB importante pour </a:t>
            </a:r>
            <a:r>
              <a:rPr lang="fr-FR" dirty="0" err="1"/>
              <a:t>Academy</a:t>
            </a:r>
            <a:r>
              <a:rPr lang="fr-FR" dirty="0"/>
              <a:t>, pour savoir si les gens pourraient payer ces cours</a:t>
            </a:r>
          </a:p>
          <a:p>
            <a:r>
              <a:rPr lang="fr-FR" dirty="0"/>
              <a:t>Aucune indication claire pour trouver le Topic, donc recherche directe sur le site internet</a:t>
            </a:r>
          </a:p>
          <a:p>
            <a:r>
              <a:rPr lang="fr-FR" dirty="0"/>
              <a:t>Deux indicateurs distinguables : le PIB global et le PIB par habitant</a:t>
            </a:r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2765F-E46D-4C09-B219-82CAFFC9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917" y="5191955"/>
            <a:ext cx="385816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48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6EAA-B661-473E-83BF-E313572F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00" y="513977"/>
            <a:ext cx="11381998" cy="970450"/>
          </a:xfrm>
        </p:spPr>
        <p:txBody>
          <a:bodyPr/>
          <a:lstStyle/>
          <a:p>
            <a:r>
              <a:rPr lang="fr-FR" dirty="0"/>
              <a:t>Choix des indicateurs pour les années 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2D74-582F-4704-8E7F-F762DAF45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Etude statistique du remplissage de tous les indicateurs pour les années 2020-2035 : projections de Wittgenstein</a:t>
            </a:r>
          </a:p>
          <a:p>
            <a:r>
              <a:rPr lang="fr-FR" dirty="0"/>
              <a:t>Sélection de deux projections :</a:t>
            </a:r>
          </a:p>
          <a:p>
            <a:pPr lvl="1"/>
            <a:r>
              <a:rPr lang="fr-FR" dirty="0"/>
              <a:t>PRJ.ATT.ALL.4.MF : pourcentage de la population ayant atteint le niveau universitaire</a:t>
            </a:r>
          </a:p>
          <a:p>
            <a:pPr lvl="1"/>
            <a:r>
              <a:rPr lang="fr-FR" dirty="0"/>
              <a:t>PRJ.ATT.ALL.3.MF : pourcentage de la population ayant atteint le niveau secondaire supérieur (lycée)</a:t>
            </a:r>
          </a:p>
        </p:txBody>
      </p:sp>
    </p:spTree>
    <p:extLst>
      <p:ext uri="{BB962C8B-B14F-4D97-AF65-F5344CB8AC3E}">
        <p14:creationId xmlns:p14="http://schemas.microsoft.com/office/powerpoint/2010/main" val="1713278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4D708-513A-445E-95F8-E5745F23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indicateurs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D82E9-A559-4D09-BA77-10BB915AD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449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C2B6-FE20-4FE8-8228-98F04077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 l’analyse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5721-980F-4217-A18A-BDC0D110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Extraction uniquement des années intéressantes du fichier 3 dans notre cas, à savoir 2013-2035 (tous les indicateurs seront pour 2013-2016, sauf les projections pour 2020-2035)</a:t>
            </a:r>
          </a:p>
          <a:p>
            <a:r>
              <a:rPr lang="fr-FR" dirty="0"/>
              <a:t>Extraction uniquement de la dernière valeur du pays pour chaque indicateur : création d’une colonne contenant chacune de ces valeurs</a:t>
            </a:r>
          </a:p>
        </p:txBody>
      </p:sp>
    </p:spTree>
    <p:extLst>
      <p:ext uri="{BB962C8B-B14F-4D97-AF65-F5344CB8AC3E}">
        <p14:creationId xmlns:p14="http://schemas.microsoft.com/office/powerpoint/2010/main" val="482988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C973-EABA-4B12-869B-34FB3EA8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la population totale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1384-3CCF-414C-AE81-EF88F097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Confirmation des analyses précédentes sur la population totale et la croissance de la population</a:t>
            </a:r>
          </a:p>
          <a:p>
            <a:pPr lvl="1"/>
            <a:r>
              <a:rPr lang="fr-FR" dirty="0"/>
              <a:t>Une valeur par année et par pays disponible pour les deux indicateurs</a:t>
            </a:r>
          </a:p>
          <a:p>
            <a:pPr lvl="1"/>
            <a:r>
              <a:rPr lang="fr-FR" dirty="0"/>
              <a:t>Possible à utiliser en comparaison d’autres, ou par combinaison si nécessaire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96AF7-6EC1-48D1-90DE-0E3D0202B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4876523"/>
            <a:ext cx="4467849" cy="1981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0CF5D0-E2D3-4866-9FA9-D36723C3A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69" y="5120507"/>
            <a:ext cx="460121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24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A681-9738-4319-BDD7-801132D8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PIB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E04A-F99E-4243-9F49-21D714B82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45" y="2222286"/>
            <a:ext cx="5743654" cy="3636511"/>
          </a:xfrm>
        </p:spPr>
        <p:txBody>
          <a:bodyPr/>
          <a:lstStyle/>
          <a:p>
            <a:r>
              <a:rPr lang="fr-FR" dirty="0"/>
              <a:t>Même remplissage pour les deux indicateurs : il manque 5 pays, qui n’ont aucune valeur de PIB indiquée entre 2013 et 2017</a:t>
            </a:r>
          </a:p>
          <a:p>
            <a:r>
              <a:rPr lang="fr-FR" dirty="0"/>
              <a:t>Cependant, ces 5 pays ne sont pas des pays « importants » pour notre étude : nous les conservons bel et bien</a:t>
            </a:r>
          </a:p>
          <a:p>
            <a:r>
              <a:rPr lang="fr-FR" dirty="0"/>
              <a:t>Corrélation entre la population et le PIB par pays : 0,54 =&gt; pas d’intérêt de garder ce PIB</a:t>
            </a:r>
          </a:p>
          <a:p>
            <a:r>
              <a:rPr lang="fr-FR" dirty="0"/>
              <a:t>Corrélation entre la population et le PIB par habitant : -0,06 =&gt; conservation de ce PIB pour la suite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51ED5-DE14-4B77-9D17-381F691CC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366" y="2706856"/>
            <a:ext cx="512516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10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6D1C-7DD6-4E04-AE55-9517D0A9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l’utilisation d’Internet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5DD82A-00AB-43F8-970E-BE8B58DA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45" y="2222286"/>
            <a:ext cx="5743654" cy="3636511"/>
          </a:xfrm>
        </p:spPr>
        <p:txBody>
          <a:bodyPr/>
          <a:lstStyle/>
          <a:p>
            <a:r>
              <a:rPr lang="fr-FR" dirty="0"/>
              <a:t>Problème de remplissage : il manque 3 pays, qui n’ont aucune valeur entre 2013 et 2017</a:t>
            </a:r>
          </a:p>
          <a:p>
            <a:r>
              <a:rPr lang="fr-FR" dirty="0"/>
              <a:t>Cependant, ces 3 pays ne sont pas des pays « importants » pour notre étude : nous conservons bel et bien l’indicateur</a:t>
            </a:r>
          </a:p>
          <a:p>
            <a:r>
              <a:rPr lang="fr-FR" dirty="0"/>
              <a:t>Corrélation entre l'accès à Internet et la population :  -0,05</a:t>
            </a:r>
          </a:p>
          <a:p>
            <a:r>
              <a:rPr lang="fr-FR" dirty="0"/>
              <a:t>Corrélation entre l'accès à Internet et au PIB par habitant :  0,68</a:t>
            </a:r>
          </a:p>
          <a:p>
            <a:pPr marL="0" indent="0">
              <a:buNone/>
            </a:pPr>
            <a:r>
              <a:rPr lang="fr-FR" dirty="0"/>
              <a:t>=&gt; Préférence pour l’accès à Internet plutôt que du PIB par habitant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FC24B-B110-47C0-87F5-B26E3158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307" y="2892618"/>
            <a:ext cx="441069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1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CA29-C415-4DBB-9CC0-C6D8E337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Expansion à l’international d’</a:t>
            </a:r>
            <a:r>
              <a:rPr lang="fr-FR" dirty="0" err="1"/>
              <a:t>Academy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8FAF-AAA5-40AF-BB7A-855E5932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Entreprise française voulant s’étendre à l’étranger</a:t>
            </a:r>
          </a:p>
          <a:p>
            <a:r>
              <a:rPr lang="fr-FR" dirty="0"/>
              <a:t>Nécessité de trouver les pays avec un fort potentiel actuel et futur de clients</a:t>
            </a:r>
          </a:p>
          <a:p>
            <a:r>
              <a:rPr lang="fr-FR" dirty="0"/>
              <a:t>Prioritiser ces pays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5533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1AFD-48DD-4F7A-B977-F44FFEC5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l’enseignement secondaire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3EF232-E914-4B7C-A010-AE57EDAFEE12}"/>
              </a:ext>
            </a:extLst>
          </p:cNvPr>
          <p:cNvSpPr txBox="1">
            <a:spLocks/>
          </p:cNvSpPr>
          <p:nvPr/>
        </p:nvSpPr>
        <p:spPr>
          <a:xfrm>
            <a:off x="352345" y="2222286"/>
            <a:ext cx="574365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Problème de remplissage : il manque 37 pays, qui n’ont aucune valeur entre 2013 et 2017</a:t>
            </a:r>
          </a:p>
          <a:p>
            <a:r>
              <a:rPr lang="fr-FR" dirty="0"/>
              <a:t>Pays assez intéressants (United Arab Emirates et Algeria pour ne citer qu'eux) mais rattrapables par d'autres indicateurs (PIB, population, Internet,...)</a:t>
            </a:r>
          </a:p>
          <a:p>
            <a:r>
              <a:rPr lang="fr-FR" dirty="0"/>
              <a:t>Corrélation entre le niveau secondaire et la population :  -0,03</a:t>
            </a:r>
          </a:p>
          <a:p>
            <a:r>
              <a:rPr lang="fr-FR" dirty="0"/>
              <a:t>Corrélation entre le niveau secondaire et l'accès à Internet :  0,81</a:t>
            </a:r>
          </a:p>
          <a:p>
            <a:pPr marL="0" indent="0">
              <a:buFont typeface="Wingdings 2" charset="2"/>
              <a:buNone/>
            </a:pPr>
            <a:r>
              <a:rPr lang="fr-FR" dirty="0"/>
              <a:t>=&gt; Préférence pour l’accès à Internet plutôt que le niveau secondaire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54E8F-A17B-4F60-8BD8-A7DC89657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00" y="2885935"/>
            <a:ext cx="541095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1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1AFD-48DD-4F7A-B977-F44FFEC5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l’enseignement tertiaire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3EF232-E914-4B7C-A010-AE57EDAFEE12}"/>
              </a:ext>
            </a:extLst>
          </p:cNvPr>
          <p:cNvSpPr txBox="1">
            <a:spLocks/>
          </p:cNvSpPr>
          <p:nvPr/>
        </p:nvSpPr>
        <p:spPr>
          <a:xfrm>
            <a:off x="352345" y="2222286"/>
            <a:ext cx="574365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Problème de remplissage : il manque 36 pays, qui n’ont aucune valeur entre 2013 et 2017</a:t>
            </a:r>
          </a:p>
          <a:p>
            <a:r>
              <a:rPr lang="fr-FR" dirty="0"/>
              <a:t>Pays assez intéressants (Canada et Luxembourg pour ne citer qu'eux) mais rattrapables par d'autres indicateurs (</a:t>
            </a:r>
            <a:r>
              <a:rPr lang="fr-FR" dirty="0" err="1"/>
              <a:t>PIB,population,Internet</a:t>
            </a:r>
            <a:r>
              <a:rPr lang="fr-FR" dirty="0"/>
              <a:t>,...)</a:t>
            </a:r>
          </a:p>
          <a:p>
            <a:r>
              <a:rPr lang="fr-FR" dirty="0"/>
              <a:t>Corrélation entre le niveau tertiaire et la population :  0,96</a:t>
            </a:r>
          </a:p>
          <a:p>
            <a:r>
              <a:rPr lang="fr-FR" dirty="0"/>
              <a:t>Corrélation entre le niveau secondaire et tertiaire :  0,01</a:t>
            </a:r>
          </a:p>
          <a:p>
            <a:pPr marL="0" indent="0">
              <a:buFont typeface="Wingdings 2" charset="2"/>
              <a:buNone/>
            </a:pPr>
            <a:r>
              <a:rPr lang="fr-FR" dirty="0"/>
              <a:t>=&gt; Conservation finalement des deux indicateurs d’enseignement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EFC4A-D893-4E04-B4CC-C5DB9617C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174" y="3076470"/>
            <a:ext cx="5058481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16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3CD9-C08E-48F7-8860-3F9C34A3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projections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E24DD-E642-4341-BB0A-464527ACA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150" y="3257446"/>
            <a:ext cx="4105848" cy="148610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EE545A-D40D-4EB9-AE79-09A5B24D9C23}"/>
              </a:ext>
            </a:extLst>
          </p:cNvPr>
          <p:cNvSpPr txBox="1">
            <a:spLocks/>
          </p:cNvSpPr>
          <p:nvPr/>
        </p:nvSpPr>
        <p:spPr>
          <a:xfrm>
            <a:off x="352345" y="2222286"/>
            <a:ext cx="574365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Problème de remplissage : il n’y a que 149 valeurs, les autres n’ont aucune valeur entre 2013 et 2017</a:t>
            </a:r>
          </a:p>
          <a:p>
            <a:r>
              <a:rPr lang="fr-FR" dirty="0"/>
              <a:t>Pays manquants cependant peu intéressants</a:t>
            </a:r>
          </a:p>
        </p:txBody>
      </p:sp>
    </p:spTree>
    <p:extLst>
      <p:ext uri="{BB962C8B-B14F-4D97-AF65-F5344CB8AC3E}">
        <p14:creationId xmlns:p14="http://schemas.microsoft.com/office/powerpoint/2010/main" val="2325055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4AEF-9DE0-47A7-88AA-7B667F60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du choix des indicateurs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9D5A0-6B29-4DB1-9082-47F551AA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0" y="5248093"/>
            <a:ext cx="8002117" cy="13051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F6E51A-F1B2-43E4-9474-D68A01D820C4}"/>
              </a:ext>
            </a:extLst>
          </p:cNvPr>
          <p:cNvSpPr/>
          <p:nvPr/>
        </p:nvSpPr>
        <p:spPr>
          <a:xfrm>
            <a:off x="0" y="2174784"/>
            <a:ext cx="112204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Au final, nous pouvons dire que les indicateurs conservés sont :</a:t>
            </a:r>
          </a:p>
          <a:p>
            <a:endParaRPr lang="fr-FR" dirty="0"/>
          </a:p>
          <a:p>
            <a:r>
              <a:rPr lang="fr-FR" dirty="0"/>
              <a:t>*   Population par pays</a:t>
            </a:r>
          </a:p>
          <a:p>
            <a:r>
              <a:rPr lang="fr-FR" dirty="0"/>
              <a:t>*   Indicateur combiné population / PIB par habitant</a:t>
            </a:r>
          </a:p>
          <a:p>
            <a:r>
              <a:rPr lang="fr-FR" dirty="0"/>
              <a:t>*   Indicateur combiné population / accès à Internet</a:t>
            </a:r>
          </a:p>
          <a:p>
            <a:r>
              <a:rPr lang="fr-FR" dirty="0"/>
              <a:t>*   Personnes ayant un niveau d'éducation secondaire supérieur</a:t>
            </a:r>
          </a:p>
          <a:p>
            <a:r>
              <a:rPr lang="fr-FR" dirty="0"/>
              <a:t>*   Personnes ayant un niveau d'éducation tertiaire</a:t>
            </a:r>
          </a:p>
          <a:p>
            <a:r>
              <a:rPr lang="fr-FR" dirty="0"/>
              <a:t>*   Projection de Wittgenstein des personnes ayant un niveau d'éducation secondaire supérieur</a:t>
            </a:r>
          </a:p>
          <a:p>
            <a:r>
              <a:rPr lang="fr-FR" dirty="0"/>
              <a:t>*   Projection de Wittgenstein des personnes ayant un niveau d'éducation tertiaire</a:t>
            </a:r>
          </a:p>
        </p:txBody>
      </p:sp>
    </p:spTree>
    <p:extLst>
      <p:ext uri="{BB962C8B-B14F-4D97-AF65-F5344CB8AC3E}">
        <p14:creationId xmlns:p14="http://schemas.microsoft.com/office/powerpoint/2010/main" val="3185851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6712ED-C5F9-4E7B-B5FB-BC2FC9EE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 l’étude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03141-6996-4530-95E2-7E264954C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230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 descr="C:\Users\Utilisateur\AppData\Local\Microsoft\Windows\INetCache\Content.MSO\pptCCEF.tmp">
            <a:extLst>
              <a:ext uri="{FF2B5EF4-FFF2-40B4-BE49-F238E27FC236}">
                <a16:creationId xmlns:a16="http://schemas.microsoft.com/office/drawing/2014/main" id="{3432B8D7-E6CD-4C1B-BDA6-38F249BA18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300" y="3429000"/>
            <a:ext cx="590550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582FF-3CDA-4D1C-A413-548D429E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76" y="0"/>
            <a:ext cx="8102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29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42B766-4AB2-4EB4-A8D8-CF97D828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37" y="0"/>
            <a:ext cx="8226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60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C25D-9FA7-4DDC-A021-857805D6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 des valeurs actuelles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0739F-8A24-4689-B368-5AA3B8372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49" y="2571521"/>
            <a:ext cx="4820323" cy="3277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5B6E40-ACB0-4D53-BB1C-E35248C6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730" y="2590573"/>
            <a:ext cx="4867954" cy="3258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D2EA45-9E03-4535-AE54-8E4F1D687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602" y="6034522"/>
            <a:ext cx="2276793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44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C1C5-903D-4536-94F9-D4CC90B6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 des valeurs futures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380A9-6FCE-4B07-97F0-32109A64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557234"/>
            <a:ext cx="4763165" cy="3267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D0EAE8-AC0A-470B-ACB6-94A10F1F1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837" y="2557234"/>
            <a:ext cx="4763165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9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E2B3-A918-49FF-B936-C50308DE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6A76-A678-4B69-8497-C44D608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52" y="2222287"/>
            <a:ext cx="6896100" cy="450236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Quatre pays sont retenus par notre étude :</a:t>
            </a:r>
          </a:p>
          <a:p>
            <a:r>
              <a:rPr lang="fr-FR" dirty="0"/>
              <a:t>Japon : </a:t>
            </a:r>
          </a:p>
          <a:p>
            <a:pPr lvl="1"/>
            <a:r>
              <a:rPr lang="fr-FR" dirty="0"/>
              <a:t>Pas de hautes valeurs pour le niveau lycée et universitaire</a:t>
            </a:r>
          </a:p>
          <a:p>
            <a:pPr lvl="1"/>
            <a:r>
              <a:rPr lang="fr-FR" dirty="0"/>
              <a:t>Grande évolution </a:t>
            </a:r>
          </a:p>
          <a:p>
            <a:pPr lvl="1"/>
            <a:r>
              <a:rPr lang="fr-FR" dirty="0"/>
              <a:t>Extrêmement connecté à Internet</a:t>
            </a:r>
          </a:p>
          <a:p>
            <a:r>
              <a:rPr lang="fr-FR" dirty="0"/>
              <a:t>Etats-Unis </a:t>
            </a:r>
          </a:p>
          <a:p>
            <a:pPr lvl="1"/>
            <a:r>
              <a:rPr lang="fr-FR" dirty="0"/>
              <a:t>Dernier des pays restants</a:t>
            </a:r>
          </a:p>
          <a:p>
            <a:pPr lvl="1"/>
            <a:r>
              <a:rPr lang="fr-FR" dirty="0"/>
              <a:t>Plus de facilité d'implémentation</a:t>
            </a:r>
          </a:p>
          <a:p>
            <a:r>
              <a:rPr lang="fr-FR" dirty="0"/>
              <a:t>Chine : </a:t>
            </a:r>
          </a:p>
          <a:p>
            <a:pPr lvl="1"/>
            <a:r>
              <a:rPr lang="fr-FR" dirty="0"/>
              <a:t>+ de personnes ayant atteint les niveaux d'étude nécessaires</a:t>
            </a:r>
          </a:p>
          <a:p>
            <a:pPr lvl="1"/>
            <a:r>
              <a:rPr lang="fr-FR" dirty="0"/>
              <a:t>+ connecté des deux pays restants</a:t>
            </a:r>
          </a:p>
          <a:p>
            <a:r>
              <a:rPr lang="fr-FR" dirty="0"/>
              <a:t>Inde : </a:t>
            </a:r>
          </a:p>
          <a:p>
            <a:pPr lvl="1"/>
            <a:r>
              <a:rPr lang="fr-FR" dirty="0"/>
              <a:t>très forte base de personnes pouvant être intéressées </a:t>
            </a:r>
          </a:p>
          <a:p>
            <a:pPr lvl="1"/>
            <a:r>
              <a:rPr lang="fr-FR" dirty="0"/>
              <a:t>Peu d’accès à Internet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305FB-2B01-4239-9DFF-AC0E11701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652" y="2654461"/>
            <a:ext cx="444879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3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E96C5-38F8-4315-857B-E03F95B5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 à utiliser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956A7-16B8-4FD1-941B-CDD5D7808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Banque mondiale </a:t>
            </a:r>
          </a:p>
        </p:txBody>
      </p:sp>
    </p:spTree>
    <p:extLst>
      <p:ext uri="{BB962C8B-B14F-4D97-AF65-F5344CB8AC3E}">
        <p14:creationId xmlns:p14="http://schemas.microsoft.com/office/powerpoint/2010/main" val="247960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C51B81-7F81-412D-83EC-F64D0545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Banque mondiale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8B784B-5C26-4DA4-B878-5FA852BA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Gérée par un organisme, «  </a:t>
            </a:r>
            <a:r>
              <a:rPr lang="fr-FR" dirty="0" err="1"/>
              <a:t>EdStats</a:t>
            </a:r>
            <a:r>
              <a:rPr lang="fr-FR" dirty="0"/>
              <a:t> All Indicator </a:t>
            </a:r>
            <a:r>
              <a:rPr lang="fr-FR" dirty="0" err="1"/>
              <a:t>Query</a:t>
            </a:r>
            <a:r>
              <a:rPr lang="fr-FR" dirty="0"/>
              <a:t> »</a:t>
            </a:r>
          </a:p>
          <a:p>
            <a:r>
              <a:rPr lang="fr-FR" dirty="0"/>
              <a:t>4000 indicateurs internationaux sur différents domaines par pays :</a:t>
            </a:r>
          </a:p>
          <a:p>
            <a:pPr lvl="1"/>
            <a:r>
              <a:rPr lang="fr-FR" dirty="0"/>
              <a:t>Niveau d’études </a:t>
            </a:r>
          </a:p>
          <a:p>
            <a:pPr lvl="1"/>
            <a:r>
              <a:rPr lang="fr-FR" dirty="0"/>
              <a:t>Statistiques sur les professeurs</a:t>
            </a:r>
          </a:p>
          <a:p>
            <a:pPr lvl="1"/>
            <a:r>
              <a:rPr lang="fr-FR" dirty="0"/>
              <a:t>Dépenses dans l’éducation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56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14F5-03C5-4630-865A-AE164C0A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fichiers proposés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1432-6291-49D5-8F0F-F72D2DACF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5 fichiers CSV différents : </a:t>
            </a:r>
          </a:p>
          <a:p>
            <a:pPr lvl="1"/>
            <a:r>
              <a:rPr lang="fr-FR" dirty="0" err="1"/>
              <a:t>EdStatsCountry</a:t>
            </a:r>
            <a:r>
              <a:rPr lang="fr-FR" dirty="0"/>
              <a:t> (fichier 1) : données sur les pays existants</a:t>
            </a:r>
          </a:p>
          <a:p>
            <a:pPr lvl="1"/>
            <a:r>
              <a:rPr lang="fr-FR" dirty="0" err="1"/>
              <a:t>EdStatsCountry-Series</a:t>
            </a:r>
            <a:r>
              <a:rPr lang="fr-FR" dirty="0"/>
              <a:t> (fichier 2) : données sur les indicateurs pour chaque pays</a:t>
            </a:r>
          </a:p>
          <a:p>
            <a:pPr lvl="1"/>
            <a:r>
              <a:rPr lang="fr-FR" dirty="0" err="1"/>
              <a:t>EdStatsData</a:t>
            </a:r>
            <a:r>
              <a:rPr lang="fr-FR" dirty="0"/>
              <a:t> (fichier 3) : valeurs des indicateurs pour chaque pays</a:t>
            </a:r>
          </a:p>
          <a:p>
            <a:pPr lvl="1"/>
            <a:r>
              <a:rPr lang="fr-FR" dirty="0" err="1"/>
              <a:t>EdStatsFootNote</a:t>
            </a:r>
            <a:r>
              <a:rPr lang="fr-FR" dirty="0"/>
              <a:t> (fichier 4) : données sur la dernière valeur trouvée pour les indicateurs de chaque pays</a:t>
            </a:r>
          </a:p>
          <a:p>
            <a:pPr lvl="1"/>
            <a:r>
              <a:rPr lang="fr-FR" dirty="0" err="1"/>
              <a:t>EdStatsSeries</a:t>
            </a:r>
            <a:r>
              <a:rPr lang="fr-FR" dirty="0"/>
              <a:t> (fichier 5) : données sur tous les indicateurs présents dans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31977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A69F-D4D8-4CE5-838C-22C85051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1 : liste des pays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B1EB-4042-4570-8090-0D52B7CD5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241 lignes/pays pour 32 colonnes/critères</a:t>
            </a:r>
          </a:p>
          <a:p>
            <a:r>
              <a:rPr lang="fr-FR" dirty="0"/>
              <a:t>Utilisé pour récupérer quatre éléments :</a:t>
            </a:r>
          </a:p>
          <a:p>
            <a:pPr lvl="1"/>
            <a:r>
              <a:rPr lang="fr-FR" dirty="0"/>
              <a:t>Country Code : abréviation en 3 lettres des 241 pays</a:t>
            </a:r>
          </a:p>
          <a:p>
            <a:pPr lvl="1"/>
            <a:r>
              <a:rPr lang="fr-FR" dirty="0"/>
              <a:t>Short Name : dénomination courante des 241 pays</a:t>
            </a:r>
          </a:p>
          <a:p>
            <a:pPr lvl="1"/>
            <a:r>
              <a:rPr lang="fr-FR" dirty="0" err="1"/>
              <a:t>Region</a:t>
            </a:r>
            <a:r>
              <a:rPr lang="fr-FR" dirty="0"/>
              <a:t> : régions du globe regroupant 214 pays</a:t>
            </a:r>
          </a:p>
          <a:p>
            <a:pPr lvl="1"/>
            <a:r>
              <a:rPr lang="fr-FR" dirty="0"/>
              <a:t>Currency Unit : monnaie de 215 pays</a:t>
            </a:r>
          </a:p>
          <a:p>
            <a:pPr marL="457200" lvl="1" indent="0">
              <a:buNone/>
            </a:pPr>
            <a:endParaRPr lang="fr-FR" dirty="0"/>
          </a:p>
          <a:p>
            <a:pPr marL="57150" indent="0">
              <a:buNone/>
            </a:pPr>
            <a:r>
              <a:rPr lang="fr-FR" dirty="0"/>
              <a:t>=&gt; Nécessité d’un tri selon la taille des pays</a:t>
            </a:r>
          </a:p>
        </p:txBody>
      </p:sp>
    </p:spTree>
    <p:extLst>
      <p:ext uri="{BB962C8B-B14F-4D97-AF65-F5344CB8AC3E}">
        <p14:creationId xmlns:p14="http://schemas.microsoft.com/office/powerpoint/2010/main" val="187603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0F8C-89B0-4399-AA48-75C1D6EE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2 et 4 : données des indicateurs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4F70-2226-436B-AADE-FD5BE94C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Fichier 2 : 613 lignes et 4 colonnes</a:t>
            </a:r>
          </a:p>
          <a:p>
            <a:pPr lvl="1"/>
            <a:r>
              <a:rPr lang="fr-FR" dirty="0"/>
              <a:t>211 pays uniquement</a:t>
            </a:r>
          </a:p>
          <a:p>
            <a:pPr lvl="1"/>
            <a:r>
              <a:rPr lang="fr-FR" dirty="0"/>
              <a:t>21 indicateurs différents avec description, sans valeur</a:t>
            </a:r>
          </a:p>
          <a:p>
            <a:r>
              <a:rPr lang="fr-FR" dirty="0"/>
              <a:t>Fichier 4 : 643638 lignes et 5 colonnes</a:t>
            </a:r>
          </a:p>
          <a:p>
            <a:pPr lvl="1"/>
            <a:r>
              <a:rPr lang="fr-FR" dirty="0"/>
              <a:t>Même type de contenu que le fichier 2, mais pour la date de la dernière valeur de l’indicateur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=&gt; Pas les fichiers principaux, peut-être à utiliser en soutien si nécessaire</a:t>
            </a:r>
          </a:p>
        </p:txBody>
      </p:sp>
    </p:spTree>
    <p:extLst>
      <p:ext uri="{BB962C8B-B14F-4D97-AF65-F5344CB8AC3E}">
        <p14:creationId xmlns:p14="http://schemas.microsoft.com/office/powerpoint/2010/main" val="20127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267B-624E-473E-9FC5-DAED7FA5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3 : Valeurs des indicateurs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D23D-39BC-4D75-87D9-253179B2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886930 lignes pour 70 colonnes</a:t>
            </a:r>
          </a:p>
          <a:p>
            <a:r>
              <a:rPr lang="fr-FR" dirty="0"/>
              <a:t>3665 indicateurs pour 242 pays différents</a:t>
            </a:r>
          </a:p>
          <a:p>
            <a:r>
              <a:rPr lang="fr-FR" dirty="0"/>
              <a:t>Valeurs d’indicateurs entre les années 1970 et 2100 (chaque année jusqu’en 2017, de 5 en 5 pour la suite)</a:t>
            </a:r>
          </a:p>
          <a:p>
            <a:pPr lvl="1"/>
            <a:endParaRPr lang="fr-FR" dirty="0"/>
          </a:p>
          <a:p>
            <a:pPr marL="57150" indent="0">
              <a:buNone/>
            </a:pPr>
            <a:r>
              <a:rPr lang="fr-FR" dirty="0"/>
              <a:t>=&gt; Fichier de premier intérêt car contenant les valeurs pour faire ressortir les pays d’intérêt</a:t>
            </a:r>
          </a:p>
        </p:txBody>
      </p:sp>
    </p:spTree>
    <p:extLst>
      <p:ext uri="{BB962C8B-B14F-4D97-AF65-F5344CB8AC3E}">
        <p14:creationId xmlns:p14="http://schemas.microsoft.com/office/powerpoint/2010/main" val="2163428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897</TotalTime>
  <Words>1369</Words>
  <Application>Microsoft Office PowerPoint</Application>
  <PresentationFormat>Widescreen</PresentationFormat>
  <Paragraphs>174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Century Gothic</vt:lpstr>
      <vt:lpstr>Symbol</vt:lpstr>
      <vt:lpstr>Wingdings 2</vt:lpstr>
      <vt:lpstr>Quotable</vt:lpstr>
      <vt:lpstr>Analysez des données de systèmes éducatifs </vt:lpstr>
      <vt:lpstr>Présentation de l’entreprise</vt:lpstr>
      <vt:lpstr>Expansion à l’international d’Academy</vt:lpstr>
      <vt:lpstr>Présentation des données à utiliser</vt:lpstr>
      <vt:lpstr>La Banque mondiale</vt:lpstr>
      <vt:lpstr>Les fichiers proposés</vt:lpstr>
      <vt:lpstr>Fichier 1 : liste des pays</vt:lpstr>
      <vt:lpstr>Fichiers 2 et 4 : données des indicateurs</vt:lpstr>
      <vt:lpstr>Fichier 3 : Valeurs des indicateurs</vt:lpstr>
      <vt:lpstr>Fichier 5 : liste des indicateurs</vt:lpstr>
      <vt:lpstr>Extraction des pays</vt:lpstr>
      <vt:lpstr>Etudes des fichiers concernés</vt:lpstr>
      <vt:lpstr>Etudes des 211 pays restants</vt:lpstr>
      <vt:lpstr>Tri des années</vt:lpstr>
      <vt:lpstr>Tri final des pays</vt:lpstr>
      <vt:lpstr>Extraction des indicateurs</vt:lpstr>
      <vt:lpstr>Première stratégie : tri par remplissage</vt:lpstr>
      <vt:lpstr>Deuxième stratégie : étude du fichier 5</vt:lpstr>
      <vt:lpstr>Etude du Topic «  Infrastructure: Communications »</vt:lpstr>
      <vt:lpstr>Etude du topic « Population »</vt:lpstr>
      <vt:lpstr>Etude du Topic « Secondary »</vt:lpstr>
      <vt:lpstr>Etude du Topic « Tertiairy »</vt:lpstr>
      <vt:lpstr>Choix d’un indicateur pour le PIB</vt:lpstr>
      <vt:lpstr>Choix des indicateurs pour les années futures</vt:lpstr>
      <vt:lpstr>Analyse des indicateurs</vt:lpstr>
      <vt:lpstr>Préparation de l’analyse</vt:lpstr>
      <vt:lpstr>Analyse de la population totale</vt:lpstr>
      <vt:lpstr>Analyse des PIB</vt:lpstr>
      <vt:lpstr>Analyse de l’utilisation d’Internet</vt:lpstr>
      <vt:lpstr>Analyse de l’enseignement secondaire</vt:lpstr>
      <vt:lpstr>Analyse de l’enseignement tertiaire</vt:lpstr>
      <vt:lpstr>Analyse des projections</vt:lpstr>
      <vt:lpstr>Conclusion du choix des indicateurs</vt:lpstr>
      <vt:lpstr>Résultats de l’étude</vt:lpstr>
      <vt:lpstr>PowerPoint Presentation</vt:lpstr>
      <vt:lpstr>PowerPoint Presentation</vt:lpstr>
      <vt:lpstr>Graphiques des valeurs actuelles</vt:lpstr>
      <vt:lpstr>Graphiques des valeurs futures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données de systèmes éducatifs</dc:title>
  <dc:creator>Emeline Duquenne</dc:creator>
  <cp:lastModifiedBy>Emeline Duquenne</cp:lastModifiedBy>
  <cp:revision>29</cp:revision>
  <dcterms:created xsi:type="dcterms:W3CDTF">2019-06-25T08:11:30Z</dcterms:created>
  <dcterms:modified xsi:type="dcterms:W3CDTF">2019-07-01T09:39:44Z</dcterms:modified>
</cp:coreProperties>
</file>