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spreadsheetml.sheet" PartName="/ppt/embeddings/Microsoft_Excel_Sheet1.xlsx"/>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MV5y4lj87WtGJmDsAX2cbOadX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4F9C1B-3DE4-4FE5-BC3F-CDC2A0DAA2B3}">
  <a:tblStyle styleId="{584F9C1B-3DE4-4FE5-BC3F-CDC2A0DAA2B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7"/>
          </a:solidFill>
        </a:fill>
      </a:tcStyle>
    </a:wholeTbl>
    <a:band1H>
      <a:tcTxStyle/>
      <a:tcStyle>
        <a:fill>
          <a:solidFill>
            <a:srgbClr val="F8D6CC"/>
          </a:solidFill>
        </a:fill>
      </a:tcStyle>
    </a:band1H>
    <a:band2H>
      <a:tcTxStyle/>
    </a:band2H>
    <a:band1V>
      <a:tcTxStyle/>
      <a:tcStyle>
        <a:fill>
          <a:solidFill>
            <a:srgbClr val="F8D6CC"/>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525C65"/>
                </a:solidFill>
                <a:latin typeface="Arial"/>
                <a:ea typeface="Arial"/>
                <a:cs typeface="Arial"/>
                <a:sym typeface="Arial"/>
              </a:rPr>
              <a:t>Hello,</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My name is Luiz Renato …</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Our tutors are  Gwendolyne Le Corre and Thierry Monteil</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This is the presentation of the review 0 with our project plan of the autonomous vehicle project. The name of our project is PIVOANE due to the translation of the words pedestrian, speed, and speed bump in french.</a:t>
            </a:r>
            <a:endParaRPr b="0"/>
          </a:p>
          <a:p>
            <a:pPr indent="0" lvl="0" marL="0" rtl="0" algn="l">
              <a:spcBef>
                <a:spcPts val="2200"/>
              </a:spcBef>
              <a:spcAft>
                <a:spcPts val="0"/>
              </a:spcAft>
              <a:buNone/>
            </a:pPr>
            <a:br>
              <a:rPr lang="en-US"/>
            </a:b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latin typeface="Quattrocento Sans"/>
                <a:ea typeface="Quattrocento Sans"/>
                <a:cs typeface="Quattrocento Sans"/>
                <a:sym typeface="Quattrocento Sans"/>
              </a:rPr>
              <a:t>We divided our first print in 3 different user stories.</a:t>
            </a:r>
            <a:endParaRPr sz="1800">
              <a:latin typeface="Arial"/>
              <a:ea typeface="Arial"/>
              <a:cs typeface="Arial"/>
              <a:sym typeface="Arial"/>
            </a:endParaRPr>
          </a:p>
          <a:p>
            <a:pPr indent="0" lvl="0" marL="0" rtl="0" algn="l">
              <a:spcBef>
                <a:spcPts val="0"/>
              </a:spcBef>
              <a:spcAft>
                <a:spcPts val="0"/>
              </a:spcAft>
              <a:buNone/>
            </a:pPr>
            <a:r>
              <a:rPr lang="en-US" sz="1800">
                <a:latin typeface="Quattrocento Sans"/>
                <a:ea typeface="Quattrocento Sans"/>
                <a:cs typeface="Quattrocento Sans"/>
                <a:sym typeface="Quattrocento Sans"/>
              </a:rPr>
              <a:t>First, as a user, I want my car to keep a straight trajectory on a road. </a:t>
            </a:r>
            <a:endParaRPr sz="1800">
              <a:latin typeface="Arial"/>
              <a:ea typeface="Arial"/>
              <a:cs typeface="Arial"/>
              <a:sym typeface="Arial"/>
            </a:endParaRPr>
          </a:p>
          <a:p>
            <a:pPr indent="0" lvl="0" marL="0" rtl="0" algn="l">
              <a:spcBef>
                <a:spcPts val="0"/>
              </a:spcBef>
              <a:spcAft>
                <a:spcPts val="0"/>
              </a:spcAft>
              <a:buNone/>
            </a:pPr>
            <a:r>
              <a:rPr lang="en-US" sz="1800">
                <a:latin typeface="Quattrocento Sans"/>
                <a:ea typeface="Quattrocento Sans"/>
                <a:cs typeface="Quattrocento Sans"/>
                <a:sym typeface="Quattrocento Sans"/>
              </a:rPr>
              <a:t>To do so, we will have to discover ROS 2, a set of libraries and tools the car is using. The entire team is going to work on it because we want everyone to be able to understand the basic working of the car. </a:t>
            </a:r>
            <a:endParaRPr sz="1800">
              <a:latin typeface="Arial"/>
              <a:ea typeface="Arial"/>
              <a:cs typeface="Arial"/>
              <a:sym typeface="Arial"/>
            </a:endParaRPr>
          </a:p>
          <a:p>
            <a:pPr indent="0" lvl="0" marL="0" rtl="0" algn="l">
              <a:spcBef>
                <a:spcPts val="0"/>
              </a:spcBef>
              <a:spcAft>
                <a:spcPts val="0"/>
              </a:spcAft>
              <a:buNone/>
            </a:pPr>
            <a:r>
              <a:rPr lang="en-US" sz="1800">
                <a:latin typeface="Quattrocento Sans"/>
                <a:ea typeface="Quattrocento Sans"/>
                <a:cs typeface="Quattrocento Sans"/>
                <a:sym typeface="Quattrocento Sans"/>
              </a:rPr>
              <a:t>The first problem is that the car wheels aren’t synchronized, meaning the left and the right doesn’t turn together. We will work on a way to solve this, and ensure the wheels are turning at the same speed, at the same time control engineering technics.</a:t>
            </a:r>
            <a:endParaRPr sz="1800">
              <a:latin typeface="Arial"/>
              <a:ea typeface="Arial"/>
              <a:cs typeface="Arial"/>
              <a:sym typeface="Arial"/>
            </a:endParaRPr>
          </a:p>
          <a:p>
            <a:pPr indent="0" lvl="0" marL="0" rtl="0" algn="l">
              <a:spcBef>
                <a:spcPts val="0"/>
              </a:spcBef>
              <a:spcAft>
                <a:spcPts val="0"/>
              </a:spcAft>
              <a:buNone/>
            </a:pPr>
            <a:r>
              <a:rPr lang="en-US" sz="1800">
                <a:latin typeface="Quattrocento Sans"/>
                <a:ea typeface="Quattrocento Sans"/>
                <a:cs typeface="Quattrocento Sans"/>
                <a:sym typeface="Quattrocento Sans"/>
              </a:rPr>
              <a:t>Finally, because of the wheels, the car will probably have a drifting problem, meaning it won’t exactly go straight ahead. To limit this, and ensure the car stay on the road and doesn’t hit a sidewalk, we will probably have to test it multiple time and correct it gradually.</a:t>
            </a:r>
            <a:endParaRPr sz="1800">
              <a:latin typeface="Arial"/>
              <a:ea typeface="Arial"/>
              <a:cs typeface="Arial"/>
              <a:sym typeface="Arial"/>
            </a:endParaRPr>
          </a:p>
          <a:p>
            <a:pPr indent="0" lvl="0" marL="0" rtl="0" algn="l">
              <a:spcBef>
                <a:spcPts val="0"/>
              </a:spcBef>
              <a:spcAft>
                <a:spcPts val="0"/>
              </a:spcAft>
              <a:buNone/>
            </a:pPr>
            <a:r>
              <a:rPr lang="en-US" sz="1800">
                <a:latin typeface="Quattrocento Sans"/>
                <a:ea typeface="Quattrocento Sans"/>
                <a:cs typeface="Quattrocento Sans"/>
                <a:sym typeface="Quattrocento Sans"/>
              </a:rPr>
              <a:t>To ensure the functioning of this user story, at the end of the sprint, we will place the car on a straight street near the STPI. The car will have to drive for at least 20 meters, and we will verify the drift is not too much.</a:t>
            </a:r>
            <a:endParaRPr sz="1800">
              <a:latin typeface="Arial"/>
              <a:ea typeface="Arial"/>
              <a:cs typeface="Arial"/>
              <a:sym typeface="Arial"/>
            </a:endParaRPr>
          </a:p>
          <a:p>
            <a:pPr indent="0" lvl="0" marL="0" rtl="0" algn="l">
              <a:spcBef>
                <a:spcPts val="0"/>
              </a:spcBef>
              <a:spcAft>
                <a:spcPts val="0"/>
              </a:spcAft>
              <a:buNone/>
            </a:pPr>
            <a:r>
              <a:t/>
            </a:r>
            <a:endParaRPr/>
          </a:p>
        </p:txBody>
      </p:sp>
      <p:sp>
        <p:nvSpPr>
          <p:cNvPr id="336" name="Google Shape;33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the second user story, as a user, I want my car to be able to slow down or accelerate. Considering the car can reach up to 5 km/h, we have to determine which PWM value in input give which speed value as an output. We will also have to calculate the response time and inertia to determine how long it will take to slow down.</a:t>
            </a:r>
            <a:endParaRPr/>
          </a:p>
          <a:p>
            <a:pPr indent="0" lvl="0" marL="0" marR="0" rtl="0" algn="l">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test our car speed control, we will program the car to accelerate at the start of the road, and slow down, then stop at the end.</a:t>
            </a:r>
            <a:endParaRPr/>
          </a:p>
          <a:p>
            <a:pPr indent="0" lvl="0" marL="0" rtl="0" algn="l">
              <a:spcBef>
                <a:spcPts val="0"/>
              </a:spcBef>
              <a:spcAft>
                <a:spcPts val="0"/>
              </a:spcAft>
              <a:buNone/>
            </a:pPr>
            <a:r>
              <a:t/>
            </a:r>
            <a:endParaRPr/>
          </a:p>
        </p:txBody>
      </p:sp>
      <p:sp>
        <p:nvSpPr>
          <p:cNvPr id="365" name="Google Shape;36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Finally, our last story is “The car will read and print data from some sensors”. In our case, our team decided we will probably work with the camera for the signs recognition, with the Lidar for the pedestrians and obstacles detection and the GPS to locate our car.</a:t>
            </a:r>
            <a:endParaRPr/>
          </a:p>
          <a:p>
            <a:pPr indent="0" lvl="0" marL="0" rtl="0" algn="l">
              <a:spcBef>
                <a:spcPts val="0"/>
              </a:spcBef>
              <a:spcAft>
                <a:spcPts val="0"/>
              </a:spcAft>
              <a:buNone/>
            </a:pPr>
            <a:r>
              <a:rPr lang="en-US"/>
              <a:t>To start, we have to find the sensors datasheet and read them. It will help us know the data type and structure. We will also look for existing modules and previous projects to see if some code parts could be reused.</a:t>
            </a:r>
            <a:endParaRPr/>
          </a:p>
          <a:p>
            <a:pPr indent="0" lvl="0" marL="0" rtl="0" algn="l">
              <a:spcBef>
                <a:spcPts val="0"/>
              </a:spcBef>
              <a:spcAft>
                <a:spcPts val="0"/>
              </a:spcAft>
              <a:buNone/>
            </a:pPr>
            <a:r>
              <a:rPr lang="en-US"/>
              <a:t>Then we will start writing the code to communicate with the sensors and receive data. We will then print the data on the computer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verify the data received, we will used what we learned in the datasheet and the ensure the printed data correspond to what we want and are understandable. For the Lidar, we will try to place different kind of obstacles to see how it reacts to them. And finally, for the GPS, we will look at the location precision to verify its usefulness.</a:t>
            </a:r>
            <a:endParaRPr/>
          </a:p>
        </p:txBody>
      </p:sp>
      <p:sp>
        <p:nvSpPr>
          <p:cNvPr id="391" name="Google Shape;3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525C65"/>
                </a:solidFill>
                <a:latin typeface="Arial"/>
                <a:ea typeface="Arial"/>
                <a:cs typeface="Arial"/>
                <a:sym typeface="Arial"/>
              </a:rPr>
              <a:t>Why is an autonomous vehicle important? Is it safer than a human driving a car?</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To answer that I will present some statistics. In 2021 53 thousand accidents occurred in France, there were 67 thousand injured people and 3 thousand deaths. Furthermore, ninety percent of these accidents were caused by human factors mainly caused by alcohol, speed limit, tiredness and drowsiness.</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Thus, the development of the autonomous vehicle has a potential to mitigate these accidents and traffic fines for users.</a:t>
            </a:r>
            <a:endParaRPr b="0"/>
          </a:p>
          <a:p>
            <a:pPr indent="0" lvl="0" marL="0" rtl="0" algn="l">
              <a:spcBef>
                <a:spcPts val="2200"/>
              </a:spcBef>
              <a:spcAft>
                <a:spcPts val="0"/>
              </a:spcAft>
              <a:buNone/>
            </a:pPr>
            <a:br>
              <a:rPr lang="en-US"/>
            </a:br>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525C65"/>
                </a:solidFill>
                <a:latin typeface="Arial"/>
                <a:ea typeface="Arial"/>
                <a:cs typeface="Arial"/>
                <a:sym typeface="Arial"/>
              </a:rPr>
              <a:t>The operational requirements are crucial to inform the condition or capability needed by the user and that the system should respect.</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The first requirement is related to the steering of the car, the car shall have a max deviation margin when on a straight line of 10° and shall run on a straight line for 20 meters. Using the GPS, the car shall follow the predefined path with an error of up to 2 meters.</a:t>
            </a:r>
            <a:endParaRPr b="0"/>
          </a:p>
          <a:p>
            <a:pPr indent="0" lvl="0" marL="0" rtl="0" algn="l">
              <a:spcBef>
                <a:spcPts val="2200"/>
              </a:spcBef>
              <a:spcAft>
                <a:spcPts val="0"/>
              </a:spcAft>
              <a:buNone/>
            </a:pPr>
            <a:r>
              <a:rPr b="0" i="0" lang="en-US" sz="1800" u="none" strike="noStrike">
                <a:solidFill>
                  <a:srgbClr val="525C65"/>
                </a:solidFill>
                <a:latin typeface="Arial"/>
                <a:ea typeface="Arial"/>
                <a:cs typeface="Arial"/>
                <a:sym typeface="Arial"/>
              </a:rPr>
              <a:t>The second part is related to the speed requirement, the car shall go from full speed to unmoving in less than 5 meters and go from  full speed to half speed before reaching the speed-limit road sign (2 meters).</a:t>
            </a:r>
            <a:endParaRPr b="0"/>
          </a:p>
          <a:p>
            <a:pPr indent="0" lvl="0" marL="0" rtl="0" algn="l">
              <a:spcBef>
                <a:spcPts val="2200"/>
              </a:spcBef>
              <a:spcAft>
                <a:spcPts val="0"/>
              </a:spcAft>
              <a:buNone/>
            </a:pPr>
            <a:br>
              <a:rPr lang="en-US"/>
            </a:br>
            <a:endParaRPr/>
          </a:p>
        </p:txBody>
      </p:sp>
      <p:sp>
        <p:nvSpPr>
          <p:cNvPr id="173" name="Google Shape;17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525C65"/>
                </a:solidFill>
                <a:latin typeface="Arial"/>
                <a:ea typeface="Arial"/>
                <a:cs typeface="Arial"/>
                <a:sym typeface="Arial"/>
              </a:rPr>
              <a:t>The third part is the object detection requirement, the car shall detect and recognize at least 95% of the road signs and pedestrians, recognize a road sign, pedestrian and obstacles in less than 1 second, detect pedestrian/obstacles in less than 1 second and detect the pedestrian/obstacles at less than 5 meters.</a:t>
            </a:r>
            <a:endParaRPr b="0"/>
          </a:p>
          <a:p>
            <a:pPr indent="0" lvl="0" marL="0" rtl="0" algn="l">
              <a:spcBef>
                <a:spcPts val="2200"/>
              </a:spcBef>
              <a:spcAft>
                <a:spcPts val="0"/>
              </a:spcAft>
              <a:buNone/>
            </a:pPr>
            <a:br>
              <a:rPr lang="en-US"/>
            </a:br>
            <a:endParaRPr/>
          </a:p>
        </p:txBody>
      </p:sp>
      <p:sp>
        <p:nvSpPr>
          <p:cNvPr id="197" name="Google Shape;1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solidFill>
                  <a:srgbClr val="525C65"/>
                </a:solidFill>
                <a:latin typeface="Arial"/>
                <a:ea typeface="Arial"/>
                <a:cs typeface="Arial"/>
                <a:sym typeface="Arial"/>
              </a:rPr>
              <a:t>And the last requirement is the behaviour of the car after the detection. The car shall stop at least 1 meter away from pedestrians, After stopping in front of a pedestrian, the car must not move until the pedestrian leaves. The car must not run over a pedestrian or obstacle​​. Detect speed dump and reduce the speed in less than 1 meter before passing it, after passing the speed dump recover the previous speed. All these test will be done outside </a:t>
            </a:r>
            <a:endParaRPr b="0"/>
          </a:p>
          <a:p>
            <a:pPr indent="0" lvl="0" marL="0" rtl="0" algn="l">
              <a:spcBef>
                <a:spcPts val="2200"/>
              </a:spcBef>
              <a:spcAft>
                <a:spcPts val="0"/>
              </a:spcAft>
              <a:buNone/>
            </a:pPr>
            <a:br>
              <a:rPr lang="en-US"/>
            </a:br>
            <a:endParaRPr/>
          </a:p>
        </p:txBody>
      </p:sp>
      <p:sp>
        <p:nvSpPr>
          <p:cNvPr id="214" name="Google Shape;2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8.png"/><Relationship Id="rId5" Type="http://schemas.openxmlformats.org/officeDocument/2006/relationships/image" Target="../media/image39.png"/><Relationship Id="rId6" Type="http://schemas.openxmlformats.org/officeDocument/2006/relationships/image" Target="../media/image48.png"/><Relationship Id="rId7"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3.png"/><Relationship Id="rId4" Type="http://schemas.openxmlformats.org/officeDocument/2006/relationships/image" Target="../media/image38.png"/><Relationship Id="rId5" Type="http://schemas.openxmlformats.org/officeDocument/2006/relationships/image" Target="../media/image8.png"/><Relationship Id="rId6" Type="http://schemas.openxmlformats.org/officeDocument/2006/relationships/image" Target="../media/image55.png"/><Relationship Id="rId7"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9.png"/><Relationship Id="rId4" Type="http://schemas.openxmlformats.org/officeDocument/2006/relationships/image" Target="../media/image42.png"/><Relationship Id="rId5" Type="http://schemas.openxmlformats.org/officeDocument/2006/relationships/image" Target="../media/image8.png"/><Relationship Id="rId6" Type="http://schemas.openxmlformats.org/officeDocument/2006/relationships/image" Target="../media/image47.png"/><Relationship Id="rId7"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57.png"/><Relationship Id="rId7" Type="http://schemas.openxmlformats.org/officeDocument/2006/relationships/image" Target="../media/image46.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62.png"/><Relationship Id="rId5" Type="http://schemas.openxmlformats.org/officeDocument/2006/relationships/image" Target="../media/image52.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6.png"/><Relationship Id="rId4" Type="http://schemas.openxmlformats.org/officeDocument/2006/relationships/image" Target="../media/image46.png"/><Relationship Id="rId5" Type="http://schemas.openxmlformats.org/officeDocument/2006/relationships/image" Target="../media/image5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61.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flaticon.com/" TargetMode="External"/><Relationship Id="rId4" Type="http://schemas.openxmlformats.org/officeDocument/2006/relationships/hyperlink" Target="http://www.onisr.securite-routiere.gouv.fr/etat-de-l-insecurite-routiere/bilans-annuels-de-la-securite-routiere/bilan-2021-de-la-securite-routiere" TargetMode="External"/><Relationship Id="rId5" Type="http://schemas.openxmlformats.org/officeDocument/2006/relationships/hyperlink" Target="http://www.onisr.securite-routiere.gouv.fr/etat-de-l-insecurite-routiere/bilans-annuels-de-la-securite-routiere/bilan-2021-de-la-securite-routiere" TargetMode="External"/><Relationship Id="rId6" Type="http://schemas.openxmlformats.org/officeDocument/2006/relationships/hyperlink" Target="https://www.justifit.fr/b/guides/droit-routier/causes-accidents-de-la-rou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5.png"/><Relationship Id="rId10" Type="http://schemas.openxmlformats.org/officeDocument/2006/relationships/image" Target="../media/image12.png"/><Relationship Id="rId9" Type="http://schemas.openxmlformats.org/officeDocument/2006/relationships/image" Target="../media/image9.png"/><Relationship Id="rId5" Type="http://schemas.openxmlformats.org/officeDocument/2006/relationships/image" Target="../media/image35.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jp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2128982" y="1332345"/>
            <a:ext cx="7943271" cy="4190998"/>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524000" y="1450253"/>
            <a:ext cx="9144000" cy="395745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214285"/>
              <a:buFont typeface="Avenir"/>
              <a:buNone/>
            </a:pPr>
            <a:br>
              <a:rPr lang="en-US">
                <a:latin typeface="Avenir"/>
                <a:ea typeface="Avenir"/>
                <a:cs typeface="Avenir"/>
                <a:sym typeface="Avenir"/>
              </a:rPr>
            </a:br>
            <a:br>
              <a:rPr lang="en-US">
                <a:latin typeface="Avenir"/>
                <a:ea typeface="Avenir"/>
                <a:cs typeface="Avenir"/>
                <a:sym typeface="Avenir"/>
              </a:rPr>
            </a:br>
            <a:r>
              <a:rPr lang="en-US">
                <a:latin typeface="Avenir"/>
                <a:ea typeface="Avenir"/>
                <a:cs typeface="Avenir"/>
                <a:sym typeface="Avenir"/>
              </a:rPr>
              <a:t>Project Plan Presentation</a:t>
            </a:r>
            <a:br>
              <a:rPr lang="en-US">
                <a:latin typeface="Avenir"/>
                <a:ea typeface="Avenir"/>
                <a:cs typeface="Avenir"/>
                <a:sym typeface="Avenir"/>
              </a:rPr>
            </a:br>
            <a:br>
              <a:rPr lang="en-US">
                <a:latin typeface="Avenir"/>
                <a:ea typeface="Avenir"/>
                <a:cs typeface="Avenir"/>
                <a:sym typeface="Avenir"/>
              </a:rPr>
            </a:br>
            <a:r>
              <a:rPr lang="en-US" sz="7300">
                <a:solidFill>
                  <a:schemeClr val="accent2"/>
                </a:solidFill>
                <a:latin typeface="Avenir"/>
                <a:ea typeface="Avenir"/>
                <a:cs typeface="Avenir"/>
                <a:sym typeface="Avenir"/>
              </a:rPr>
              <a:t>PIVOANE</a:t>
            </a:r>
            <a:br>
              <a:rPr lang="en-US">
                <a:latin typeface="Avenir"/>
                <a:ea typeface="Avenir"/>
                <a:cs typeface="Avenir"/>
                <a:sym typeface="Avenir"/>
              </a:rPr>
            </a:br>
            <a:br>
              <a:rPr lang="en-US">
                <a:latin typeface="Avenir"/>
                <a:ea typeface="Avenir"/>
                <a:cs typeface="Avenir"/>
                <a:sym typeface="Avenir"/>
              </a:rPr>
            </a:br>
            <a:r>
              <a:rPr b="1" lang="en-US" sz="2800">
                <a:solidFill>
                  <a:srgbClr val="C55A11"/>
                </a:solidFill>
                <a:latin typeface="Avenir"/>
                <a:ea typeface="Avenir"/>
                <a:cs typeface="Avenir"/>
                <a:sym typeface="Avenir"/>
              </a:rPr>
              <a:t>PI</a:t>
            </a:r>
            <a:r>
              <a:rPr lang="en-US" sz="2800">
                <a:latin typeface="Avenir"/>
                <a:ea typeface="Avenir"/>
                <a:cs typeface="Avenir"/>
                <a:sym typeface="Avenir"/>
              </a:rPr>
              <a:t>éton, </a:t>
            </a:r>
            <a:r>
              <a:rPr b="1" lang="en-US" sz="2800">
                <a:solidFill>
                  <a:srgbClr val="C55A11"/>
                </a:solidFill>
                <a:latin typeface="Avenir"/>
                <a:ea typeface="Avenir"/>
                <a:cs typeface="Avenir"/>
                <a:sym typeface="Avenir"/>
              </a:rPr>
              <a:t>V</a:t>
            </a:r>
            <a:r>
              <a:rPr lang="en-US" sz="2800">
                <a:latin typeface="Avenir"/>
                <a:ea typeface="Avenir"/>
                <a:cs typeface="Avenir"/>
                <a:sym typeface="Avenir"/>
              </a:rPr>
              <a:t>itesse, d</a:t>
            </a:r>
            <a:r>
              <a:rPr b="1" lang="en-US" sz="2800">
                <a:solidFill>
                  <a:srgbClr val="C55A11"/>
                </a:solidFill>
                <a:latin typeface="Avenir"/>
                <a:ea typeface="Avenir"/>
                <a:cs typeface="Avenir"/>
                <a:sym typeface="Avenir"/>
              </a:rPr>
              <a:t>O</a:t>
            </a:r>
            <a:r>
              <a:rPr lang="en-US" sz="2800">
                <a:latin typeface="Avenir"/>
                <a:ea typeface="Avenir"/>
                <a:cs typeface="Avenir"/>
                <a:sym typeface="Avenir"/>
              </a:rPr>
              <a:t>s d’</a:t>
            </a:r>
            <a:r>
              <a:rPr b="1" lang="en-US" sz="2800">
                <a:solidFill>
                  <a:srgbClr val="C55A11"/>
                </a:solidFill>
                <a:latin typeface="Avenir"/>
                <a:ea typeface="Avenir"/>
                <a:cs typeface="Avenir"/>
                <a:sym typeface="Avenir"/>
              </a:rPr>
              <a:t>ANE</a:t>
            </a:r>
            <a:br>
              <a:rPr b="1" lang="en-US" sz="2800">
                <a:latin typeface="Avenir"/>
                <a:ea typeface="Avenir"/>
                <a:cs typeface="Avenir"/>
                <a:sym typeface="Avenir"/>
              </a:rPr>
            </a:br>
            <a:endParaRPr sz="2800">
              <a:latin typeface="Avenir"/>
              <a:ea typeface="Avenir"/>
              <a:cs typeface="Avenir"/>
              <a:sym typeface="Avenir"/>
            </a:endParaRPr>
          </a:p>
        </p:txBody>
      </p:sp>
      <p:sp>
        <p:nvSpPr>
          <p:cNvPr id="91" name="Google Shape;91;p1"/>
          <p:cNvSpPr txBox="1"/>
          <p:nvPr/>
        </p:nvSpPr>
        <p:spPr>
          <a:xfrm>
            <a:off x="8456742" y="5241213"/>
            <a:ext cx="3467875" cy="1398968"/>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1500"/>
              <a:buFont typeface="Arial"/>
              <a:buNone/>
            </a:pPr>
            <a:r>
              <a:t/>
            </a:r>
            <a:endParaRPr b="1" i="0" sz="1500" u="none" cap="none" strike="noStrike">
              <a:solidFill>
                <a:schemeClr val="dk1"/>
              </a:solidFill>
              <a:latin typeface="Avenir"/>
              <a:ea typeface="Avenir"/>
              <a:cs typeface="Avenir"/>
              <a:sym typeface="Avenir"/>
            </a:endParaRPr>
          </a:p>
          <a:p>
            <a:pPr indent="0" lvl="0" marL="0" marR="0" rtl="0" algn="r">
              <a:lnSpc>
                <a:spcPct val="90000"/>
              </a:lnSpc>
              <a:spcBef>
                <a:spcPts val="1000"/>
              </a:spcBef>
              <a:spcAft>
                <a:spcPts val="0"/>
              </a:spcAft>
              <a:buClr>
                <a:schemeClr val="dk1"/>
              </a:buClr>
              <a:buSzPts val="1500"/>
              <a:buFont typeface="Arial"/>
              <a:buNone/>
            </a:pPr>
            <a:r>
              <a:t/>
            </a:r>
            <a:endParaRPr b="0" i="0" sz="1500" u="none" cap="none" strike="noStrike">
              <a:solidFill>
                <a:schemeClr val="dk1"/>
              </a:solidFill>
              <a:latin typeface="Avenir"/>
              <a:ea typeface="Avenir"/>
              <a:cs typeface="Avenir"/>
              <a:sym typeface="Avenir"/>
            </a:endParaRPr>
          </a:p>
          <a:p>
            <a:pPr indent="0" lvl="0" marL="0" marR="0" rtl="0" algn="r">
              <a:lnSpc>
                <a:spcPct val="90000"/>
              </a:lnSpc>
              <a:spcBef>
                <a:spcPts val="1000"/>
              </a:spcBef>
              <a:spcAft>
                <a:spcPts val="0"/>
              </a:spcAft>
              <a:buClr>
                <a:schemeClr val="dk1"/>
              </a:buClr>
              <a:buSzPts val="1500"/>
              <a:buFont typeface="Arial"/>
              <a:buNone/>
            </a:pPr>
            <a:r>
              <a:rPr b="0" i="0" lang="en-US" sz="1500" u="none" cap="none" strike="noStrike">
                <a:solidFill>
                  <a:schemeClr val="dk1"/>
                </a:solidFill>
                <a:latin typeface="Avenir"/>
                <a:ea typeface="Avenir"/>
                <a:cs typeface="Avenir"/>
                <a:sym typeface="Avenir"/>
              </a:rPr>
              <a:t>Gwendolyne Le Corre</a:t>
            </a:r>
            <a:endParaRPr b="0" i="0" sz="2400" u="none" cap="none" strike="noStrike">
              <a:solidFill>
                <a:schemeClr val="dk1"/>
              </a:solidFill>
              <a:latin typeface="Avenir"/>
              <a:ea typeface="Avenir"/>
              <a:cs typeface="Avenir"/>
              <a:sym typeface="Avenir"/>
            </a:endParaRPr>
          </a:p>
          <a:p>
            <a:pPr indent="0" lvl="0" marL="0" marR="0" rtl="0" algn="r">
              <a:lnSpc>
                <a:spcPct val="90000"/>
              </a:lnSpc>
              <a:spcBef>
                <a:spcPts val="1000"/>
              </a:spcBef>
              <a:spcAft>
                <a:spcPts val="0"/>
              </a:spcAft>
              <a:buClr>
                <a:schemeClr val="dk1"/>
              </a:buClr>
              <a:buSzPts val="1500"/>
              <a:buFont typeface="Arial"/>
              <a:buNone/>
            </a:pPr>
            <a:r>
              <a:rPr b="0" i="0" lang="en-US" sz="1500" u="none" cap="none" strike="noStrike">
                <a:solidFill>
                  <a:schemeClr val="dk1"/>
                </a:solidFill>
                <a:latin typeface="Avenir"/>
                <a:ea typeface="Avenir"/>
                <a:cs typeface="Avenir"/>
                <a:sym typeface="Avenir"/>
              </a:rPr>
              <a:t>Thierry Monteil</a:t>
            </a:r>
            <a:endParaRPr/>
          </a:p>
          <a:p>
            <a:pPr indent="0" lvl="0" marL="0" marR="0" rtl="0" algn="r">
              <a:lnSpc>
                <a:spcPct val="90000"/>
              </a:lnSpc>
              <a:spcBef>
                <a:spcPts val="1000"/>
              </a:spcBef>
              <a:spcAft>
                <a:spcPts val="0"/>
              </a:spcAft>
              <a:buClr>
                <a:schemeClr val="dk1"/>
              </a:buClr>
              <a:buSzPts val="1500"/>
              <a:buFont typeface="Arial"/>
              <a:buNone/>
            </a:pPr>
            <a:r>
              <a:t/>
            </a:r>
            <a:endParaRPr b="0" i="0" sz="1500" u="none" cap="none" strike="noStrike">
              <a:solidFill>
                <a:schemeClr val="dk1"/>
              </a:solidFill>
              <a:latin typeface="Avenir"/>
              <a:ea typeface="Avenir"/>
              <a:cs typeface="Avenir"/>
              <a:sym typeface="Avenir"/>
            </a:endParaRPr>
          </a:p>
        </p:txBody>
      </p:sp>
      <p:sp>
        <p:nvSpPr>
          <p:cNvPr id="92" name="Google Shape;92;p1"/>
          <p:cNvSpPr txBox="1"/>
          <p:nvPr/>
        </p:nvSpPr>
        <p:spPr>
          <a:xfrm>
            <a:off x="265545" y="4357365"/>
            <a:ext cx="3573624" cy="233285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500"/>
              <a:buFont typeface="Arial"/>
              <a:buNone/>
            </a:pPr>
            <a:r>
              <a:t/>
            </a:r>
            <a:endParaRPr b="1" i="0" sz="15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Sara Bassanetti</a:t>
            </a:r>
            <a:endParaRPr b="0" i="0" sz="15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Emeline Delhay</a:t>
            </a:r>
            <a:endParaRPr b="0" i="0" sz="15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Achraf Laazizi</a:t>
            </a:r>
            <a:endParaRPr b="0" i="0" sz="15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Luiz Renato Rodrigues Carneiro</a:t>
            </a:r>
            <a:endParaRPr b="0" i="0" sz="15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Léa Scheer</a:t>
            </a:r>
            <a:endParaRPr/>
          </a:p>
          <a:p>
            <a:pPr indent="-228600" lvl="0" marL="228600" marR="0" rtl="0" algn="l">
              <a:lnSpc>
                <a:spcPct val="90000"/>
              </a:lnSpc>
              <a:spcBef>
                <a:spcPts val="10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Yuchen Xia</a:t>
            </a:r>
            <a:endParaRPr/>
          </a:p>
          <a:p>
            <a:pPr indent="-133350" lvl="0" marL="228600" marR="0" rtl="0" algn="l">
              <a:lnSpc>
                <a:spcPct val="90000"/>
              </a:lnSpc>
              <a:spcBef>
                <a:spcPts val="1000"/>
              </a:spcBef>
              <a:spcAft>
                <a:spcPts val="0"/>
              </a:spcAft>
              <a:buClr>
                <a:schemeClr val="dk1"/>
              </a:buClr>
              <a:buSzPts val="1500"/>
              <a:buFont typeface="Arial"/>
              <a:buNone/>
            </a:pPr>
            <a:r>
              <a:t/>
            </a:r>
            <a:endParaRPr b="0" i="0" sz="1500" u="none" cap="none" strike="noStrike">
              <a:solidFill>
                <a:schemeClr val="dk1"/>
              </a:solidFill>
              <a:latin typeface="Avenir"/>
              <a:ea typeface="Avenir"/>
              <a:cs typeface="Avenir"/>
              <a:sym typeface="Avenir"/>
            </a:endParaRPr>
          </a:p>
        </p:txBody>
      </p:sp>
      <p:sp>
        <p:nvSpPr>
          <p:cNvPr id="93" name="Google Shape;93;p1"/>
          <p:cNvSpPr txBox="1"/>
          <p:nvPr/>
        </p:nvSpPr>
        <p:spPr>
          <a:xfrm>
            <a:off x="518160" y="4267200"/>
            <a:ext cx="122936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400" u="none" cap="none" strike="noStrike">
                <a:solidFill>
                  <a:schemeClr val="dk1"/>
                </a:solidFill>
                <a:latin typeface="Avenir"/>
                <a:ea typeface="Avenir"/>
                <a:cs typeface="Avenir"/>
                <a:sym typeface="Avenir"/>
              </a:rPr>
              <a:t>OUR TEAM</a:t>
            </a:r>
            <a:endParaRPr b="0" i="0" sz="1400" u="none" cap="none" strike="noStrike">
              <a:solidFill>
                <a:schemeClr val="dk1"/>
              </a:solidFill>
              <a:latin typeface="Calibri"/>
              <a:ea typeface="Calibri"/>
              <a:cs typeface="Calibri"/>
              <a:sym typeface="Calibri"/>
            </a:endParaRPr>
          </a:p>
        </p:txBody>
      </p:sp>
      <p:sp>
        <p:nvSpPr>
          <p:cNvPr id="94" name="Google Shape;94;p1"/>
          <p:cNvSpPr txBox="1"/>
          <p:nvPr/>
        </p:nvSpPr>
        <p:spPr>
          <a:xfrm>
            <a:off x="9712960" y="5516880"/>
            <a:ext cx="27432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00" u="none" cap="none" strike="noStrike">
                <a:solidFill>
                  <a:schemeClr val="dk1"/>
                </a:solidFill>
                <a:latin typeface="Avenir"/>
                <a:ea typeface="Avenir"/>
                <a:cs typeface="Avenir"/>
                <a:sym typeface="Avenir"/>
              </a:rPr>
              <a:t>TUTORS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7" name="Google Shape;267;p10"/>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268" name="Google Shape;268;p10"/>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Backlog</a:t>
            </a:r>
            <a:endParaRPr sz="4000">
              <a:latin typeface="Avenir"/>
              <a:ea typeface="Avenir"/>
              <a:cs typeface="Avenir"/>
              <a:sym typeface="Avenir"/>
            </a:endParaRPr>
          </a:p>
        </p:txBody>
      </p:sp>
      <p:sp>
        <p:nvSpPr>
          <p:cNvPr id="269" name="Google Shape;269;p10"/>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270" name="Google Shape;270;p10"/>
          <p:cNvGrpSpPr/>
          <p:nvPr/>
        </p:nvGrpSpPr>
        <p:grpSpPr>
          <a:xfrm>
            <a:off x="959642" y="4745830"/>
            <a:ext cx="4262437" cy="1512093"/>
            <a:chOff x="1042986" y="2352674"/>
            <a:chExt cx="4262437" cy="1512093"/>
          </a:xfrm>
        </p:grpSpPr>
        <p:sp>
          <p:nvSpPr>
            <p:cNvPr id="271" name="Google Shape;271;p10"/>
            <p:cNvSpPr/>
            <p:nvPr/>
          </p:nvSpPr>
          <p:spPr>
            <a:xfrm>
              <a:off x="1042986" y="2352674"/>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2" name="Google Shape;272;p10"/>
            <p:cNvPicPr preferRelativeResize="0"/>
            <p:nvPr/>
          </p:nvPicPr>
          <p:blipFill rotWithShape="1">
            <a:blip r:embed="rId3">
              <a:alphaModFix/>
            </a:blip>
            <a:srcRect b="0" l="0" r="0" t="0"/>
            <a:stretch/>
          </p:blipFill>
          <p:spPr>
            <a:xfrm>
              <a:off x="1223962" y="2474118"/>
              <a:ext cx="1266826" cy="1266826"/>
            </a:xfrm>
            <a:prstGeom prst="rect">
              <a:avLst/>
            </a:prstGeom>
            <a:noFill/>
            <a:ln>
              <a:noFill/>
            </a:ln>
          </p:spPr>
        </p:pic>
        <p:sp>
          <p:nvSpPr>
            <p:cNvPr id="273" name="Google Shape;273;p10"/>
            <p:cNvSpPr txBox="1"/>
            <p:nvPr/>
          </p:nvSpPr>
          <p:spPr>
            <a:xfrm>
              <a:off x="2540180" y="2643728"/>
              <a:ext cx="276224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Environment creation</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Create an environment to test the car behavior</a:t>
              </a:r>
              <a:endParaRPr sz="1800">
                <a:solidFill>
                  <a:schemeClr val="dk1"/>
                </a:solidFill>
                <a:latin typeface="Avenir"/>
                <a:ea typeface="Avenir"/>
                <a:cs typeface="Avenir"/>
                <a:sym typeface="Avenir"/>
              </a:endParaRPr>
            </a:p>
          </p:txBody>
        </p:sp>
      </p:grpSp>
      <p:sp>
        <p:nvSpPr>
          <p:cNvPr id="274" name="Google Shape;27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5" name="Google Shape;275;p10"/>
          <p:cNvPicPr preferRelativeResize="0"/>
          <p:nvPr/>
        </p:nvPicPr>
        <p:blipFill rotWithShape="1">
          <a:blip r:embed="rId4">
            <a:alphaModFix/>
          </a:blip>
          <a:srcRect b="0" l="0" r="0" t="0"/>
          <a:stretch/>
        </p:blipFill>
        <p:spPr>
          <a:xfrm>
            <a:off x="4496407" y="480916"/>
            <a:ext cx="452129" cy="452129"/>
          </a:xfrm>
          <a:prstGeom prst="rect">
            <a:avLst/>
          </a:prstGeom>
          <a:noFill/>
          <a:ln>
            <a:noFill/>
          </a:ln>
        </p:spPr>
      </p:pic>
      <p:grpSp>
        <p:nvGrpSpPr>
          <p:cNvPr id="276" name="Google Shape;276;p10"/>
          <p:cNvGrpSpPr/>
          <p:nvPr/>
        </p:nvGrpSpPr>
        <p:grpSpPr>
          <a:xfrm>
            <a:off x="6888955" y="2352674"/>
            <a:ext cx="4449220" cy="1512093"/>
            <a:chOff x="983455" y="2352674"/>
            <a:chExt cx="4449220" cy="1512093"/>
          </a:xfrm>
        </p:grpSpPr>
        <p:sp>
          <p:nvSpPr>
            <p:cNvPr id="277" name="Google Shape;277;p10"/>
            <p:cNvSpPr/>
            <p:nvPr/>
          </p:nvSpPr>
          <p:spPr>
            <a:xfrm>
              <a:off x="983455" y="2352674"/>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8" name="Google Shape;278;p10"/>
            <p:cNvPicPr preferRelativeResize="0"/>
            <p:nvPr/>
          </p:nvPicPr>
          <p:blipFill rotWithShape="1">
            <a:blip r:embed="rId5">
              <a:alphaModFix/>
            </a:blip>
            <a:srcRect b="0" l="0" r="0" t="0"/>
            <a:stretch/>
          </p:blipFill>
          <p:spPr>
            <a:xfrm>
              <a:off x="1116806" y="2450306"/>
              <a:ext cx="1254920" cy="1207295"/>
            </a:xfrm>
            <a:prstGeom prst="rect">
              <a:avLst/>
            </a:prstGeom>
            <a:solidFill>
              <a:srgbClr val="FEE599"/>
            </a:solidFill>
            <a:ln>
              <a:noFill/>
            </a:ln>
          </p:spPr>
        </p:pic>
        <p:sp>
          <p:nvSpPr>
            <p:cNvPr id="279" name="Google Shape;279;p10"/>
            <p:cNvSpPr txBox="1"/>
            <p:nvPr/>
          </p:nvSpPr>
          <p:spPr>
            <a:xfrm>
              <a:off x="2366998" y="2562189"/>
              <a:ext cx="306567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Speed control</a:t>
              </a: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Control the car’s speed to reach a specified one</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0" name="Google Shape;280;p10"/>
          <p:cNvGrpSpPr/>
          <p:nvPr/>
        </p:nvGrpSpPr>
        <p:grpSpPr>
          <a:xfrm>
            <a:off x="959643" y="2352675"/>
            <a:ext cx="4262437" cy="1512093"/>
            <a:chOff x="6888955" y="2352675"/>
            <a:chExt cx="4262437" cy="1512093"/>
          </a:xfrm>
        </p:grpSpPr>
        <p:sp>
          <p:nvSpPr>
            <p:cNvPr id="281" name="Google Shape;281;p10"/>
            <p:cNvSpPr/>
            <p:nvPr/>
          </p:nvSpPr>
          <p:spPr>
            <a:xfrm>
              <a:off x="6888955" y="2352675"/>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2" name="Google Shape;282;p10"/>
            <p:cNvPicPr preferRelativeResize="0"/>
            <p:nvPr/>
          </p:nvPicPr>
          <p:blipFill rotWithShape="1">
            <a:blip r:embed="rId6">
              <a:alphaModFix/>
            </a:blip>
            <a:srcRect b="0" l="0" r="0" t="0"/>
            <a:stretch/>
          </p:blipFill>
          <p:spPr>
            <a:xfrm>
              <a:off x="7069931" y="2557462"/>
              <a:ext cx="1123951" cy="1100139"/>
            </a:xfrm>
            <a:prstGeom prst="rect">
              <a:avLst/>
            </a:prstGeom>
            <a:noFill/>
            <a:ln>
              <a:noFill/>
            </a:ln>
          </p:spPr>
        </p:pic>
        <p:sp>
          <p:nvSpPr>
            <p:cNvPr id="283" name="Google Shape;283;p10"/>
            <p:cNvSpPr txBox="1"/>
            <p:nvPr/>
          </p:nvSpPr>
          <p:spPr>
            <a:xfrm>
              <a:off x="8126016" y="2785160"/>
              <a:ext cx="28694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Move on a straight line</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Run on a straight line </a:t>
              </a:r>
              <a:endParaRPr sz="1800">
                <a:solidFill>
                  <a:schemeClr val="dk1"/>
                </a:solidFill>
                <a:latin typeface="Avenir"/>
                <a:ea typeface="Avenir"/>
                <a:cs typeface="Avenir"/>
                <a:sym typeface="Avenir"/>
              </a:endParaRPr>
            </a:p>
          </p:txBody>
        </p:sp>
      </p:grpSp>
      <p:sp>
        <p:nvSpPr>
          <p:cNvPr id="284" name="Google Shape;284;p10"/>
          <p:cNvSpPr/>
          <p:nvPr/>
        </p:nvSpPr>
        <p:spPr>
          <a:xfrm>
            <a:off x="6865143" y="4698205"/>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5" name="Google Shape;285;p10"/>
          <p:cNvPicPr preferRelativeResize="0"/>
          <p:nvPr/>
        </p:nvPicPr>
        <p:blipFill rotWithShape="1">
          <a:blip r:embed="rId7">
            <a:alphaModFix/>
          </a:blip>
          <a:srcRect b="0" l="0" r="0" t="0"/>
          <a:stretch/>
        </p:blipFill>
        <p:spPr>
          <a:xfrm>
            <a:off x="7141369" y="4891086"/>
            <a:ext cx="1123951" cy="1123951"/>
          </a:xfrm>
          <a:prstGeom prst="rect">
            <a:avLst/>
          </a:prstGeom>
          <a:noFill/>
          <a:ln>
            <a:noFill/>
          </a:ln>
        </p:spPr>
      </p:pic>
      <p:sp>
        <p:nvSpPr>
          <p:cNvPr id="286" name="Google Shape;286;p10"/>
          <p:cNvSpPr txBox="1"/>
          <p:nvPr/>
        </p:nvSpPr>
        <p:spPr>
          <a:xfrm>
            <a:off x="8364141" y="4895092"/>
            <a:ext cx="286940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AI training</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Create and train the AI model which detect road signs and pedestrian</a:t>
            </a:r>
            <a:endParaRPr sz="18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2" name="Google Shape;292;p11"/>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293" name="Google Shape;293;p11"/>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Backlog</a:t>
            </a:r>
            <a:endParaRPr sz="4000">
              <a:latin typeface="Avenir"/>
              <a:ea typeface="Avenir"/>
              <a:cs typeface="Avenir"/>
              <a:sym typeface="Avenir"/>
            </a:endParaRPr>
          </a:p>
        </p:txBody>
      </p:sp>
      <p:sp>
        <p:nvSpPr>
          <p:cNvPr id="294" name="Google Shape;294;p11"/>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5" name="Google Shape;295;p11"/>
          <p:cNvSpPr/>
          <p:nvPr/>
        </p:nvSpPr>
        <p:spPr>
          <a:xfrm>
            <a:off x="983455" y="4745830"/>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1"/>
          <p:cNvSpPr/>
          <p:nvPr/>
        </p:nvSpPr>
        <p:spPr>
          <a:xfrm>
            <a:off x="6888955" y="2352675"/>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7" name="Google Shape;297;p11"/>
          <p:cNvPicPr preferRelativeResize="0"/>
          <p:nvPr/>
        </p:nvPicPr>
        <p:blipFill rotWithShape="1">
          <a:blip r:embed="rId3">
            <a:alphaModFix/>
          </a:blip>
          <a:srcRect b="0" l="0" r="0" t="0"/>
          <a:stretch/>
        </p:blipFill>
        <p:spPr>
          <a:xfrm>
            <a:off x="7034212" y="2474118"/>
            <a:ext cx="1231107" cy="1266826"/>
          </a:xfrm>
          <a:prstGeom prst="rect">
            <a:avLst/>
          </a:prstGeom>
          <a:noFill/>
          <a:ln>
            <a:noFill/>
          </a:ln>
        </p:spPr>
      </p:pic>
      <p:pic>
        <p:nvPicPr>
          <p:cNvPr id="298" name="Google Shape;298;p11"/>
          <p:cNvPicPr preferRelativeResize="0"/>
          <p:nvPr/>
        </p:nvPicPr>
        <p:blipFill rotWithShape="1">
          <a:blip r:embed="rId4">
            <a:alphaModFix/>
          </a:blip>
          <a:srcRect b="0" l="0" r="0" t="0"/>
          <a:stretch/>
        </p:blipFill>
        <p:spPr>
          <a:xfrm>
            <a:off x="1116805" y="4819648"/>
            <a:ext cx="1373983" cy="1373983"/>
          </a:xfrm>
          <a:prstGeom prst="rect">
            <a:avLst/>
          </a:prstGeom>
          <a:noFill/>
          <a:ln>
            <a:noFill/>
          </a:ln>
        </p:spPr>
      </p:pic>
      <p:sp>
        <p:nvSpPr>
          <p:cNvPr id="299" name="Google Shape;299;p11"/>
          <p:cNvSpPr txBox="1"/>
          <p:nvPr/>
        </p:nvSpPr>
        <p:spPr>
          <a:xfrm>
            <a:off x="2316127" y="5130330"/>
            <a:ext cx="30360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Speed bump detection</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Detect a speed bump</a:t>
            </a:r>
            <a:endParaRPr sz="1800">
              <a:solidFill>
                <a:schemeClr val="dk1"/>
              </a:solidFill>
              <a:latin typeface="Avenir"/>
              <a:ea typeface="Avenir"/>
              <a:cs typeface="Avenir"/>
              <a:sym typeface="Avenir"/>
            </a:endParaRPr>
          </a:p>
        </p:txBody>
      </p:sp>
      <p:sp>
        <p:nvSpPr>
          <p:cNvPr id="300" name="Google Shape;300;p11"/>
          <p:cNvSpPr txBox="1"/>
          <p:nvPr/>
        </p:nvSpPr>
        <p:spPr>
          <a:xfrm>
            <a:off x="8352596" y="2643728"/>
            <a:ext cx="286940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Road sign detection</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Detect and recognize road signs</a:t>
            </a:r>
            <a:endParaRPr sz="1800">
              <a:solidFill>
                <a:schemeClr val="dk1"/>
              </a:solidFill>
              <a:latin typeface="Avenir"/>
              <a:ea typeface="Avenir"/>
              <a:cs typeface="Avenir"/>
              <a:sym typeface="Avenir"/>
            </a:endParaRPr>
          </a:p>
        </p:txBody>
      </p:sp>
      <p:sp>
        <p:nvSpPr>
          <p:cNvPr id="301" name="Google Shape;30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2" name="Google Shape;302;p11"/>
          <p:cNvPicPr preferRelativeResize="0"/>
          <p:nvPr/>
        </p:nvPicPr>
        <p:blipFill rotWithShape="1">
          <a:blip r:embed="rId5">
            <a:alphaModFix/>
          </a:blip>
          <a:srcRect b="0" l="0" r="0" t="0"/>
          <a:stretch/>
        </p:blipFill>
        <p:spPr>
          <a:xfrm>
            <a:off x="4496407" y="480916"/>
            <a:ext cx="452129" cy="452129"/>
          </a:xfrm>
          <a:prstGeom prst="rect">
            <a:avLst/>
          </a:prstGeom>
          <a:noFill/>
          <a:ln>
            <a:noFill/>
          </a:ln>
        </p:spPr>
      </p:pic>
      <p:grpSp>
        <p:nvGrpSpPr>
          <p:cNvPr id="303" name="Google Shape;303;p11"/>
          <p:cNvGrpSpPr/>
          <p:nvPr/>
        </p:nvGrpSpPr>
        <p:grpSpPr>
          <a:xfrm>
            <a:off x="983455" y="2352673"/>
            <a:ext cx="4262437" cy="1512093"/>
            <a:chOff x="6888955" y="2281236"/>
            <a:chExt cx="4262437" cy="1512093"/>
          </a:xfrm>
        </p:grpSpPr>
        <p:sp>
          <p:nvSpPr>
            <p:cNvPr id="304" name="Google Shape;304;p11"/>
            <p:cNvSpPr/>
            <p:nvPr/>
          </p:nvSpPr>
          <p:spPr>
            <a:xfrm>
              <a:off x="6888955" y="2281236"/>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5" name="Google Shape;305;p11"/>
            <p:cNvPicPr preferRelativeResize="0"/>
            <p:nvPr/>
          </p:nvPicPr>
          <p:blipFill rotWithShape="1">
            <a:blip r:embed="rId6">
              <a:alphaModFix/>
            </a:blip>
            <a:srcRect b="0" l="0" r="0" t="0"/>
            <a:stretch/>
          </p:blipFill>
          <p:spPr>
            <a:xfrm>
              <a:off x="7010400" y="2402680"/>
              <a:ext cx="1266826" cy="1278732"/>
            </a:xfrm>
            <a:prstGeom prst="rect">
              <a:avLst/>
            </a:prstGeom>
            <a:noFill/>
            <a:ln>
              <a:noFill/>
            </a:ln>
          </p:spPr>
        </p:pic>
        <p:sp>
          <p:nvSpPr>
            <p:cNvPr id="306" name="Google Shape;306;p11"/>
            <p:cNvSpPr txBox="1"/>
            <p:nvPr/>
          </p:nvSpPr>
          <p:spPr>
            <a:xfrm>
              <a:off x="8347183" y="2723463"/>
              <a:ext cx="25923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Pedestrian detection</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Detect a pedestrian</a:t>
              </a:r>
              <a:endParaRPr sz="1800">
                <a:solidFill>
                  <a:schemeClr val="dk1"/>
                </a:solidFill>
                <a:latin typeface="Avenir"/>
                <a:ea typeface="Avenir"/>
                <a:cs typeface="Avenir"/>
                <a:sym typeface="Avenir"/>
              </a:endParaRPr>
            </a:p>
          </p:txBody>
        </p:sp>
      </p:grpSp>
      <p:sp>
        <p:nvSpPr>
          <p:cNvPr id="307" name="Google Shape;307;p11"/>
          <p:cNvSpPr/>
          <p:nvPr/>
        </p:nvSpPr>
        <p:spPr>
          <a:xfrm>
            <a:off x="6960393" y="4745830"/>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8" name="Google Shape;308;p11"/>
          <p:cNvPicPr preferRelativeResize="0"/>
          <p:nvPr/>
        </p:nvPicPr>
        <p:blipFill rotWithShape="1">
          <a:blip r:embed="rId7">
            <a:alphaModFix/>
          </a:blip>
          <a:srcRect b="0" l="0" r="0" t="0"/>
          <a:stretch/>
        </p:blipFill>
        <p:spPr>
          <a:xfrm>
            <a:off x="7260431" y="4867274"/>
            <a:ext cx="1254920" cy="1278732"/>
          </a:xfrm>
          <a:prstGeom prst="rect">
            <a:avLst/>
          </a:prstGeom>
          <a:noFill/>
          <a:ln>
            <a:noFill/>
          </a:ln>
        </p:spPr>
      </p:pic>
      <p:sp>
        <p:nvSpPr>
          <p:cNvPr id="309" name="Google Shape;309;p11"/>
          <p:cNvSpPr txBox="1"/>
          <p:nvPr/>
        </p:nvSpPr>
        <p:spPr>
          <a:xfrm>
            <a:off x="8495109" y="5042297"/>
            <a:ext cx="286940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Avoid obstacles</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Decelerate after the detection of an obstacle</a:t>
            </a:r>
            <a:endParaRPr sz="18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5" name="Google Shape;315;p12"/>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316" name="Google Shape;316;p12"/>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Backlog</a:t>
            </a:r>
            <a:endParaRPr sz="4000">
              <a:latin typeface="Avenir"/>
              <a:ea typeface="Avenir"/>
              <a:cs typeface="Avenir"/>
              <a:sym typeface="Avenir"/>
            </a:endParaRPr>
          </a:p>
        </p:txBody>
      </p:sp>
      <p:sp>
        <p:nvSpPr>
          <p:cNvPr id="317" name="Google Shape;317;p12"/>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18" name="Google Shape;318;p12"/>
          <p:cNvSpPr/>
          <p:nvPr/>
        </p:nvSpPr>
        <p:spPr>
          <a:xfrm>
            <a:off x="983456" y="4757736"/>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9" name="Google Shape;319;p12"/>
          <p:cNvPicPr preferRelativeResize="0"/>
          <p:nvPr/>
        </p:nvPicPr>
        <p:blipFill rotWithShape="1">
          <a:blip r:embed="rId3">
            <a:alphaModFix/>
          </a:blip>
          <a:srcRect b="0" l="0" r="0" t="0"/>
          <a:stretch/>
        </p:blipFill>
        <p:spPr>
          <a:xfrm>
            <a:off x="985838" y="4760119"/>
            <a:ext cx="1504951" cy="1504951"/>
          </a:xfrm>
          <a:prstGeom prst="rect">
            <a:avLst/>
          </a:prstGeom>
          <a:noFill/>
          <a:ln>
            <a:noFill/>
          </a:ln>
        </p:spPr>
      </p:pic>
      <p:sp>
        <p:nvSpPr>
          <p:cNvPr id="320" name="Google Shape;320;p12"/>
          <p:cNvSpPr/>
          <p:nvPr/>
        </p:nvSpPr>
        <p:spPr>
          <a:xfrm>
            <a:off x="6936581" y="4757736"/>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1" name="Google Shape;321;p12"/>
          <p:cNvPicPr preferRelativeResize="0"/>
          <p:nvPr/>
        </p:nvPicPr>
        <p:blipFill rotWithShape="1">
          <a:blip r:embed="rId4">
            <a:alphaModFix/>
          </a:blip>
          <a:srcRect b="0" l="0" r="0" t="0"/>
          <a:stretch/>
        </p:blipFill>
        <p:spPr>
          <a:xfrm>
            <a:off x="6998493" y="4760118"/>
            <a:ext cx="1528763" cy="1504951"/>
          </a:xfrm>
          <a:prstGeom prst="rect">
            <a:avLst/>
          </a:prstGeom>
          <a:noFill/>
          <a:ln>
            <a:noFill/>
          </a:ln>
        </p:spPr>
      </p:pic>
      <p:sp>
        <p:nvSpPr>
          <p:cNvPr id="322" name="Google Shape;322;p12"/>
          <p:cNvSpPr txBox="1"/>
          <p:nvPr/>
        </p:nvSpPr>
        <p:spPr>
          <a:xfrm>
            <a:off x="8529024" y="5188419"/>
            <a:ext cx="25345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Turning</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The car is able to turn</a:t>
            </a:r>
            <a:endParaRPr sz="1800">
              <a:solidFill>
                <a:schemeClr val="dk1"/>
              </a:solidFill>
              <a:latin typeface="Avenir"/>
              <a:ea typeface="Avenir"/>
              <a:cs typeface="Avenir"/>
              <a:sym typeface="Avenir"/>
            </a:endParaRPr>
          </a:p>
        </p:txBody>
      </p:sp>
      <p:sp>
        <p:nvSpPr>
          <p:cNvPr id="323" name="Google Shape;323;p12"/>
          <p:cNvSpPr txBox="1"/>
          <p:nvPr/>
        </p:nvSpPr>
        <p:spPr>
          <a:xfrm>
            <a:off x="2479206" y="5049873"/>
            <a:ext cx="286940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Locate with GPS</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Use GPS to locate the position of the car</a:t>
            </a:r>
            <a:endParaRPr sz="1800">
              <a:solidFill>
                <a:schemeClr val="dk1"/>
              </a:solidFill>
              <a:latin typeface="Avenir"/>
              <a:ea typeface="Avenir"/>
              <a:cs typeface="Avenir"/>
              <a:sym typeface="Avenir"/>
            </a:endParaRPr>
          </a:p>
        </p:txBody>
      </p:sp>
      <p:sp>
        <p:nvSpPr>
          <p:cNvPr id="324" name="Google Shape;3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p12"/>
          <p:cNvPicPr preferRelativeResize="0"/>
          <p:nvPr/>
        </p:nvPicPr>
        <p:blipFill rotWithShape="1">
          <a:blip r:embed="rId5">
            <a:alphaModFix/>
          </a:blip>
          <a:srcRect b="0" l="0" r="0" t="0"/>
          <a:stretch/>
        </p:blipFill>
        <p:spPr>
          <a:xfrm>
            <a:off x="4496407" y="480916"/>
            <a:ext cx="452129" cy="452129"/>
          </a:xfrm>
          <a:prstGeom prst="rect">
            <a:avLst/>
          </a:prstGeom>
          <a:noFill/>
          <a:ln>
            <a:noFill/>
          </a:ln>
        </p:spPr>
      </p:pic>
      <p:sp>
        <p:nvSpPr>
          <p:cNvPr id="326" name="Google Shape;326;p12"/>
          <p:cNvSpPr/>
          <p:nvPr/>
        </p:nvSpPr>
        <p:spPr>
          <a:xfrm>
            <a:off x="6948486" y="2328863"/>
            <a:ext cx="4262437" cy="1512093"/>
          </a:xfrm>
          <a:prstGeom prst="roundRect">
            <a:avLst>
              <a:gd fmla="val 16667" name="adj"/>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7" name="Google Shape;327;p12"/>
          <p:cNvPicPr preferRelativeResize="0"/>
          <p:nvPr/>
        </p:nvPicPr>
        <p:blipFill rotWithShape="1">
          <a:blip r:embed="rId6">
            <a:alphaModFix/>
          </a:blip>
          <a:srcRect b="0" l="0" r="0" t="0"/>
          <a:stretch/>
        </p:blipFill>
        <p:spPr>
          <a:xfrm>
            <a:off x="7081837" y="2331244"/>
            <a:ext cx="1373982" cy="1373982"/>
          </a:xfrm>
          <a:prstGeom prst="rect">
            <a:avLst/>
          </a:prstGeom>
          <a:noFill/>
          <a:ln>
            <a:noFill/>
          </a:ln>
        </p:spPr>
      </p:pic>
      <p:grpSp>
        <p:nvGrpSpPr>
          <p:cNvPr id="328" name="Google Shape;328;p12"/>
          <p:cNvGrpSpPr/>
          <p:nvPr/>
        </p:nvGrpSpPr>
        <p:grpSpPr>
          <a:xfrm>
            <a:off x="995362" y="2281236"/>
            <a:ext cx="4368402" cy="1566863"/>
            <a:chOff x="7067549" y="4745830"/>
            <a:chExt cx="4368402" cy="1566863"/>
          </a:xfrm>
        </p:grpSpPr>
        <p:sp>
          <p:nvSpPr>
            <p:cNvPr id="329" name="Google Shape;329;p12"/>
            <p:cNvSpPr/>
            <p:nvPr/>
          </p:nvSpPr>
          <p:spPr>
            <a:xfrm>
              <a:off x="7067549" y="4745830"/>
              <a:ext cx="4262437" cy="1512093"/>
            </a:xfrm>
            <a:prstGeom prst="roundRect">
              <a:avLst>
                <a:gd fmla="val 16667" name="adj"/>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0" name="Google Shape;330;p12"/>
            <p:cNvPicPr preferRelativeResize="0"/>
            <p:nvPr/>
          </p:nvPicPr>
          <p:blipFill rotWithShape="1">
            <a:blip r:embed="rId7">
              <a:alphaModFix/>
            </a:blip>
            <a:srcRect b="0" l="0" r="0" t="0"/>
            <a:stretch/>
          </p:blipFill>
          <p:spPr>
            <a:xfrm>
              <a:off x="7141369" y="4855367"/>
              <a:ext cx="1433513" cy="1457326"/>
            </a:xfrm>
            <a:prstGeom prst="rect">
              <a:avLst/>
            </a:prstGeom>
            <a:solidFill>
              <a:srgbClr val="FFF2CC"/>
            </a:solidFill>
            <a:ln>
              <a:noFill/>
            </a:ln>
          </p:spPr>
        </p:pic>
        <p:sp>
          <p:nvSpPr>
            <p:cNvPr id="331" name="Google Shape;331;p12"/>
            <p:cNvSpPr txBox="1"/>
            <p:nvPr/>
          </p:nvSpPr>
          <p:spPr>
            <a:xfrm>
              <a:off x="8566547" y="4816078"/>
              <a:ext cx="286940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Measurement of the distance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Measure the distance between car and pedestrian</a:t>
              </a:r>
              <a:endParaRPr sz="1800">
                <a:solidFill>
                  <a:schemeClr val="dk1"/>
                </a:solidFill>
                <a:latin typeface="Avenir"/>
                <a:ea typeface="Avenir"/>
                <a:cs typeface="Avenir"/>
                <a:sym typeface="Avenir"/>
              </a:endParaRPr>
            </a:p>
          </p:txBody>
        </p:sp>
      </p:grpSp>
      <p:sp>
        <p:nvSpPr>
          <p:cNvPr id="332" name="Google Shape;332;p12"/>
          <p:cNvSpPr txBox="1"/>
          <p:nvPr/>
        </p:nvSpPr>
        <p:spPr>
          <a:xfrm>
            <a:off x="8601904" y="2401635"/>
            <a:ext cx="286940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Movement priority</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Prioritize car movement in the case of multiple detections in a complex environment</a:t>
            </a:r>
            <a:endParaRPr sz="180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Une image contenant flèche&#10;&#10;Description générée automatiquement" id="339" name="Google Shape;339;p13"/>
          <p:cNvPicPr preferRelativeResize="0"/>
          <p:nvPr/>
        </p:nvPicPr>
        <p:blipFill rotWithShape="1">
          <a:blip r:embed="rId3">
            <a:alphaModFix/>
          </a:blip>
          <a:srcRect b="0" l="0" r="0" t="0"/>
          <a:stretch/>
        </p:blipFill>
        <p:spPr>
          <a:xfrm rot="5400000">
            <a:off x="5407985" y="3347426"/>
            <a:ext cx="1122808" cy="1122808"/>
          </a:xfrm>
          <a:prstGeom prst="rect">
            <a:avLst/>
          </a:prstGeom>
          <a:noFill/>
          <a:ln>
            <a:noFill/>
          </a:ln>
        </p:spPr>
      </p:pic>
      <p:sp>
        <p:nvSpPr>
          <p:cNvPr id="340" name="Google Shape;340;p13"/>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341" name="Google Shape;341;p13"/>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Sprint 1</a:t>
            </a:r>
            <a:endParaRPr/>
          </a:p>
        </p:txBody>
      </p:sp>
      <p:sp>
        <p:nvSpPr>
          <p:cNvPr id="342" name="Google Shape;342;p13"/>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3" name="Google Shape;343;p13"/>
          <p:cNvSpPr txBox="1"/>
          <p:nvPr/>
        </p:nvSpPr>
        <p:spPr>
          <a:xfrm>
            <a:off x="2722509" y="1135238"/>
            <a:ext cx="6743933"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User Story 1: </a:t>
            </a:r>
            <a:endParaRPr/>
          </a:p>
          <a:p>
            <a:pPr indent="0" lvl="0" marL="0" marR="0" rtl="0" algn="ctr">
              <a:spcBef>
                <a:spcPts val="0"/>
              </a:spcBef>
              <a:spcAft>
                <a:spcPts val="0"/>
              </a:spcAft>
              <a:buNone/>
            </a:pPr>
            <a:r>
              <a:rPr lang="en-US" sz="2000">
                <a:solidFill>
                  <a:schemeClr val="lt1"/>
                </a:solidFill>
                <a:latin typeface="Avenir"/>
                <a:ea typeface="Avenir"/>
                <a:cs typeface="Avenir"/>
                <a:sym typeface="Avenir"/>
              </a:rPr>
              <a:t>The car must keep a straight trajectory</a:t>
            </a:r>
            <a:endParaRPr sz="2000">
              <a:solidFill>
                <a:schemeClr val="lt1"/>
              </a:solidFill>
              <a:latin typeface="Avenir"/>
              <a:ea typeface="Avenir"/>
              <a:cs typeface="Avenir"/>
              <a:sym typeface="Avenir"/>
            </a:endParaRPr>
          </a:p>
        </p:txBody>
      </p:sp>
      <p:pic>
        <p:nvPicPr>
          <p:cNvPr id="344" name="Google Shape;344;p13"/>
          <p:cNvPicPr preferRelativeResize="0"/>
          <p:nvPr/>
        </p:nvPicPr>
        <p:blipFill rotWithShape="1">
          <a:blip r:embed="rId4">
            <a:alphaModFix/>
          </a:blip>
          <a:srcRect b="0" l="0" r="0" t="0"/>
          <a:stretch/>
        </p:blipFill>
        <p:spPr>
          <a:xfrm rot="5400000">
            <a:off x="5444116" y="1838377"/>
            <a:ext cx="1101214" cy="1101214"/>
          </a:xfrm>
          <a:prstGeom prst="rect">
            <a:avLst/>
          </a:prstGeom>
          <a:noFill/>
          <a:ln>
            <a:noFill/>
          </a:ln>
        </p:spPr>
      </p:pic>
      <p:grpSp>
        <p:nvGrpSpPr>
          <p:cNvPr id="345" name="Google Shape;345;p13"/>
          <p:cNvGrpSpPr/>
          <p:nvPr/>
        </p:nvGrpSpPr>
        <p:grpSpPr>
          <a:xfrm>
            <a:off x="1620342" y="3070521"/>
            <a:ext cx="2937152" cy="1272318"/>
            <a:chOff x="2170326" y="3825309"/>
            <a:chExt cx="2713701" cy="1272318"/>
          </a:xfrm>
        </p:grpSpPr>
        <p:sp>
          <p:nvSpPr>
            <p:cNvPr id="346" name="Google Shape;346;p13"/>
            <p:cNvSpPr/>
            <p:nvPr/>
          </p:nvSpPr>
          <p:spPr>
            <a:xfrm>
              <a:off x="2170326" y="3825309"/>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7" name="Google Shape;347;p13"/>
            <p:cNvSpPr txBox="1"/>
            <p:nvPr/>
          </p:nvSpPr>
          <p:spPr>
            <a:xfrm>
              <a:off x="2939567" y="4132938"/>
              <a:ext cx="1839872" cy="646331"/>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Wheels</a:t>
              </a:r>
              <a:endParaRPr/>
            </a:p>
            <a:p>
              <a:pPr indent="0" lvl="0" marL="0" marR="0" rtl="0" algn="ctr">
                <a:spcBef>
                  <a:spcPts val="0"/>
                </a:spcBef>
                <a:spcAft>
                  <a:spcPts val="0"/>
                </a:spcAft>
                <a:buNone/>
              </a:pPr>
              <a:r>
                <a:rPr lang="en-US" sz="1800">
                  <a:solidFill>
                    <a:schemeClr val="dk1"/>
                  </a:solidFill>
                  <a:latin typeface="Avenir"/>
                  <a:ea typeface="Avenir"/>
                  <a:cs typeface="Avenir"/>
                  <a:sym typeface="Avenir"/>
                </a:rPr>
                <a:t>synchronization</a:t>
              </a:r>
              <a:endParaRPr sz="1800">
                <a:solidFill>
                  <a:schemeClr val="dk1"/>
                </a:solidFill>
                <a:latin typeface="Calibri"/>
                <a:ea typeface="Calibri"/>
                <a:cs typeface="Calibri"/>
                <a:sym typeface="Calibri"/>
              </a:endParaRPr>
            </a:p>
          </p:txBody>
        </p:sp>
      </p:grpSp>
      <p:grpSp>
        <p:nvGrpSpPr>
          <p:cNvPr id="348" name="Google Shape;348;p13"/>
          <p:cNvGrpSpPr/>
          <p:nvPr/>
        </p:nvGrpSpPr>
        <p:grpSpPr>
          <a:xfrm>
            <a:off x="7557778" y="3066163"/>
            <a:ext cx="2730607" cy="1272318"/>
            <a:chOff x="6276081" y="3890214"/>
            <a:chExt cx="2730607" cy="1272318"/>
          </a:xfrm>
        </p:grpSpPr>
        <p:sp>
          <p:nvSpPr>
            <p:cNvPr id="349" name="Google Shape;349;p13"/>
            <p:cNvSpPr/>
            <p:nvPr/>
          </p:nvSpPr>
          <p:spPr>
            <a:xfrm>
              <a:off x="6276081" y="3890214"/>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350" name="Google Shape;350;p13"/>
            <p:cNvPicPr preferRelativeResize="0"/>
            <p:nvPr/>
          </p:nvPicPr>
          <p:blipFill rotWithShape="1">
            <a:blip r:embed="rId5">
              <a:alphaModFix/>
            </a:blip>
            <a:srcRect b="0" l="0" r="0" t="0"/>
            <a:stretch/>
          </p:blipFill>
          <p:spPr>
            <a:xfrm>
              <a:off x="7977064" y="4011561"/>
              <a:ext cx="1029624" cy="1029624"/>
            </a:xfrm>
            <a:prstGeom prst="rect">
              <a:avLst/>
            </a:prstGeom>
            <a:solidFill>
              <a:srgbClr val="F7CAAC"/>
            </a:solidFill>
            <a:ln>
              <a:noFill/>
            </a:ln>
          </p:spPr>
        </p:pic>
        <p:sp>
          <p:nvSpPr>
            <p:cNvPr id="351" name="Google Shape;351;p13"/>
            <p:cNvSpPr txBox="1"/>
            <p:nvPr/>
          </p:nvSpPr>
          <p:spPr>
            <a:xfrm>
              <a:off x="6276081" y="4203980"/>
              <a:ext cx="1789471" cy="646331"/>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Restrain car drift</a:t>
              </a:r>
              <a:endParaRPr/>
            </a:p>
          </p:txBody>
        </p:sp>
      </p:grpSp>
      <p:pic>
        <p:nvPicPr>
          <p:cNvPr id="352" name="Google Shape;352;p13"/>
          <p:cNvPicPr preferRelativeResize="0"/>
          <p:nvPr/>
        </p:nvPicPr>
        <p:blipFill rotWithShape="1">
          <a:blip r:embed="rId6">
            <a:alphaModFix/>
          </a:blip>
          <a:srcRect b="0" l="0" r="0" t="0"/>
          <a:stretch/>
        </p:blipFill>
        <p:spPr>
          <a:xfrm>
            <a:off x="1761161" y="3267533"/>
            <a:ext cx="867566" cy="867566"/>
          </a:xfrm>
          <a:prstGeom prst="rect">
            <a:avLst/>
          </a:prstGeom>
          <a:noFill/>
          <a:ln>
            <a:noFill/>
          </a:ln>
        </p:spPr>
      </p:pic>
      <p:sp>
        <p:nvSpPr>
          <p:cNvPr id="353" name="Google Shape;353;p13"/>
          <p:cNvSpPr/>
          <p:nvPr/>
        </p:nvSpPr>
        <p:spPr>
          <a:xfrm>
            <a:off x="128712" y="4941708"/>
            <a:ext cx="4098760" cy="1328023"/>
          </a:xfrm>
          <a:prstGeom prst="round2DiagRect">
            <a:avLst>
              <a:gd fmla="val 16667" name="adj1"/>
              <a:gd fmla="val 0" name="adj2"/>
            </a:avLst>
          </a:prstGeom>
          <a:solidFill>
            <a:srgbClr val="F08C4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Test: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Ensure the car can follow a straight trajectory on at least 20 meters</a:t>
            </a:r>
            <a:endParaRPr/>
          </a:p>
        </p:txBody>
      </p:sp>
      <p:pic>
        <p:nvPicPr>
          <p:cNvPr id="354" name="Google Shape;354;p13"/>
          <p:cNvPicPr preferRelativeResize="0"/>
          <p:nvPr/>
        </p:nvPicPr>
        <p:blipFill rotWithShape="1">
          <a:blip r:embed="rId7">
            <a:alphaModFix/>
          </a:blip>
          <a:srcRect b="0" l="0" r="0" t="0"/>
          <a:stretch/>
        </p:blipFill>
        <p:spPr>
          <a:xfrm>
            <a:off x="6029408" y="2976696"/>
            <a:ext cx="1140716" cy="1140716"/>
          </a:xfrm>
          <a:prstGeom prst="rect">
            <a:avLst/>
          </a:prstGeom>
          <a:noFill/>
          <a:ln>
            <a:noFill/>
          </a:ln>
        </p:spPr>
      </p:pic>
      <p:pic>
        <p:nvPicPr>
          <p:cNvPr id="355" name="Google Shape;355;p13"/>
          <p:cNvPicPr preferRelativeResize="0"/>
          <p:nvPr/>
        </p:nvPicPr>
        <p:blipFill rotWithShape="1">
          <a:blip r:embed="rId7">
            <a:alphaModFix/>
          </a:blip>
          <a:srcRect b="0" l="0" r="0" t="0"/>
          <a:stretch/>
        </p:blipFill>
        <p:spPr>
          <a:xfrm flipH="1">
            <a:off x="4780713" y="2976696"/>
            <a:ext cx="1140716" cy="1140716"/>
          </a:xfrm>
          <a:prstGeom prst="rect">
            <a:avLst/>
          </a:prstGeom>
          <a:noFill/>
          <a:ln>
            <a:noFill/>
          </a:ln>
        </p:spPr>
      </p:pic>
      <p:grpSp>
        <p:nvGrpSpPr>
          <p:cNvPr id="356" name="Google Shape;356;p13"/>
          <p:cNvGrpSpPr/>
          <p:nvPr/>
        </p:nvGrpSpPr>
        <p:grpSpPr>
          <a:xfrm>
            <a:off x="4627933" y="4689934"/>
            <a:ext cx="2713701" cy="647584"/>
            <a:chOff x="6276081" y="3890214"/>
            <a:chExt cx="2713701" cy="1272318"/>
          </a:xfrm>
        </p:grpSpPr>
        <p:sp>
          <p:nvSpPr>
            <p:cNvPr id="357" name="Google Shape;357;p13"/>
            <p:cNvSpPr/>
            <p:nvPr/>
          </p:nvSpPr>
          <p:spPr>
            <a:xfrm>
              <a:off x="6276081" y="3890214"/>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58" name="Google Shape;358;p13"/>
            <p:cNvSpPr txBox="1"/>
            <p:nvPr/>
          </p:nvSpPr>
          <p:spPr>
            <a:xfrm>
              <a:off x="6526671" y="4186945"/>
              <a:ext cx="2181732" cy="725632"/>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Discover ROS 2</a:t>
              </a:r>
              <a:endParaRPr/>
            </a:p>
          </p:txBody>
        </p:sp>
      </p:grpSp>
      <p:sp>
        <p:nvSpPr>
          <p:cNvPr id="359" name="Google Shape;35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0" name="Google Shape;360;p13"/>
          <p:cNvPicPr preferRelativeResize="0"/>
          <p:nvPr/>
        </p:nvPicPr>
        <p:blipFill rotWithShape="1">
          <a:blip r:embed="rId8">
            <a:alphaModFix/>
          </a:blip>
          <a:srcRect b="0" l="0" r="0" t="0"/>
          <a:stretch/>
        </p:blipFill>
        <p:spPr>
          <a:xfrm>
            <a:off x="4320020" y="360116"/>
            <a:ext cx="615826" cy="615826"/>
          </a:xfrm>
          <a:prstGeom prst="rect">
            <a:avLst/>
          </a:prstGeom>
          <a:noFill/>
          <a:ln>
            <a:noFill/>
          </a:ln>
        </p:spPr>
      </p:pic>
      <p:sp>
        <p:nvSpPr>
          <p:cNvPr id="361" name="Google Shape;361;p13"/>
          <p:cNvSpPr/>
          <p:nvPr/>
        </p:nvSpPr>
        <p:spPr>
          <a:xfrm>
            <a:off x="7932820" y="4818786"/>
            <a:ext cx="4098760" cy="715089"/>
          </a:xfrm>
          <a:prstGeom prst="round2DiagRect">
            <a:avLst>
              <a:gd fmla="val 16667" name="adj1"/>
              <a:gd fmla="val 0" name="adj2"/>
            </a:avLst>
          </a:prstGeom>
          <a:solidFill>
            <a:srgbClr val="F08C4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Test: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Measure the drift angle of the car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6" name="Shape 366"/>
        <p:cNvGrpSpPr/>
        <p:nvPr/>
      </p:nvGrpSpPr>
      <p:grpSpPr>
        <a:xfrm>
          <a:off x="0" y="0"/>
          <a:ext cx="0" cy="0"/>
          <a:chOff x="0" y="0"/>
          <a:chExt cx="0" cy="0"/>
        </a:xfrm>
      </p:grpSpPr>
      <p:sp>
        <p:nvSpPr>
          <p:cNvPr id="367" name="Google Shape;36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68" name="Google Shape;368;p14"/>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369" name="Google Shape;369;p14"/>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Sprint 1</a:t>
            </a:r>
            <a:endParaRPr/>
          </a:p>
        </p:txBody>
      </p:sp>
      <p:sp>
        <p:nvSpPr>
          <p:cNvPr id="370" name="Google Shape;370;p14"/>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71" name="Google Shape;371;p14"/>
          <p:cNvGrpSpPr/>
          <p:nvPr/>
        </p:nvGrpSpPr>
        <p:grpSpPr>
          <a:xfrm>
            <a:off x="7412204" y="3373118"/>
            <a:ext cx="2173951" cy="1060652"/>
            <a:chOff x="6276081" y="4017214"/>
            <a:chExt cx="2173951" cy="1060652"/>
          </a:xfrm>
        </p:grpSpPr>
        <p:sp>
          <p:nvSpPr>
            <p:cNvPr id="372" name="Google Shape;372;p14"/>
            <p:cNvSpPr/>
            <p:nvPr/>
          </p:nvSpPr>
          <p:spPr>
            <a:xfrm>
              <a:off x="6276081" y="4017214"/>
              <a:ext cx="2173951" cy="1060652"/>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73" name="Google Shape;373;p14"/>
            <p:cNvSpPr txBox="1"/>
            <p:nvPr/>
          </p:nvSpPr>
          <p:spPr>
            <a:xfrm>
              <a:off x="6519498" y="4235730"/>
              <a:ext cx="1789471" cy="646331"/>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Calculate speed</a:t>
              </a:r>
              <a:endParaRPr/>
            </a:p>
          </p:txBody>
        </p:sp>
      </p:grpSp>
      <p:pic>
        <p:nvPicPr>
          <p:cNvPr id="374" name="Google Shape;374;p14"/>
          <p:cNvPicPr preferRelativeResize="0"/>
          <p:nvPr/>
        </p:nvPicPr>
        <p:blipFill rotWithShape="1">
          <a:blip r:embed="rId3">
            <a:alphaModFix/>
          </a:blip>
          <a:srcRect b="0" l="0" r="0" t="0"/>
          <a:stretch/>
        </p:blipFill>
        <p:spPr>
          <a:xfrm>
            <a:off x="6029408" y="3065859"/>
            <a:ext cx="1140716" cy="1140716"/>
          </a:xfrm>
          <a:prstGeom prst="rect">
            <a:avLst/>
          </a:prstGeom>
          <a:noFill/>
          <a:ln>
            <a:noFill/>
          </a:ln>
        </p:spPr>
      </p:pic>
      <p:pic>
        <p:nvPicPr>
          <p:cNvPr id="375" name="Google Shape;375;p14"/>
          <p:cNvPicPr preferRelativeResize="0"/>
          <p:nvPr/>
        </p:nvPicPr>
        <p:blipFill rotWithShape="1">
          <a:blip r:embed="rId4">
            <a:alphaModFix/>
          </a:blip>
          <a:srcRect b="0" l="0" r="0" t="0"/>
          <a:stretch/>
        </p:blipFill>
        <p:spPr>
          <a:xfrm>
            <a:off x="5511614" y="2025873"/>
            <a:ext cx="923946" cy="923946"/>
          </a:xfrm>
          <a:prstGeom prst="rect">
            <a:avLst/>
          </a:prstGeom>
          <a:noFill/>
          <a:ln>
            <a:noFill/>
          </a:ln>
        </p:spPr>
      </p:pic>
      <p:grpSp>
        <p:nvGrpSpPr>
          <p:cNvPr id="376" name="Google Shape;376;p14"/>
          <p:cNvGrpSpPr/>
          <p:nvPr/>
        </p:nvGrpSpPr>
        <p:grpSpPr>
          <a:xfrm>
            <a:off x="1824932" y="3267285"/>
            <a:ext cx="2713701" cy="1272318"/>
            <a:chOff x="1681168" y="3941416"/>
            <a:chExt cx="2713701" cy="1272318"/>
          </a:xfrm>
        </p:grpSpPr>
        <p:sp>
          <p:nvSpPr>
            <p:cNvPr id="377" name="Google Shape;377;p14"/>
            <p:cNvSpPr/>
            <p:nvPr/>
          </p:nvSpPr>
          <p:spPr>
            <a:xfrm>
              <a:off x="1681168" y="3941416"/>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14"/>
            <p:cNvSpPr txBox="1"/>
            <p:nvPr/>
          </p:nvSpPr>
          <p:spPr>
            <a:xfrm>
              <a:off x="1804044" y="4260790"/>
              <a:ext cx="2531447" cy="646331"/>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Control speed between 0 and 5 km/h</a:t>
              </a:r>
              <a:endParaRPr/>
            </a:p>
          </p:txBody>
        </p:sp>
      </p:grpSp>
      <p:grpSp>
        <p:nvGrpSpPr>
          <p:cNvPr id="379" name="Google Shape;379;p14"/>
          <p:cNvGrpSpPr/>
          <p:nvPr/>
        </p:nvGrpSpPr>
        <p:grpSpPr>
          <a:xfrm>
            <a:off x="4612538" y="4712123"/>
            <a:ext cx="2713701" cy="879059"/>
            <a:chOff x="6276081" y="3890214"/>
            <a:chExt cx="2713701" cy="1272318"/>
          </a:xfrm>
        </p:grpSpPr>
        <p:sp>
          <p:nvSpPr>
            <p:cNvPr id="380" name="Google Shape;380;p14"/>
            <p:cNvSpPr/>
            <p:nvPr/>
          </p:nvSpPr>
          <p:spPr>
            <a:xfrm>
              <a:off x="6276081" y="3890214"/>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14"/>
            <p:cNvSpPr txBox="1"/>
            <p:nvPr/>
          </p:nvSpPr>
          <p:spPr>
            <a:xfrm>
              <a:off x="6808050" y="4064708"/>
              <a:ext cx="1789471" cy="935476"/>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Calculate response time</a:t>
              </a:r>
              <a:endParaRPr/>
            </a:p>
          </p:txBody>
        </p:sp>
      </p:grpSp>
      <p:sp>
        <p:nvSpPr>
          <p:cNvPr id="382" name="Google Shape;382;p14"/>
          <p:cNvSpPr txBox="1"/>
          <p:nvPr/>
        </p:nvSpPr>
        <p:spPr>
          <a:xfrm>
            <a:off x="1992198" y="1136418"/>
            <a:ext cx="8204555"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User Story 2: </a:t>
            </a:r>
            <a:endParaRPr/>
          </a:p>
          <a:p>
            <a:pPr indent="0" lvl="0" marL="0" marR="0" rtl="0" algn="ctr">
              <a:spcBef>
                <a:spcPts val="0"/>
              </a:spcBef>
              <a:spcAft>
                <a:spcPts val="0"/>
              </a:spcAft>
              <a:buNone/>
            </a:pPr>
            <a:r>
              <a:rPr lang="en-US" sz="2000">
                <a:solidFill>
                  <a:schemeClr val="lt1"/>
                </a:solidFill>
                <a:latin typeface="Avenir"/>
                <a:ea typeface="Avenir"/>
                <a:cs typeface="Avenir"/>
                <a:sym typeface="Avenir"/>
              </a:rPr>
              <a:t>The car can accelerate and decelerate until reaching full stop</a:t>
            </a:r>
            <a:endParaRPr sz="2000">
              <a:solidFill>
                <a:schemeClr val="lt1"/>
              </a:solidFill>
              <a:latin typeface="Avenir"/>
              <a:ea typeface="Avenir"/>
              <a:cs typeface="Avenir"/>
              <a:sym typeface="Avenir"/>
            </a:endParaRPr>
          </a:p>
        </p:txBody>
      </p:sp>
      <p:pic>
        <p:nvPicPr>
          <p:cNvPr id="383" name="Google Shape;383;p14"/>
          <p:cNvPicPr preferRelativeResize="0"/>
          <p:nvPr/>
        </p:nvPicPr>
        <p:blipFill rotWithShape="1">
          <a:blip r:embed="rId3">
            <a:alphaModFix/>
          </a:blip>
          <a:srcRect b="0" l="0" r="0" t="0"/>
          <a:stretch/>
        </p:blipFill>
        <p:spPr>
          <a:xfrm flipH="1">
            <a:off x="4780713" y="3065859"/>
            <a:ext cx="1140716" cy="1140716"/>
          </a:xfrm>
          <a:prstGeom prst="rect">
            <a:avLst/>
          </a:prstGeom>
          <a:noFill/>
          <a:ln>
            <a:noFill/>
          </a:ln>
        </p:spPr>
      </p:pic>
      <p:pic>
        <p:nvPicPr>
          <p:cNvPr descr="Une image contenant flèche&#10;&#10;Description générée automatiquement" id="384" name="Google Shape;384;p14"/>
          <p:cNvPicPr preferRelativeResize="0"/>
          <p:nvPr/>
        </p:nvPicPr>
        <p:blipFill rotWithShape="1">
          <a:blip r:embed="rId5">
            <a:alphaModFix/>
          </a:blip>
          <a:srcRect b="0" l="0" r="0" t="0"/>
          <a:stretch/>
        </p:blipFill>
        <p:spPr>
          <a:xfrm rot="5400000">
            <a:off x="5407985" y="3436589"/>
            <a:ext cx="1122808" cy="1122808"/>
          </a:xfrm>
          <a:prstGeom prst="rect">
            <a:avLst/>
          </a:prstGeom>
          <a:noFill/>
          <a:ln>
            <a:noFill/>
          </a:ln>
        </p:spPr>
      </p:pic>
      <p:sp>
        <p:nvSpPr>
          <p:cNvPr id="385" name="Google Shape;385;p14"/>
          <p:cNvSpPr/>
          <p:nvPr/>
        </p:nvSpPr>
        <p:spPr>
          <a:xfrm>
            <a:off x="394458" y="5334794"/>
            <a:ext cx="3823623" cy="1021556"/>
          </a:xfrm>
          <a:prstGeom prst="round2DiagRect">
            <a:avLst>
              <a:gd fmla="val 16667" name="adj1"/>
              <a:gd fmla="val 0" name="adj2"/>
            </a:avLst>
          </a:prstGeom>
          <a:solidFill>
            <a:srgbClr val="F08C4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Test: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Test the acceleration and deceleration on a straight line</a:t>
            </a:r>
            <a:endParaRPr/>
          </a:p>
        </p:txBody>
      </p:sp>
      <p:sp>
        <p:nvSpPr>
          <p:cNvPr id="386" name="Google Shape;38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7" name="Google Shape;387;p14"/>
          <p:cNvPicPr preferRelativeResize="0"/>
          <p:nvPr/>
        </p:nvPicPr>
        <p:blipFill rotWithShape="1">
          <a:blip r:embed="rId6">
            <a:alphaModFix/>
          </a:blip>
          <a:srcRect b="0" l="0" r="0" t="0"/>
          <a:stretch/>
        </p:blipFill>
        <p:spPr>
          <a:xfrm>
            <a:off x="4320020" y="360116"/>
            <a:ext cx="615826" cy="615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4" name="Google Shape;394;p15"/>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395" name="Google Shape;395;p15"/>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Sprint 1</a:t>
            </a:r>
            <a:endParaRPr/>
          </a:p>
        </p:txBody>
      </p:sp>
      <p:sp>
        <p:nvSpPr>
          <p:cNvPr id="396" name="Google Shape;396;p15"/>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97" name="Google Shape;397;p15"/>
          <p:cNvGrpSpPr/>
          <p:nvPr/>
        </p:nvGrpSpPr>
        <p:grpSpPr>
          <a:xfrm>
            <a:off x="7443894" y="3398458"/>
            <a:ext cx="2004618" cy="975985"/>
            <a:chOff x="6276081" y="3900797"/>
            <a:chExt cx="2004618" cy="975985"/>
          </a:xfrm>
        </p:grpSpPr>
        <p:sp>
          <p:nvSpPr>
            <p:cNvPr id="398" name="Google Shape;398;p15"/>
            <p:cNvSpPr/>
            <p:nvPr/>
          </p:nvSpPr>
          <p:spPr>
            <a:xfrm>
              <a:off x="6276081" y="3900797"/>
              <a:ext cx="2004618" cy="975985"/>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9" name="Google Shape;399;p15"/>
            <p:cNvSpPr txBox="1"/>
            <p:nvPr/>
          </p:nvSpPr>
          <p:spPr>
            <a:xfrm>
              <a:off x="6388946" y="4205952"/>
              <a:ext cx="1789471" cy="369332"/>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Print data</a:t>
              </a:r>
              <a:endParaRPr/>
            </a:p>
          </p:txBody>
        </p:sp>
      </p:grpSp>
      <p:grpSp>
        <p:nvGrpSpPr>
          <p:cNvPr id="400" name="Google Shape;400;p15"/>
          <p:cNvGrpSpPr/>
          <p:nvPr/>
        </p:nvGrpSpPr>
        <p:grpSpPr>
          <a:xfrm>
            <a:off x="1781183" y="3241203"/>
            <a:ext cx="2713701" cy="1272318"/>
            <a:chOff x="1681168" y="3941416"/>
            <a:chExt cx="2713701" cy="1272318"/>
          </a:xfrm>
        </p:grpSpPr>
        <p:sp>
          <p:nvSpPr>
            <p:cNvPr id="401" name="Google Shape;401;p15"/>
            <p:cNvSpPr/>
            <p:nvPr/>
          </p:nvSpPr>
          <p:spPr>
            <a:xfrm>
              <a:off x="1681168" y="3941416"/>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2" name="Google Shape;402;p15"/>
            <p:cNvSpPr txBox="1"/>
            <p:nvPr/>
          </p:nvSpPr>
          <p:spPr>
            <a:xfrm>
              <a:off x="1782877" y="4250206"/>
              <a:ext cx="2611992" cy="646331"/>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Read sensors datasheets</a:t>
              </a:r>
              <a:endParaRPr/>
            </a:p>
          </p:txBody>
        </p:sp>
      </p:grpSp>
      <p:grpSp>
        <p:nvGrpSpPr>
          <p:cNvPr id="403" name="Google Shape;403;p15"/>
          <p:cNvGrpSpPr/>
          <p:nvPr/>
        </p:nvGrpSpPr>
        <p:grpSpPr>
          <a:xfrm>
            <a:off x="4616735" y="4695577"/>
            <a:ext cx="2713701" cy="898724"/>
            <a:chOff x="6276081" y="3890214"/>
            <a:chExt cx="2713701" cy="1272318"/>
          </a:xfrm>
        </p:grpSpPr>
        <p:sp>
          <p:nvSpPr>
            <p:cNvPr id="404" name="Google Shape;404;p15"/>
            <p:cNvSpPr/>
            <p:nvPr/>
          </p:nvSpPr>
          <p:spPr>
            <a:xfrm>
              <a:off x="6276081" y="3890214"/>
              <a:ext cx="2713701" cy="1272318"/>
            </a:xfrm>
            <a:prstGeom prst="roundRect">
              <a:avLst>
                <a:gd fmla="val 16667" name="adj"/>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5" name="Google Shape;405;p15"/>
            <p:cNvSpPr txBox="1"/>
            <p:nvPr/>
          </p:nvSpPr>
          <p:spPr>
            <a:xfrm>
              <a:off x="6554050" y="4049726"/>
              <a:ext cx="2159887" cy="915007"/>
            </a:xfrm>
            <a:prstGeom prst="rect">
              <a:avLst/>
            </a:prstGeom>
            <a:solidFill>
              <a:srgbClr val="F7CAA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Communicate with the sensors</a:t>
              </a:r>
              <a:endParaRPr/>
            </a:p>
          </p:txBody>
        </p:sp>
      </p:grpSp>
      <p:sp>
        <p:nvSpPr>
          <p:cNvPr id="406" name="Google Shape;406;p15"/>
          <p:cNvSpPr txBox="1"/>
          <p:nvPr/>
        </p:nvSpPr>
        <p:spPr>
          <a:xfrm>
            <a:off x="1363953" y="1148829"/>
            <a:ext cx="9461046"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User Story 3: </a:t>
            </a:r>
            <a:endParaRPr/>
          </a:p>
          <a:p>
            <a:pPr indent="0" lvl="0" marL="0" marR="0" rtl="0" algn="ctr">
              <a:spcBef>
                <a:spcPts val="0"/>
              </a:spcBef>
              <a:spcAft>
                <a:spcPts val="0"/>
              </a:spcAft>
              <a:buNone/>
            </a:pPr>
            <a:r>
              <a:rPr lang="en-US" sz="2000">
                <a:solidFill>
                  <a:schemeClr val="lt1"/>
                </a:solidFill>
                <a:latin typeface="Avenir"/>
                <a:ea typeface="Avenir"/>
                <a:cs typeface="Avenir"/>
                <a:sym typeface="Avenir"/>
              </a:rPr>
              <a:t>The car will read and print the data from some sensors</a:t>
            </a:r>
            <a:endParaRPr sz="2000">
              <a:solidFill>
                <a:schemeClr val="lt1"/>
              </a:solidFill>
              <a:latin typeface="Avenir"/>
              <a:ea typeface="Avenir"/>
              <a:cs typeface="Avenir"/>
              <a:sym typeface="Avenir"/>
            </a:endParaRPr>
          </a:p>
        </p:txBody>
      </p:sp>
      <p:pic>
        <p:nvPicPr>
          <p:cNvPr id="407" name="Google Shape;407;p15"/>
          <p:cNvPicPr preferRelativeResize="0"/>
          <p:nvPr/>
        </p:nvPicPr>
        <p:blipFill rotWithShape="1">
          <a:blip r:embed="rId3">
            <a:alphaModFix/>
          </a:blip>
          <a:srcRect b="0" l="0" r="0" t="0"/>
          <a:stretch/>
        </p:blipFill>
        <p:spPr>
          <a:xfrm>
            <a:off x="5465759" y="1986604"/>
            <a:ext cx="989717" cy="989717"/>
          </a:xfrm>
          <a:prstGeom prst="rect">
            <a:avLst/>
          </a:prstGeom>
          <a:noFill/>
          <a:ln>
            <a:noFill/>
          </a:ln>
        </p:spPr>
      </p:pic>
      <p:sp>
        <p:nvSpPr>
          <p:cNvPr id="408" name="Google Shape;408;p15"/>
          <p:cNvSpPr/>
          <p:nvPr/>
        </p:nvSpPr>
        <p:spPr>
          <a:xfrm>
            <a:off x="7918953" y="5033296"/>
            <a:ext cx="3684529" cy="1021556"/>
          </a:xfrm>
          <a:prstGeom prst="round2DiagRect">
            <a:avLst>
              <a:gd fmla="val 16667" name="adj1"/>
              <a:gd fmla="val 0" name="adj2"/>
            </a:avLst>
          </a:prstGeom>
          <a:solidFill>
            <a:srgbClr val="F08C4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Test: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Verify the printed data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Check the sensor precision</a:t>
            </a:r>
            <a:endParaRPr/>
          </a:p>
        </p:txBody>
      </p:sp>
      <p:sp>
        <p:nvSpPr>
          <p:cNvPr id="409" name="Google Shape;40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0" name="Google Shape;410;p15"/>
          <p:cNvPicPr preferRelativeResize="0"/>
          <p:nvPr/>
        </p:nvPicPr>
        <p:blipFill rotWithShape="1">
          <a:blip r:embed="rId4">
            <a:alphaModFix/>
          </a:blip>
          <a:srcRect b="0" l="0" r="0" t="0"/>
          <a:stretch/>
        </p:blipFill>
        <p:spPr>
          <a:xfrm>
            <a:off x="6029408" y="3065859"/>
            <a:ext cx="1140716" cy="1140716"/>
          </a:xfrm>
          <a:prstGeom prst="rect">
            <a:avLst/>
          </a:prstGeom>
          <a:noFill/>
          <a:ln>
            <a:noFill/>
          </a:ln>
        </p:spPr>
      </p:pic>
      <p:pic>
        <p:nvPicPr>
          <p:cNvPr id="411" name="Google Shape;411;p15"/>
          <p:cNvPicPr preferRelativeResize="0"/>
          <p:nvPr/>
        </p:nvPicPr>
        <p:blipFill rotWithShape="1">
          <a:blip r:embed="rId4">
            <a:alphaModFix/>
          </a:blip>
          <a:srcRect b="0" l="0" r="0" t="0"/>
          <a:stretch/>
        </p:blipFill>
        <p:spPr>
          <a:xfrm flipH="1">
            <a:off x="4780713" y="3065859"/>
            <a:ext cx="1140716" cy="1140716"/>
          </a:xfrm>
          <a:prstGeom prst="rect">
            <a:avLst/>
          </a:prstGeom>
          <a:noFill/>
          <a:ln>
            <a:noFill/>
          </a:ln>
        </p:spPr>
      </p:pic>
      <p:pic>
        <p:nvPicPr>
          <p:cNvPr descr="Une image contenant flèche&#10;&#10;Description générée automatiquement" id="412" name="Google Shape;412;p15"/>
          <p:cNvPicPr preferRelativeResize="0"/>
          <p:nvPr/>
        </p:nvPicPr>
        <p:blipFill rotWithShape="1">
          <a:blip r:embed="rId5">
            <a:alphaModFix/>
          </a:blip>
          <a:srcRect b="0" l="0" r="0" t="0"/>
          <a:stretch/>
        </p:blipFill>
        <p:spPr>
          <a:xfrm rot="5400000">
            <a:off x="5407985" y="3436589"/>
            <a:ext cx="1122808" cy="1122808"/>
          </a:xfrm>
          <a:prstGeom prst="rect">
            <a:avLst/>
          </a:prstGeom>
          <a:noFill/>
          <a:ln>
            <a:noFill/>
          </a:ln>
        </p:spPr>
      </p:pic>
      <p:pic>
        <p:nvPicPr>
          <p:cNvPr id="413" name="Google Shape;413;p15"/>
          <p:cNvPicPr preferRelativeResize="0"/>
          <p:nvPr/>
        </p:nvPicPr>
        <p:blipFill rotWithShape="1">
          <a:blip r:embed="rId6">
            <a:alphaModFix/>
          </a:blip>
          <a:srcRect b="0" l="0" r="0" t="0"/>
          <a:stretch/>
        </p:blipFill>
        <p:spPr>
          <a:xfrm>
            <a:off x="4320020" y="360116"/>
            <a:ext cx="615826" cy="615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16"/>
          <p:cNvSpPr/>
          <p:nvPr/>
        </p:nvSpPr>
        <p:spPr>
          <a:xfrm>
            <a:off x="558209" y="7126"/>
            <a:ext cx="11167447" cy="2018806"/>
          </a:xfrm>
          <a:prstGeom prst="rect">
            <a:avLst/>
          </a:prstGeom>
          <a:solidFill>
            <a:schemeClr val="lt1"/>
          </a:solidFill>
          <a:ln cap="flat" cmpd="sng" w="9525">
            <a:solidFill>
              <a:srgbClr val="DEDEDE"/>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0" name="Google Shape;420;p16"/>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 name="Google Shape;421;p1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Risk analysis</a:t>
            </a:r>
            <a:endParaRPr sz="4000">
              <a:latin typeface="Avenir"/>
              <a:ea typeface="Avenir"/>
              <a:cs typeface="Avenir"/>
              <a:sym typeface="Avenir"/>
            </a:endParaRPr>
          </a:p>
        </p:txBody>
      </p:sp>
      <p:sp>
        <p:nvSpPr>
          <p:cNvPr id="422" name="Google Shape;422;p16"/>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23" name="Google Shape;423;p16"/>
          <p:cNvCxnSpPr/>
          <p:nvPr/>
        </p:nvCxnSpPr>
        <p:spPr>
          <a:xfrm>
            <a:off x="399619" y="6136348"/>
            <a:ext cx="11625233" cy="0"/>
          </a:xfrm>
          <a:prstGeom prst="straightConnector1">
            <a:avLst/>
          </a:prstGeom>
          <a:noFill/>
          <a:ln cap="flat" cmpd="sng" w="38100">
            <a:solidFill>
              <a:schemeClr val="dk1"/>
            </a:solidFill>
            <a:prstDash val="solid"/>
            <a:miter lim="800000"/>
            <a:headEnd len="sm" w="sm" type="none"/>
            <a:tailEnd len="med" w="med" type="triangle"/>
          </a:ln>
        </p:spPr>
      </p:cxnSp>
      <p:cxnSp>
        <p:nvCxnSpPr>
          <p:cNvPr id="424" name="Google Shape;424;p16"/>
          <p:cNvCxnSpPr/>
          <p:nvPr/>
        </p:nvCxnSpPr>
        <p:spPr>
          <a:xfrm rot="10800000">
            <a:off x="415297" y="2975708"/>
            <a:ext cx="0" cy="3165987"/>
          </a:xfrm>
          <a:prstGeom prst="straightConnector1">
            <a:avLst/>
          </a:prstGeom>
          <a:noFill/>
          <a:ln cap="flat" cmpd="sng" w="38100">
            <a:solidFill>
              <a:schemeClr val="dk1"/>
            </a:solidFill>
            <a:prstDash val="solid"/>
            <a:miter lim="800000"/>
            <a:headEnd len="sm" w="sm" type="none"/>
            <a:tailEnd len="med" w="med" type="triangle"/>
          </a:ln>
        </p:spPr>
      </p:cxnSp>
      <p:graphicFrame>
        <p:nvGraphicFramePr>
          <p:cNvPr id="425" name="Google Shape;425;p16"/>
          <p:cNvGraphicFramePr/>
          <p:nvPr/>
        </p:nvGraphicFramePr>
        <p:xfrm>
          <a:off x="631454" y="3229359"/>
          <a:ext cx="11136355" cy="2562118"/>
        </p:xfrm>
        <a:graphic>
          <a:graphicData uri="http://schemas.openxmlformats.org/presentationml/2006/ole">
            <mc:AlternateContent>
              <mc:Choice Requires="v">
                <p:oleObj r:id="rId4" imgH="2562118" imgW="11136355" progId="Excel.Sheet.12" spid="_x0000_s1">
                  <p:embed/>
                </p:oleObj>
              </mc:Choice>
              <mc:Fallback>
                <p:oleObj r:id="rId5" imgH="2562118" imgW="11136355" progId="Excel.Sheet.12">
                  <p:embed/>
                  <p:pic>
                    <p:nvPicPr>
                      <p:cNvPr id="425" name="Google Shape;425;p16"/>
                      <p:cNvPicPr preferRelativeResize="0"/>
                      <p:nvPr/>
                    </p:nvPicPr>
                    <p:blipFill rotWithShape="1">
                      <a:blip r:embed="rId6">
                        <a:alphaModFix/>
                      </a:blip>
                      <a:srcRect b="0" l="0" r="0" t="0"/>
                      <a:stretch/>
                    </p:blipFill>
                    <p:spPr>
                      <a:xfrm>
                        <a:off x="631454" y="3229359"/>
                        <a:ext cx="11136355" cy="2562118"/>
                      </a:xfrm>
                      <a:prstGeom prst="rect">
                        <a:avLst/>
                      </a:prstGeom>
                      <a:noFill/>
                      <a:ln>
                        <a:noFill/>
                      </a:ln>
                    </p:spPr>
                  </p:pic>
                </p:oleObj>
              </mc:Fallback>
            </mc:AlternateContent>
          </a:graphicData>
        </a:graphic>
      </p:graphicFrame>
      <p:sp>
        <p:nvSpPr>
          <p:cNvPr id="426" name="Google Shape;426;p16"/>
          <p:cNvSpPr txBox="1"/>
          <p:nvPr/>
        </p:nvSpPr>
        <p:spPr>
          <a:xfrm>
            <a:off x="85019" y="2480042"/>
            <a:ext cx="25190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Bigger Consequence</a:t>
            </a:r>
            <a:endParaRPr b="1" sz="1800">
              <a:solidFill>
                <a:schemeClr val="dk1"/>
              </a:solidFill>
              <a:latin typeface="Avenir"/>
              <a:ea typeface="Avenir"/>
              <a:cs typeface="Avenir"/>
              <a:sym typeface="Avenir"/>
            </a:endParaRPr>
          </a:p>
        </p:txBody>
      </p:sp>
      <p:sp>
        <p:nvSpPr>
          <p:cNvPr id="427" name="Google Shape;427;p16"/>
          <p:cNvSpPr txBox="1"/>
          <p:nvPr/>
        </p:nvSpPr>
        <p:spPr>
          <a:xfrm>
            <a:off x="10267255" y="6274674"/>
            <a:ext cx="18610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More probable</a:t>
            </a:r>
            <a:endParaRPr/>
          </a:p>
        </p:txBody>
      </p:sp>
      <p:sp>
        <p:nvSpPr>
          <p:cNvPr id="428" name="Google Shape;4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9" name="Google Shape;429;p16"/>
          <p:cNvPicPr preferRelativeResize="0"/>
          <p:nvPr/>
        </p:nvPicPr>
        <p:blipFill rotWithShape="1">
          <a:blip r:embed="rId7">
            <a:alphaModFix/>
          </a:blip>
          <a:srcRect b="0" l="0" r="0" t="0"/>
          <a:stretch/>
        </p:blipFill>
        <p:spPr>
          <a:xfrm>
            <a:off x="692217" y="911201"/>
            <a:ext cx="402202" cy="4022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17"/>
          <p:cNvSpPr/>
          <p:nvPr/>
        </p:nvSpPr>
        <p:spPr>
          <a:xfrm>
            <a:off x="558209" y="7126"/>
            <a:ext cx="11167447" cy="2018806"/>
          </a:xfrm>
          <a:prstGeom prst="rect">
            <a:avLst/>
          </a:prstGeom>
          <a:solidFill>
            <a:schemeClr val="lt1"/>
          </a:solidFill>
          <a:ln cap="flat" cmpd="sng" w="9525">
            <a:solidFill>
              <a:srgbClr val="DEDEDE"/>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1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 name="Google Shape;437;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Risk preventions and solutions</a:t>
            </a:r>
            <a:endParaRPr sz="4000">
              <a:latin typeface="Avenir"/>
              <a:ea typeface="Avenir"/>
              <a:cs typeface="Avenir"/>
              <a:sym typeface="Avenir"/>
            </a:endParaRPr>
          </a:p>
        </p:txBody>
      </p:sp>
      <p:sp>
        <p:nvSpPr>
          <p:cNvPr id="438" name="Google Shape;438;p17"/>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439" name="Google Shape;439;p17"/>
          <p:cNvPicPr preferRelativeResize="0"/>
          <p:nvPr/>
        </p:nvPicPr>
        <p:blipFill rotWithShape="1">
          <a:blip r:embed="rId3">
            <a:alphaModFix/>
          </a:blip>
          <a:srcRect b="0" l="0" r="0" t="0"/>
          <a:stretch/>
        </p:blipFill>
        <p:spPr>
          <a:xfrm>
            <a:off x="9746671" y="1546875"/>
            <a:ext cx="468747" cy="480291"/>
          </a:xfrm>
          <a:prstGeom prst="rect">
            <a:avLst/>
          </a:prstGeom>
          <a:noFill/>
          <a:ln>
            <a:noFill/>
          </a:ln>
        </p:spPr>
      </p:pic>
      <p:sp>
        <p:nvSpPr>
          <p:cNvPr id="440" name="Google Shape;440;p17"/>
          <p:cNvSpPr txBox="1"/>
          <p:nvPr/>
        </p:nvSpPr>
        <p:spPr>
          <a:xfrm>
            <a:off x="1483309" y="1644103"/>
            <a:ext cx="6104847" cy="383022"/>
          </a:xfrm>
          <a:prstGeom prst="rect">
            <a:avLst/>
          </a:prstGeom>
          <a:solidFill>
            <a:srgbClr val="FBE4D4"/>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Avenir"/>
                <a:ea typeface="Avenir"/>
                <a:cs typeface="Avenir"/>
                <a:sym typeface="Avenir"/>
              </a:rPr>
              <a:t>Preventions and solutions to </a:t>
            </a:r>
            <a:r>
              <a:rPr b="1" lang="en-US" sz="2400">
                <a:solidFill>
                  <a:schemeClr val="dk1"/>
                </a:solidFill>
                <a:latin typeface="Avenir"/>
                <a:ea typeface="Avenir"/>
                <a:cs typeface="Avenir"/>
                <a:sym typeface="Avenir"/>
              </a:rPr>
              <a:t>human </a:t>
            </a:r>
            <a:r>
              <a:rPr lang="en-US" sz="2400">
                <a:solidFill>
                  <a:schemeClr val="dk1"/>
                </a:solidFill>
                <a:latin typeface="Avenir"/>
                <a:ea typeface="Avenir"/>
                <a:cs typeface="Avenir"/>
                <a:sym typeface="Avenir"/>
              </a:rPr>
              <a:t>risks</a:t>
            </a:r>
            <a:endParaRPr/>
          </a:p>
        </p:txBody>
      </p:sp>
      <p:sp>
        <p:nvSpPr>
          <p:cNvPr id="441" name="Google Shape;441;p17"/>
          <p:cNvSpPr txBox="1"/>
          <p:nvPr/>
        </p:nvSpPr>
        <p:spPr>
          <a:xfrm>
            <a:off x="9657488" y="4622827"/>
            <a:ext cx="2237120" cy="6139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600"/>
              <a:buFont typeface="Arial"/>
              <a:buNone/>
            </a:pPr>
            <a:r>
              <a:t/>
            </a:r>
            <a:endParaRPr sz="1600">
              <a:solidFill>
                <a:schemeClr val="accent2"/>
              </a:solidFill>
              <a:latin typeface="Avenir"/>
              <a:ea typeface="Avenir"/>
              <a:cs typeface="Avenir"/>
              <a:sym typeface="Avenir"/>
            </a:endParaRPr>
          </a:p>
        </p:txBody>
      </p:sp>
      <p:graphicFrame>
        <p:nvGraphicFramePr>
          <p:cNvPr id="442" name="Google Shape;442;p17"/>
          <p:cNvGraphicFramePr/>
          <p:nvPr/>
        </p:nvGraphicFramePr>
        <p:xfrm>
          <a:off x="518583" y="2476500"/>
          <a:ext cx="3000000" cy="3000000"/>
        </p:xfrm>
        <a:graphic>
          <a:graphicData uri="http://schemas.openxmlformats.org/drawingml/2006/table">
            <a:tbl>
              <a:tblPr bandRow="1" firstRow="1">
                <a:noFill/>
                <a:tableStyleId>{584F9C1B-3DE4-4FE5-BC3F-CDC2A0DAA2B3}</a:tableStyleId>
              </a:tblPr>
              <a:tblGrid>
                <a:gridCol w="1946450"/>
                <a:gridCol w="2795875"/>
                <a:gridCol w="1984250"/>
                <a:gridCol w="2242200"/>
                <a:gridCol w="2242200"/>
              </a:tblGrid>
              <a:tr h="1170300">
                <a:tc>
                  <a:txBody>
                    <a:bodyPr/>
                    <a:lstStyle/>
                    <a:p>
                      <a:pPr indent="0" lvl="0" marL="0" marR="0" rtl="0" algn="ctr">
                        <a:spcBef>
                          <a:spcPts val="0"/>
                        </a:spcBef>
                        <a:spcAft>
                          <a:spcPts val="0"/>
                        </a:spcAft>
                        <a:buNone/>
                      </a:pPr>
                      <a:r>
                        <a:t/>
                      </a:r>
                      <a:endParaRPr sz="1800" u="none" cap="none" strike="noStrike">
                        <a:latin typeface="Avenir"/>
                        <a:ea typeface="Avenir"/>
                        <a:cs typeface="Avenir"/>
                        <a:sym typeface="Aveni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chemeClr val="dk1"/>
                        </a:buClr>
                        <a:buSzPts val="1600"/>
                        <a:buFont typeface="Avenir"/>
                        <a:buNone/>
                      </a:pPr>
                      <a:r>
                        <a:rPr b="0" lang="en-US" sz="1600" u="none" cap="none" strike="noStrike">
                          <a:latin typeface="Avenir"/>
                          <a:ea typeface="Avenir"/>
                          <a:cs typeface="Avenir"/>
                          <a:sym typeface="Avenir"/>
                        </a:rPr>
                        <a:t>Group </a:t>
                      </a:r>
                      <a:endParaRPr sz="1800" u="none" cap="none" strike="noStrike"/>
                    </a:p>
                    <a:p>
                      <a:pPr indent="0" lvl="0" marL="0" marR="0" rtl="0" algn="ctr">
                        <a:lnSpc>
                          <a:spcPct val="100000"/>
                        </a:lnSpc>
                        <a:spcBef>
                          <a:spcPts val="0"/>
                        </a:spcBef>
                        <a:spcAft>
                          <a:spcPts val="0"/>
                        </a:spcAft>
                        <a:buClr>
                          <a:schemeClr val="dk1"/>
                        </a:buClr>
                        <a:buSzPts val="1600"/>
                        <a:buFont typeface="Avenir"/>
                        <a:buNone/>
                      </a:pPr>
                      <a:r>
                        <a:rPr b="0" lang="en-US" sz="1600" u="none" cap="none" strike="noStrike">
                          <a:latin typeface="Avenir"/>
                          <a:ea typeface="Avenir"/>
                          <a:cs typeface="Avenir"/>
                          <a:sym typeface="Avenir"/>
                        </a:rPr>
                        <a:t>Miscommunication</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chemeClr val="dk1"/>
                        </a:buClr>
                        <a:buSzPts val="1600"/>
                        <a:buFont typeface="Avenir"/>
                        <a:buNone/>
                      </a:pPr>
                      <a:r>
                        <a:rPr b="0" lang="en-US" sz="1600" u="none" cap="none" strike="noStrike">
                          <a:latin typeface="Avenir"/>
                          <a:ea typeface="Avenir"/>
                          <a:cs typeface="Avenir"/>
                          <a:sym typeface="Avenir"/>
                        </a:rPr>
                        <a:t>Team member not performing well</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chemeClr val="dk1"/>
                        </a:buClr>
                        <a:buSzPts val="1600"/>
                        <a:buFont typeface="Avenir"/>
                        <a:buNone/>
                      </a:pPr>
                      <a:r>
                        <a:rPr b="0" lang="en-US" sz="1600" u="none" cap="none" strike="noStrike">
                          <a:latin typeface="Avenir"/>
                          <a:ea typeface="Avenir"/>
                          <a:cs typeface="Avenir"/>
                          <a:sym typeface="Avenir"/>
                        </a:rPr>
                        <a:t>Sick team member</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chemeClr val="dk1"/>
                        </a:buClr>
                        <a:buSzPts val="1600"/>
                        <a:buFont typeface="Avenir"/>
                        <a:buNone/>
                      </a:pPr>
                      <a:r>
                        <a:rPr b="0" lang="en-US" sz="1600" u="none" cap="none" strike="noStrike">
                          <a:latin typeface="Avenir"/>
                          <a:ea typeface="Avenir"/>
                          <a:cs typeface="Avenir"/>
                          <a:sym typeface="Avenir"/>
                        </a:rPr>
                        <a:t>Team member injured by the car</a:t>
                      </a:r>
                      <a:endParaRPr/>
                    </a:p>
                  </a:txBody>
                  <a:tcPr marT="45725" marB="45725" marR="91450" marL="91450" anchor="ctr">
                    <a:solidFill>
                      <a:srgbClr val="F08C4A"/>
                    </a:solidFill>
                  </a:tcPr>
                </a:tc>
              </a:tr>
              <a:tr h="1408025">
                <a:tc>
                  <a:txBody>
                    <a:bodyPr/>
                    <a:lstStyle/>
                    <a:p>
                      <a:pPr indent="0" lvl="0" marL="0" marR="0" rtl="0" algn="ctr">
                        <a:spcBef>
                          <a:spcPts val="0"/>
                        </a:spcBef>
                        <a:spcAft>
                          <a:spcPts val="0"/>
                        </a:spcAft>
                        <a:buNone/>
                      </a:pPr>
                      <a:r>
                        <a:rPr b="1" lang="en-US" sz="1800" u="none" cap="none" strike="noStrike">
                          <a:latin typeface="Avenir"/>
                          <a:ea typeface="Avenir"/>
                          <a:cs typeface="Avenir"/>
                          <a:sym typeface="Avenir"/>
                        </a:rPr>
                        <a:t>Preventive</a:t>
                      </a:r>
                      <a:endParaRPr/>
                    </a:p>
                    <a:p>
                      <a:pPr indent="0" lvl="0" marL="0" marR="0" rtl="0" algn="ctr">
                        <a:spcBef>
                          <a:spcPts val="0"/>
                        </a:spcBef>
                        <a:spcAft>
                          <a:spcPts val="0"/>
                        </a:spcAft>
                        <a:buClr>
                          <a:schemeClr val="dk1"/>
                        </a:buClr>
                        <a:buSzPts val="1800"/>
                        <a:buFont typeface="Avenir"/>
                        <a:buNone/>
                      </a:pPr>
                      <a:r>
                        <a:rPr b="1" lang="en-US" sz="1800" u="none" cap="none" strike="noStrike">
                          <a:latin typeface="Avenir"/>
                          <a:ea typeface="Avenir"/>
                          <a:cs typeface="Avenir"/>
                          <a:sym typeface="Avenir"/>
                        </a:rPr>
                        <a:t>measures</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Ensure everyone knows their role and understands our goals </a:t>
                      </a:r>
                      <a:endParaRPr sz="1400" u="none" cap="none" strike="noStrike"/>
                    </a:p>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Regular </a:t>
                      </a:r>
                      <a:r>
                        <a:rPr b="0" i="0" lang="en-US" sz="1400" u="none" cap="none" strike="noStrike">
                          <a:solidFill>
                            <a:srgbClr val="C00000"/>
                          </a:solidFill>
                          <a:latin typeface="Avenir"/>
                          <a:ea typeface="Avenir"/>
                          <a:cs typeface="Avenir"/>
                          <a:sym typeface="Avenir"/>
                        </a:rPr>
                        <a:t>meetings </a:t>
                      </a:r>
                      <a:endParaRPr sz="1400" u="none" cap="none" strike="noStrike">
                        <a:solidFill>
                          <a:srgbClr val="C00000"/>
                        </a:solidFill>
                      </a:endParaRPr>
                    </a:p>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Use </a:t>
                      </a:r>
                      <a:r>
                        <a:rPr b="0" i="0" lang="en-US" sz="1400" u="none" cap="none" strike="noStrike">
                          <a:solidFill>
                            <a:srgbClr val="C00000"/>
                          </a:solidFill>
                          <a:latin typeface="Avenir"/>
                          <a:ea typeface="Avenir"/>
                          <a:cs typeface="Avenir"/>
                          <a:sym typeface="Avenir"/>
                        </a:rPr>
                        <a:t>Jira</a:t>
                      </a:r>
                      <a:endParaRPr sz="14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Select tasks that </a:t>
                      </a:r>
                      <a:r>
                        <a:rPr b="0" i="0" lang="en-US" sz="1400" u="none" cap="none" strike="noStrike">
                          <a:solidFill>
                            <a:srgbClr val="C00000"/>
                          </a:solidFill>
                          <a:latin typeface="Avenir"/>
                          <a:ea typeface="Avenir"/>
                          <a:cs typeface="Avenir"/>
                          <a:sym typeface="Avenir"/>
                        </a:rPr>
                        <a:t>match the person's</a:t>
                      </a:r>
                      <a:r>
                        <a:rPr b="0" i="0" lang="en-US" sz="1400" u="none" cap="none" strike="noStrike">
                          <a:solidFill>
                            <a:srgbClr val="000000"/>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qualification/interest</a:t>
                      </a:r>
                      <a:endParaRPr sz="1800" u="none" cap="none" strike="noStrike">
                        <a:solidFill>
                          <a:srgbClr val="C00000"/>
                        </a:solidFill>
                      </a:endParaRPr>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If complex task create a </a:t>
                      </a:r>
                      <a:r>
                        <a:rPr b="0" i="0" lang="en-US" sz="1400" u="none" cap="none" strike="noStrike">
                          <a:solidFill>
                            <a:srgbClr val="C00000"/>
                          </a:solidFill>
                          <a:latin typeface="Avenir"/>
                          <a:ea typeface="Avenir"/>
                          <a:cs typeface="Avenir"/>
                          <a:sym typeface="Avenir"/>
                        </a:rPr>
                        <a:t>bigger team</a:t>
                      </a:r>
                      <a:r>
                        <a:rPr b="0" i="0" lang="en-US" sz="1400" u="none" cap="none" strike="noStrike">
                          <a:solidFill>
                            <a:srgbClr val="000000"/>
                          </a:solidFill>
                          <a:latin typeface="Avenir"/>
                          <a:ea typeface="Avenir"/>
                          <a:cs typeface="Avenir"/>
                          <a:sym typeface="Avenir"/>
                        </a:rPr>
                        <a:t> to accomplish them</a:t>
                      </a:r>
                      <a:endParaRPr sz="1800" u="none" cap="none" strike="noStrike"/>
                    </a:p>
                  </a:txBody>
                  <a:tcPr marT="45725" marB="45725" marR="91450" marL="91450" anchor="ctr"/>
                </a:tc>
                <a:tc>
                  <a:txBody>
                    <a:bodyPr/>
                    <a:lstStyle/>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Share the task</a:t>
                      </a:r>
                      <a:r>
                        <a:rPr b="0" i="0" lang="en-US" sz="1400" u="none" cap="none" strike="noStrike">
                          <a:solidFill>
                            <a:srgbClr val="000000"/>
                          </a:solidFill>
                          <a:latin typeface="Avenir"/>
                          <a:ea typeface="Avenir"/>
                          <a:cs typeface="Avenir"/>
                          <a:sym typeface="Avenir"/>
                        </a:rPr>
                        <a:t> with more than one person</a:t>
                      </a:r>
                      <a:endParaRPr sz="1800" u="none" cap="none" strike="noStrike">
                        <a:solidFill>
                          <a:srgbClr val="C00000"/>
                        </a:solidFill>
                      </a:endParaRPr>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Write </a:t>
                      </a:r>
                      <a:r>
                        <a:rPr b="0" i="0" lang="en-US" sz="1400" u="none" cap="none" strike="noStrike">
                          <a:solidFill>
                            <a:srgbClr val="C00000"/>
                          </a:solidFill>
                          <a:latin typeface="Avenir"/>
                          <a:ea typeface="Avenir"/>
                          <a:cs typeface="Avenir"/>
                          <a:sym typeface="Avenir"/>
                        </a:rPr>
                        <a:t>documentation</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Always </a:t>
                      </a:r>
                      <a:r>
                        <a:rPr b="0" i="0" lang="en-US" sz="1400" u="none" cap="none" strike="noStrike">
                          <a:solidFill>
                            <a:srgbClr val="C00000"/>
                          </a:solidFill>
                          <a:latin typeface="Avenir"/>
                          <a:ea typeface="Avenir"/>
                          <a:cs typeface="Avenir"/>
                          <a:sym typeface="Avenir"/>
                        </a:rPr>
                        <a:t>be cautious</a:t>
                      </a:r>
                      <a:r>
                        <a:rPr b="0" i="0" lang="en-US" sz="1400" u="none" cap="none" strike="noStrike">
                          <a:solidFill>
                            <a:srgbClr val="000000"/>
                          </a:solidFill>
                          <a:latin typeface="Avenir"/>
                          <a:ea typeface="Avenir"/>
                          <a:cs typeface="Avenir"/>
                          <a:sym typeface="Avenir"/>
                        </a:rPr>
                        <a:t>. Do not walk in front of the car if we are not sure it will stop</a:t>
                      </a:r>
                      <a:endParaRPr sz="1800" u="none" cap="none" strike="noStrike"/>
                    </a:p>
                  </a:txBody>
                  <a:tcPr marT="45725" marB="45725" marR="91450" marL="91450" anchor="ctr"/>
                </a:tc>
              </a:tr>
              <a:tr h="1024025">
                <a:tc>
                  <a:txBody>
                    <a:bodyPr/>
                    <a:lstStyle/>
                    <a:p>
                      <a:pPr indent="0" lvl="0" marL="0" marR="0" rtl="0" algn="ctr">
                        <a:spcBef>
                          <a:spcPts val="0"/>
                        </a:spcBef>
                        <a:spcAft>
                          <a:spcPts val="0"/>
                        </a:spcAft>
                        <a:buNone/>
                      </a:pPr>
                      <a:r>
                        <a:rPr b="1" lang="en-US" sz="1800" u="none" cap="none" strike="noStrike">
                          <a:latin typeface="Avenir"/>
                          <a:ea typeface="Avenir"/>
                          <a:cs typeface="Avenir"/>
                          <a:sym typeface="Avenir"/>
                        </a:rPr>
                        <a:t>Solutions</a:t>
                      </a:r>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Call a </a:t>
                      </a:r>
                      <a:r>
                        <a:rPr b="0" i="0" lang="en-US" sz="1400" u="none" cap="none" strike="noStrike">
                          <a:solidFill>
                            <a:srgbClr val="C00000"/>
                          </a:solidFill>
                          <a:latin typeface="Avenir"/>
                          <a:ea typeface="Avenir"/>
                          <a:cs typeface="Avenir"/>
                          <a:sym typeface="Avenir"/>
                        </a:rPr>
                        <a:t>meeting </a:t>
                      </a:r>
                      <a:r>
                        <a:rPr b="0" i="0" lang="en-US" sz="1400" u="none" cap="none" strike="noStrike">
                          <a:solidFill>
                            <a:srgbClr val="000000"/>
                          </a:solidFill>
                          <a:latin typeface="Avenir"/>
                          <a:ea typeface="Avenir"/>
                          <a:cs typeface="Avenir"/>
                          <a:sym typeface="Avenir"/>
                        </a:rPr>
                        <a:t>to talk about the problem</a:t>
                      </a:r>
                      <a:endParaRPr sz="1800" u="none" cap="none" strike="noStrike"/>
                    </a:p>
                  </a:txBody>
                  <a:tcPr marT="45725" marB="45725" marR="91450" marL="91450" anchor="ctr"/>
                </a:tc>
                <a:tc>
                  <a:txBody>
                    <a:bodyPr/>
                    <a:lstStyle/>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Switch the task</a:t>
                      </a:r>
                      <a:r>
                        <a:rPr b="0" i="0" lang="en-US" sz="1400" u="none" cap="none" strike="noStrike">
                          <a:solidFill>
                            <a:srgbClr val="000000"/>
                          </a:solidFill>
                          <a:latin typeface="Avenir"/>
                          <a:ea typeface="Avenir"/>
                          <a:cs typeface="Avenir"/>
                          <a:sym typeface="Avenir"/>
                        </a:rPr>
                        <a:t> with another member</a:t>
                      </a:r>
                      <a:endParaRPr sz="1800" u="none" cap="none" strike="noStrike"/>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Put another member</a:t>
                      </a:r>
                      <a:r>
                        <a:rPr b="0" i="0" lang="en-US" sz="1400" u="none" cap="none" strike="noStrike">
                          <a:solidFill>
                            <a:srgbClr val="000000"/>
                          </a:solidFill>
                          <a:latin typeface="Avenir"/>
                          <a:ea typeface="Avenir"/>
                          <a:cs typeface="Avenir"/>
                          <a:sym typeface="Avenir"/>
                        </a:rPr>
                        <a:t> to work with this person or team</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Fast-moving group members </a:t>
                      </a:r>
                      <a:r>
                        <a:rPr b="0" i="0" lang="en-US" sz="1400" u="none" cap="none" strike="noStrike">
                          <a:solidFill>
                            <a:srgbClr val="C00000"/>
                          </a:solidFill>
                          <a:latin typeface="Avenir"/>
                          <a:ea typeface="Avenir"/>
                          <a:cs typeface="Avenir"/>
                          <a:sym typeface="Avenir"/>
                        </a:rPr>
                        <a:t>share part of the task of the group member who is sick</a:t>
                      </a:r>
                      <a:r>
                        <a:rPr b="0" i="0" lang="en-US" sz="1400" u="none" cap="none" strike="noStrike">
                          <a:solidFill>
                            <a:srgbClr val="000000"/>
                          </a:solidFill>
                          <a:latin typeface="Avenir"/>
                          <a:ea typeface="Avenir"/>
                          <a:cs typeface="Avenir"/>
                          <a:sym typeface="Avenir"/>
                        </a:rPr>
                        <a:t> (remote work if necessary)</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Use</a:t>
                      </a:r>
                      <a:r>
                        <a:rPr b="0" i="0" lang="en-US" sz="1400" u="none" cap="none" strike="noStrike">
                          <a:solidFill>
                            <a:srgbClr val="C00000"/>
                          </a:solidFill>
                          <a:latin typeface="Avenir"/>
                          <a:ea typeface="Avenir"/>
                          <a:cs typeface="Avenir"/>
                          <a:sym typeface="Avenir"/>
                        </a:rPr>
                        <a:t> first aid</a:t>
                      </a:r>
                      <a:r>
                        <a:rPr b="0" i="0" lang="en-US" sz="1400" u="none" cap="none" strike="noStrike">
                          <a:solidFill>
                            <a:srgbClr val="000000"/>
                          </a:solidFill>
                          <a:latin typeface="Avenir"/>
                          <a:ea typeface="Avenir"/>
                          <a:cs typeface="Avenir"/>
                          <a:sym typeface="Avenir"/>
                        </a:rPr>
                        <a:t> and do remote work if necessary</a:t>
                      </a:r>
                      <a:endParaRPr sz="1800" u="none" cap="none" strike="noStrike"/>
                    </a:p>
                  </a:txBody>
                  <a:tcPr marT="45725" marB="45725" marR="91450" marL="91450" anchor="ctr"/>
                </a:tc>
              </a:tr>
            </a:tbl>
          </a:graphicData>
        </a:graphic>
      </p:graphicFrame>
      <p:sp>
        <p:nvSpPr>
          <p:cNvPr id="443" name="Google Shape;443;p17"/>
          <p:cNvSpPr/>
          <p:nvPr/>
        </p:nvSpPr>
        <p:spPr>
          <a:xfrm>
            <a:off x="194156" y="2462839"/>
            <a:ext cx="2297544" cy="11776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17"/>
          <p:cNvSpPr/>
          <p:nvPr/>
        </p:nvSpPr>
        <p:spPr>
          <a:xfrm>
            <a:off x="9766301" y="1035050"/>
            <a:ext cx="349250" cy="338667"/>
          </a:xfrm>
          <a:prstGeom prst="ellipse">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17"/>
          <p:cNvSpPr/>
          <p:nvPr/>
        </p:nvSpPr>
        <p:spPr>
          <a:xfrm>
            <a:off x="10348384" y="1035049"/>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17"/>
          <p:cNvSpPr/>
          <p:nvPr/>
        </p:nvSpPr>
        <p:spPr>
          <a:xfrm>
            <a:off x="10919884" y="1035050"/>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8" name="Google Shape;448;p17"/>
          <p:cNvPicPr preferRelativeResize="0"/>
          <p:nvPr/>
        </p:nvPicPr>
        <p:blipFill rotWithShape="1">
          <a:blip r:embed="rId4">
            <a:alphaModFix/>
          </a:blip>
          <a:srcRect b="0" l="0" r="0" t="0"/>
          <a:stretch/>
        </p:blipFill>
        <p:spPr>
          <a:xfrm>
            <a:off x="692217" y="911201"/>
            <a:ext cx="402202" cy="4022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18"/>
          <p:cNvSpPr/>
          <p:nvPr/>
        </p:nvSpPr>
        <p:spPr>
          <a:xfrm>
            <a:off x="558209" y="7126"/>
            <a:ext cx="11167447" cy="2018806"/>
          </a:xfrm>
          <a:prstGeom prst="rect">
            <a:avLst/>
          </a:prstGeom>
          <a:solidFill>
            <a:schemeClr val="lt1"/>
          </a:solidFill>
          <a:ln cap="flat" cmpd="sng" w="9525">
            <a:solidFill>
              <a:srgbClr val="DEDEDE"/>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 name="Google Shape;455;p1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6" name="Google Shape;456;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Risk preventions and solutions</a:t>
            </a:r>
            <a:endParaRPr sz="4000">
              <a:latin typeface="Avenir"/>
              <a:ea typeface="Avenir"/>
              <a:cs typeface="Avenir"/>
              <a:sym typeface="Avenir"/>
            </a:endParaRPr>
          </a:p>
        </p:txBody>
      </p:sp>
      <p:sp>
        <p:nvSpPr>
          <p:cNvPr id="457" name="Google Shape;457;p18"/>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aphicFrame>
        <p:nvGraphicFramePr>
          <p:cNvPr id="458" name="Google Shape;458;p18"/>
          <p:cNvGraphicFramePr/>
          <p:nvPr/>
        </p:nvGraphicFramePr>
        <p:xfrm>
          <a:off x="518583" y="2349500"/>
          <a:ext cx="3000000" cy="3000000"/>
        </p:xfrm>
        <a:graphic>
          <a:graphicData uri="http://schemas.openxmlformats.org/drawingml/2006/table">
            <a:tbl>
              <a:tblPr bandRow="1" firstRow="1">
                <a:noFill/>
                <a:tableStyleId>{584F9C1B-3DE4-4FE5-BC3F-CDC2A0DAA2B3}</a:tableStyleId>
              </a:tblPr>
              <a:tblGrid>
                <a:gridCol w="1662550"/>
                <a:gridCol w="2276150"/>
                <a:gridCol w="1691225"/>
                <a:gridCol w="1854750"/>
                <a:gridCol w="1521850"/>
                <a:gridCol w="2192800"/>
              </a:tblGrid>
              <a:tr h="1170300">
                <a:tc>
                  <a:txBody>
                    <a:bodyPr/>
                    <a:lstStyle/>
                    <a:p>
                      <a:pPr indent="0" lvl="0" marL="0" marR="0" rtl="0" algn="ctr">
                        <a:spcBef>
                          <a:spcPts val="0"/>
                        </a:spcBef>
                        <a:spcAft>
                          <a:spcPts val="0"/>
                        </a:spcAft>
                        <a:buNone/>
                      </a:pPr>
                      <a:r>
                        <a:t/>
                      </a:r>
                      <a:endParaRPr sz="1800" u="none" cap="none" strike="noStrike">
                        <a:latin typeface="Avenir"/>
                        <a:ea typeface="Avenir"/>
                        <a:cs typeface="Avenir"/>
                        <a:sym typeface="Aveni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Needed features not delivered</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Road sign delivery issues</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Sprint delivery not finished</a:t>
                      </a:r>
                      <a:endParaRPr sz="1800" u="none" cap="none" strike="noStrike"/>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Centralize knowledge in one person</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Tasks take longer than planned</a:t>
                      </a:r>
                      <a:endParaRPr/>
                    </a:p>
                  </a:txBody>
                  <a:tcPr marT="45725" marB="45725" marR="91450" marL="91450" anchor="ctr">
                    <a:solidFill>
                      <a:srgbClr val="F08C4A"/>
                    </a:solidFill>
                  </a:tcPr>
                </a:tc>
              </a:tr>
              <a:tr h="1408025">
                <a:tc>
                  <a:txBody>
                    <a:bodyPr/>
                    <a:lstStyle/>
                    <a:p>
                      <a:pPr indent="0" lvl="0" marL="0" marR="0" rtl="0" algn="ctr">
                        <a:spcBef>
                          <a:spcPts val="0"/>
                        </a:spcBef>
                        <a:spcAft>
                          <a:spcPts val="0"/>
                        </a:spcAft>
                        <a:buClr>
                          <a:schemeClr val="dk1"/>
                        </a:buClr>
                        <a:buSzPts val="1800"/>
                        <a:buFont typeface="Calibri"/>
                        <a:buNone/>
                      </a:pPr>
                      <a:r>
                        <a:rPr b="1" i="0" lang="en-US" sz="1800" u="none" cap="none" strike="noStrike"/>
                        <a:t>Preventive</a:t>
                      </a:r>
                      <a:endParaRPr b="0" i="0" sz="1800" u="none" cap="none" strike="noStrike"/>
                    </a:p>
                    <a:p>
                      <a:pPr indent="0" lvl="0" marL="0" marR="0" rtl="0" algn="ctr">
                        <a:spcBef>
                          <a:spcPts val="0"/>
                        </a:spcBef>
                        <a:spcAft>
                          <a:spcPts val="0"/>
                        </a:spcAft>
                        <a:buClr>
                          <a:schemeClr val="dk1"/>
                        </a:buClr>
                        <a:buSzPts val="1800"/>
                        <a:buFont typeface="Calibri"/>
                        <a:buNone/>
                      </a:pPr>
                      <a:r>
                        <a:rPr b="1" i="0" lang="en-US" sz="1800" u="none" cap="none" strike="noStrike"/>
                        <a:t>measures</a:t>
                      </a:r>
                      <a:endParaRPr b="1" sz="1800" u="none" cap="none" strike="noStrike">
                        <a:latin typeface="Avenir"/>
                        <a:ea typeface="Avenir"/>
                        <a:cs typeface="Avenir"/>
                        <a:sym typeface="Aveni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-Do </a:t>
                      </a:r>
                      <a:r>
                        <a:rPr b="0" i="0" lang="en-US" sz="1400" u="none" cap="none" strike="noStrike">
                          <a:solidFill>
                            <a:srgbClr val="C00000"/>
                          </a:solidFill>
                          <a:latin typeface="Avenir"/>
                          <a:ea typeface="Avenir"/>
                          <a:cs typeface="Avenir"/>
                          <a:sym typeface="Avenir"/>
                        </a:rPr>
                        <a:t>incremental improvements</a:t>
                      </a:r>
                      <a:r>
                        <a:rPr b="0" i="0" lang="en-US" sz="1400" u="none" cap="none" strike="noStrike">
                          <a:solidFill>
                            <a:srgbClr val="000000"/>
                          </a:solidFill>
                          <a:latin typeface="Avenir"/>
                          <a:ea typeface="Avenir"/>
                          <a:cs typeface="Avenir"/>
                          <a:sym typeface="Avenir"/>
                        </a:rPr>
                        <a:t> for all functionalities in each sprint</a:t>
                      </a:r>
                      <a:endParaRPr sz="1800" u="none" cap="none" strike="noStrike"/>
                    </a:p>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Check the advancement of the  features and test them </a:t>
                      </a:r>
                      <a:endParaRPr/>
                    </a:p>
                  </a:txBody>
                  <a:tcPr marT="45725" marB="45725" marR="91450" marL="91450" anchor="ctr"/>
                </a:tc>
                <a:tc>
                  <a:txBody>
                    <a:bodyPr/>
                    <a:lstStyle/>
                    <a:p>
                      <a:pPr indent="0" lvl="0" marL="0" marR="0" rtl="0" algn="ctr">
                        <a:spcBef>
                          <a:spcPts val="0"/>
                        </a:spcBef>
                        <a:spcAft>
                          <a:spcPts val="0"/>
                        </a:spcAft>
                        <a:buClr>
                          <a:srgbClr val="C00000"/>
                        </a:buClr>
                        <a:buSzPts val="1400"/>
                        <a:buFont typeface="Avenir"/>
                        <a:buNone/>
                      </a:pPr>
                      <a:r>
                        <a:rPr b="0" i="0" lang="en-US" sz="1400" u="none" cap="none" strike="noStrike">
                          <a:solidFill>
                            <a:srgbClr val="C00000"/>
                          </a:solidFill>
                          <a:latin typeface="Avenir"/>
                          <a:ea typeface="Avenir"/>
                          <a:cs typeface="Avenir"/>
                          <a:sym typeface="Avenir"/>
                        </a:rPr>
                        <a:t>Order </a:t>
                      </a:r>
                      <a:r>
                        <a:rPr b="0" i="0" lang="en-US" sz="1400" u="none" cap="none" strike="noStrike">
                          <a:solidFill>
                            <a:schemeClr val="dk1"/>
                          </a:solidFill>
                          <a:latin typeface="Avenir"/>
                          <a:ea typeface="Avenir"/>
                          <a:cs typeface="Avenir"/>
                          <a:sym typeface="Avenir"/>
                        </a:rPr>
                        <a:t>the Road Signs </a:t>
                      </a:r>
                      <a:r>
                        <a:rPr b="0" i="0" lang="en-US" sz="1400" u="none" cap="none" strike="noStrike">
                          <a:solidFill>
                            <a:srgbClr val="C00000"/>
                          </a:solidFill>
                          <a:latin typeface="Avenir"/>
                          <a:ea typeface="Avenir"/>
                          <a:cs typeface="Avenir"/>
                          <a:sym typeface="Avenir"/>
                        </a:rPr>
                        <a:t>early on </a:t>
                      </a:r>
                      <a:r>
                        <a:rPr b="0" i="0" lang="en-US" sz="1400" u="none" cap="none" strike="noStrike">
                          <a:solidFill>
                            <a:schemeClr val="dk1"/>
                          </a:solidFill>
                          <a:latin typeface="Avenir"/>
                          <a:ea typeface="Avenir"/>
                          <a:cs typeface="Avenir"/>
                          <a:sym typeface="Avenir"/>
                        </a:rPr>
                        <a:t>and look at different websites to </a:t>
                      </a:r>
                      <a:r>
                        <a:rPr b="0" i="0" lang="en-US" sz="1400" u="none" cap="none" strike="noStrike">
                          <a:solidFill>
                            <a:srgbClr val="C00000"/>
                          </a:solidFill>
                          <a:latin typeface="Avenir"/>
                          <a:ea typeface="Avenir"/>
                          <a:cs typeface="Avenir"/>
                          <a:sym typeface="Avenir"/>
                        </a:rPr>
                        <a:t>compare delivery delay</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Scrum master</a:t>
                      </a:r>
                      <a:r>
                        <a:rPr b="0" i="0" lang="en-US" sz="1400" u="none" cap="none" strike="noStrike">
                          <a:solidFill>
                            <a:schemeClr val="dk1"/>
                          </a:solidFill>
                          <a:latin typeface="Avenir"/>
                          <a:ea typeface="Avenir"/>
                          <a:cs typeface="Avenir"/>
                          <a:sym typeface="Avenir"/>
                        </a:rPr>
                        <a:t> supervision to alert before this problem occurs </a:t>
                      </a:r>
                      <a:endParaRPr sz="1800" u="none" cap="none" strike="noStrike">
                        <a:solidFill>
                          <a:srgbClr val="C00000"/>
                        </a:solidFill>
                      </a:endParaRPr>
                    </a:p>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Divide the sprints into </a:t>
                      </a:r>
                      <a:r>
                        <a:rPr b="0" i="0" lang="en-US" sz="1400" u="none" cap="none" strike="noStrike">
                          <a:solidFill>
                            <a:srgbClr val="C00000"/>
                          </a:solidFill>
                          <a:latin typeface="Avenir"/>
                          <a:ea typeface="Avenir"/>
                          <a:cs typeface="Avenir"/>
                          <a:sym typeface="Avenir"/>
                        </a:rPr>
                        <a:t>suitable sizes</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C00000"/>
                        </a:buClr>
                        <a:buSzPts val="1400"/>
                        <a:buFont typeface="Avenir"/>
                        <a:buNone/>
                      </a:pPr>
                      <a:r>
                        <a:rPr b="0" i="0" lang="en-US" sz="1400" u="none" cap="none" strike="noStrike">
                          <a:solidFill>
                            <a:srgbClr val="C00000"/>
                          </a:solidFill>
                          <a:latin typeface="Avenir"/>
                          <a:ea typeface="Avenir"/>
                          <a:cs typeface="Avenir"/>
                          <a:sym typeface="Avenir"/>
                        </a:rPr>
                        <a:t>Share the task</a:t>
                      </a:r>
                      <a:r>
                        <a:rPr b="0" i="0" lang="en-US" sz="1400" u="none" cap="none" strike="noStrike">
                          <a:solidFill>
                            <a:srgbClr val="000000"/>
                          </a:solidFill>
                          <a:latin typeface="Avenir"/>
                          <a:ea typeface="Avenir"/>
                          <a:cs typeface="Avenir"/>
                          <a:sym typeface="Avenir"/>
                        </a:rPr>
                        <a:t> with </a:t>
                      </a:r>
                      <a:r>
                        <a:rPr b="0" i="0" lang="en-US" sz="1400" u="none" cap="none" strike="noStrike">
                          <a:solidFill>
                            <a:schemeClr val="dk1"/>
                          </a:solidFill>
                          <a:latin typeface="Avenir"/>
                          <a:ea typeface="Avenir"/>
                          <a:cs typeface="Avenir"/>
                          <a:sym typeface="Avenir"/>
                        </a:rPr>
                        <a:t>more than one person</a:t>
                      </a:r>
                      <a:r>
                        <a:rPr b="0" i="0" lang="en-US" sz="1400" u="none" cap="none" strike="noStrike">
                          <a:solidFill>
                            <a:srgbClr val="000000"/>
                          </a:solidFill>
                          <a:latin typeface="Avenir"/>
                          <a:ea typeface="Avenir"/>
                          <a:cs typeface="Avenir"/>
                          <a:sym typeface="Avenir"/>
                        </a:rPr>
                        <a:t> and write </a:t>
                      </a:r>
                      <a:r>
                        <a:rPr b="0" i="0" lang="en-US" sz="1400" u="none" cap="none" strike="noStrike">
                          <a:solidFill>
                            <a:srgbClr val="C00000"/>
                          </a:solidFill>
                          <a:latin typeface="Avenir"/>
                          <a:ea typeface="Avenir"/>
                          <a:cs typeface="Avenir"/>
                          <a:sym typeface="Avenir"/>
                        </a:rPr>
                        <a:t>documentation</a:t>
                      </a:r>
                      <a:r>
                        <a:rPr b="0" i="0" lang="en-US" sz="1400" u="none" cap="none" strike="noStrike">
                          <a:solidFill>
                            <a:srgbClr val="000000"/>
                          </a:solidFill>
                          <a:latin typeface="Avenir"/>
                          <a:ea typeface="Avenir"/>
                          <a:cs typeface="Avenir"/>
                          <a:sym typeface="Avenir"/>
                        </a:rPr>
                        <a:t> </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Plan each sprint and </a:t>
                      </a:r>
                      <a:r>
                        <a:rPr b="0" i="0" lang="en-US" sz="1400" u="none" cap="none" strike="noStrike">
                          <a:solidFill>
                            <a:srgbClr val="C00000"/>
                          </a:solidFill>
                          <a:latin typeface="Avenir"/>
                          <a:ea typeface="Avenir"/>
                          <a:cs typeface="Avenir"/>
                          <a:sym typeface="Avenir"/>
                        </a:rPr>
                        <a:t>evaluate time required</a:t>
                      </a:r>
                      <a:r>
                        <a:rPr b="0" i="0" lang="en-US" sz="1400" u="none" cap="none" strike="noStrike">
                          <a:solidFill>
                            <a:srgbClr val="000000"/>
                          </a:solidFill>
                          <a:latin typeface="Avenir"/>
                          <a:ea typeface="Avenir"/>
                          <a:cs typeface="Avenir"/>
                          <a:sym typeface="Avenir"/>
                        </a:rPr>
                        <a:t> for each task </a:t>
                      </a:r>
                      <a:endParaRPr sz="1800" u="none" cap="none" strike="noStrike"/>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Overestimate the time bit </a:t>
                      </a:r>
                      <a:r>
                        <a:rPr b="0" i="0" lang="en-US" sz="1400" u="none" cap="none" strike="noStrike">
                          <a:solidFill>
                            <a:srgbClr val="000000"/>
                          </a:solidFill>
                          <a:latin typeface="Avenir"/>
                          <a:ea typeface="Avenir"/>
                          <a:cs typeface="Avenir"/>
                          <a:sym typeface="Avenir"/>
                        </a:rPr>
                        <a:t>for each sprint </a:t>
                      </a:r>
                      <a:endParaRPr sz="1800" u="none" cap="none" strike="noStrike"/>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Check the progress</a:t>
                      </a:r>
                      <a:r>
                        <a:rPr b="0" i="0" lang="en-US" sz="1400" u="none" cap="none" strike="noStrike">
                          <a:solidFill>
                            <a:srgbClr val="000000"/>
                          </a:solidFill>
                          <a:latin typeface="Avenir"/>
                          <a:ea typeface="Avenir"/>
                          <a:cs typeface="Avenir"/>
                          <a:sym typeface="Avenir"/>
                        </a:rPr>
                        <a:t> of the project </a:t>
                      </a:r>
                      <a:r>
                        <a:rPr b="0" i="0" lang="en-US" sz="1400" u="none" cap="none" strike="noStrike">
                          <a:solidFill>
                            <a:srgbClr val="C00000"/>
                          </a:solidFill>
                          <a:latin typeface="Avenir"/>
                          <a:ea typeface="Avenir"/>
                          <a:cs typeface="Avenir"/>
                          <a:sym typeface="Avenir"/>
                        </a:rPr>
                        <a:t>regularly</a:t>
                      </a:r>
                      <a:endParaRPr sz="1800" u="none" cap="none" strike="noStrike">
                        <a:solidFill>
                          <a:srgbClr val="C00000"/>
                        </a:solidFill>
                      </a:endParaRPr>
                    </a:p>
                  </a:txBody>
                  <a:tcPr marT="45725" marB="45725" marR="91450" marL="91450" anchor="ctr"/>
                </a:tc>
              </a:tr>
              <a:tr h="1024025">
                <a:tc>
                  <a:txBody>
                    <a:bodyPr/>
                    <a:lstStyle/>
                    <a:p>
                      <a:pPr indent="0" lvl="0" marL="0" marR="0" rtl="0" algn="ctr">
                        <a:spcBef>
                          <a:spcPts val="0"/>
                        </a:spcBef>
                        <a:spcAft>
                          <a:spcPts val="0"/>
                        </a:spcAft>
                        <a:buNone/>
                      </a:pPr>
                      <a:r>
                        <a:rPr b="1" lang="en-US" sz="1800" u="none" cap="none" strike="noStrike">
                          <a:latin typeface="Avenir"/>
                          <a:ea typeface="Avenir"/>
                          <a:cs typeface="Avenir"/>
                          <a:sym typeface="Avenir"/>
                        </a:rPr>
                        <a:t>Solutions</a:t>
                      </a:r>
                      <a:endParaRPr/>
                    </a:p>
                  </a:txBody>
                  <a:tcPr marT="45725" marB="45725" marR="91450" marL="91450" anchor="ctr"/>
                </a:tc>
                <a:tc>
                  <a:txBody>
                    <a:bodyPr/>
                    <a:lstStyle/>
                    <a:p>
                      <a:pPr indent="0" lvl="0" marL="0" marR="0" rtl="0" algn="ctr">
                        <a:lnSpc>
                          <a:spcPct val="100000"/>
                        </a:lnSpc>
                        <a:spcBef>
                          <a:spcPts val="0"/>
                        </a:spcBef>
                        <a:spcAft>
                          <a:spcPts val="0"/>
                        </a:spcAft>
                        <a:buClr>
                          <a:srgbClr val="C00000"/>
                        </a:buClr>
                        <a:buSzPts val="1400"/>
                        <a:buFont typeface="Avenir"/>
                        <a:buNone/>
                      </a:pPr>
                      <a:r>
                        <a:rPr b="0" i="0" lang="en-US" sz="1400" u="none" cap="none" strike="noStrike">
                          <a:solidFill>
                            <a:srgbClr val="C00000"/>
                          </a:solidFill>
                          <a:latin typeface="Avenir"/>
                          <a:ea typeface="Avenir"/>
                          <a:cs typeface="Avenir"/>
                          <a:sym typeface="Avenir"/>
                        </a:rPr>
                        <a:t>Raise the priority</a:t>
                      </a:r>
                      <a:r>
                        <a:rPr b="0" i="0" lang="en-US" sz="1400" u="none" cap="none" strike="noStrike">
                          <a:solidFill>
                            <a:srgbClr val="000000"/>
                          </a:solidFill>
                          <a:latin typeface="Avenir"/>
                          <a:ea typeface="Avenir"/>
                          <a:cs typeface="Avenir"/>
                          <a:sym typeface="Avenir"/>
                        </a:rPr>
                        <a:t> of this needed feature and </a:t>
                      </a:r>
                      <a:r>
                        <a:rPr b="0" i="0" lang="en-US" sz="1400" u="none" cap="none" strike="noStrike">
                          <a:solidFill>
                            <a:srgbClr val="C00000"/>
                          </a:solidFill>
                          <a:latin typeface="Avenir"/>
                          <a:ea typeface="Avenir"/>
                          <a:cs typeface="Avenir"/>
                          <a:sym typeface="Avenir"/>
                        </a:rPr>
                        <a:t>synchronize the progress of other</a:t>
                      </a:r>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Use different objects as road signs or </a:t>
                      </a:r>
                      <a:r>
                        <a:rPr b="0" i="0" lang="en-US" sz="1400" u="none" cap="none" strike="noStrike">
                          <a:solidFill>
                            <a:srgbClr val="C00000"/>
                          </a:solidFill>
                          <a:latin typeface="Avenir"/>
                          <a:ea typeface="Avenir"/>
                          <a:cs typeface="Avenir"/>
                          <a:sym typeface="Avenir"/>
                        </a:rPr>
                        <a:t>draw</a:t>
                      </a:r>
                      <a:r>
                        <a:rPr b="0" i="0" lang="en-US" sz="1400" u="none" cap="none" strike="noStrike">
                          <a:solidFill>
                            <a:srgbClr val="000000"/>
                          </a:solidFill>
                          <a:latin typeface="Avenir"/>
                          <a:ea typeface="Avenir"/>
                          <a:cs typeface="Avenir"/>
                          <a:sym typeface="Avenir"/>
                        </a:rPr>
                        <a:t> them in a paper</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Add the remaining tasks </a:t>
                      </a:r>
                      <a:r>
                        <a:rPr b="0" i="0" lang="en-US" sz="1400" u="none" cap="none" strike="noStrike">
                          <a:solidFill>
                            <a:srgbClr val="C00000"/>
                          </a:solidFill>
                          <a:latin typeface="Avenir"/>
                          <a:ea typeface="Avenir"/>
                          <a:cs typeface="Avenir"/>
                          <a:sym typeface="Avenir"/>
                        </a:rPr>
                        <a:t>into the next sprint</a:t>
                      </a:r>
                      <a:r>
                        <a:rPr b="0" i="0" lang="en-US" sz="1400" u="none" cap="none" strike="noStrike">
                          <a:solidFill>
                            <a:srgbClr val="000000"/>
                          </a:solidFill>
                          <a:latin typeface="Avenir"/>
                          <a:ea typeface="Avenir"/>
                          <a:cs typeface="Avenir"/>
                          <a:sym typeface="Avenir"/>
                        </a:rPr>
                        <a:t> and </a:t>
                      </a:r>
                      <a:r>
                        <a:rPr b="0" i="0" lang="en-US" sz="1400" u="none" cap="none" strike="noStrike">
                          <a:solidFill>
                            <a:srgbClr val="C00000"/>
                          </a:solidFill>
                          <a:latin typeface="Avenir"/>
                          <a:ea typeface="Avenir"/>
                          <a:cs typeface="Avenir"/>
                          <a:sym typeface="Avenir"/>
                        </a:rPr>
                        <a:t>raise their priority</a:t>
                      </a:r>
                      <a:endParaRPr b="0" i="0" sz="1400" u="none" cap="none" strike="noStrike">
                        <a:solidFill>
                          <a:srgbClr val="000000"/>
                        </a:solidFill>
                        <a:latin typeface="Avenir"/>
                        <a:ea typeface="Avenir"/>
                        <a:cs typeface="Avenir"/>
                        <a:sym typeface="Avenir"/>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Group member who has completed the task </a:t>
                      </a:r>
                      <a:r>
                        <a:rPr b="0" i="0" lang="en-US" sz="1400" u="none" cap="none" strike="noStrike">
                          <a:solidFill>
                            <a:srgbClr val="C00000"/>
                          </a:solidFill>
                          <a:latin typeface="Avenir"/>
                          <a:ea typeface="Avenir"/>
                          <a:cs typeface="Avenir"/>
                          <a:sym typeface="Avenir"/>
                        </a:rPr>
                        <a:t>reports to the others</a:t>
                      </a:r>
                      <a:r>
                        <a:rPr b="0" i="0" lang="en-US" sz="1400" u="none" cap="none" strike="noStrike">
                          <a:solidFill>
                            <a:srgbClr val="000000"/>
                          </a:solidFill>
                          <a:latin typeface="Avenir"/>
                          <a:ea typeface="Avenir"/>
                          <a:cs typeface="Avenir"/>
                          <a:sym typeface="Avenir"/>
                        </a:rPr>
                        <a:t> on the work done</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If late, c</a:t>
                      </a:r>
                      <a:r>
                        <a:rPr b="0" i="0" lang="en-US" sz="1400" u="none" cap="none" strike="noStrike">
                          <a:solidFill>
                            <a:srgbClr val="C00000"/>
                          </a:solidFill>
                          <a:latin typeface="Avenir"/>
                          <a:ea typeface="Avenir"/>
                          <a:cs typeface="Avenir"/>
                          <a:sym typeface="Avenir"/>
                        </a:rPr>
                        <a:t>hange the backlog </a:t>
                      </a:r>
                      <a:r>
                        <a:rPr b="0" i="0" lang="en-US" sz="1400" u="none" cap="none" strike="noStrike">
                          <a:solidFill>
                            <a:srgbClr val="000000"/>
                          </a:solidFill>
                          <a:latin typeface="Avenir"/>
                          <a:ea typeface="Avenir"/>
                          <a:cs typeface="Avenir"/>
                          <a:sym typeface="Avenir"/>
                        </a:rPr>
                        <a:t>or r</a:t>
                      </a:r>
                      <a:r>
                        <a:rPr b="0" i="0" lang="en-US" sz="1400" u="none" cap="none" strike="noStrike">
                          <a:solidFill>
                            <a:srgbClr val="C00000"/>
                          </a:solidFill>
                          <a:latin typeface="Avenir"/>
                          <a:ea typeface="Avenir"/>
                          <a:cs typeface="Avenir"/>
                          <a:sym typeface="Avenir"/>
                        </a:rPr>
                        <a:t>educe workload</a:t>
                      </a:r>
                      <a:r>
                        <a:rPr b="0" i="0" lang="en-US" sz="1400" u="none" cap="none" strike="noStrike">
                          <a:solidFill>
                            <a:srgbClr val="000000"/>
                          </a:solidFill>
                          <a:latin typeface="Avenir"/>
                          <a:ea typeface="Avenir"/>
                          <a:cs typeface="Avenir"/>
                          <a:sym typeface="Avenir"/>
                        </a:rPr>
                        <a:t> for the next sprint</a:t>
                      </a:r>
                      <a:endParaRPr sz="1800" u="none" cap="none" strike="noStrike"/>
                    </a:p>
                  </a:txBody>
                  <a:tcPr marT="45725" marB="45725" marR="91450" marL="91450" anchor="ctr"/>
                </a:tc>
              </a:tr>
            </a:tbl>
          </a:graphicData>
        </a:graphic>
      </p:graphicFrame>
      <p:sp>
        <p:nvSpPr>
          <p:cNvPr id="459" name="Google Shape;459;p18"/>
          <p:cNvSpPr/>
          <p:nvPr/>
        </p:nvSpPr>
        <p:spPr>
          <a:xfrm>
            <a:off x="247073" y="2325256"/>
            <a:ext cx="1937712" cy="12199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18"/>
          <p:cNvSpPr txBox="1"/>
          <p:nvPr/>
        </p:nvSpPr>
        <p:spPr>
          <a:xfrm>
            <a:off x="1419809" y="1644104"/>
            <a:ext cx="7327945" cy="371837"/>
          </a:xfrm>
          <a:prstGeom prst="rect">
            <a:avLst/>
          </a:prstGeom>
          <a:solidFill>
            <a:srgbClr val="FBE4D4"/>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venir"/>
              <a:buNone/>
            </a:pPr>
            <a:r>
              <a:rPr lang="en-US" sz="2400">
                <a:solidFill>
                  <a:schemeClr val="dk1"/>
                </a:solidFill>
                <a:latin typeface="Avenir"/>
                <a:ea typeface="Avenir"/>
                <a:cs typeface="Avenir"/>
                <a:sym typeface="Avenir"/>
              </a:rPr>
              <a:t>Preventions and solutions to </a:t>
            </a:r>
            <a:r>
              <a:rPr b="1" lang="en-US" sz="2400">
                <a:solidFill>
                  <a:schemeClr val="dk1"/>
                </a:solidFill>
                <a:latin typeface="Avenir"/>
                <a:ea typeface="Avenir"/>
                <a:cs typeface="Avenir"/>
                <a:sym typeface="Avenir"/>
              </a:rPr>
              <a:t>organizational </a:t>
            </a:r>
            <a:r>
              <a:rPr lang="en-US" sz="2400">
                <a:solidFill>
                  <a:schemeClr val="dk1"/>
                </a:solidFill>
                <a:latin typeface="Avenir"/>
                <a:ea typeface="Avenir"/>
                <a:cs typeface="Avenir"/>
                <a:sym typeface="Avenir"/>
              </a:rPr>
              <a:t>risks</a:t>
            </a:r>
            <a:endParaRPr/>
          </a:p>
        </p:txBody>
      </p:sp>
      <p:pic>
        <p:nvPicPr>
          <p:cNvPr id="461" name="Google Shape;461;p18"/>
          <p:cNvPicPr preferRelativeResize="0"/>
          <p:nvPr/>
        </p:nvPicPr>
        <p:blipFill rotWithShape="1">
          <a:blip r:embed="rId3">
            <a:alphaModFix/>
          </a:blip>
          <a:srcRect b="0" l="0" r="0" t="0"/>
          <a:stretch/>
        </p:blipFill>
        <p:spPr>
          <a:xfrm>
            <a:off x="10328636" y="1512359"/>
            <a:ext cx="469107" cy="504825"/>
          </a:xfrm>
          <a:prstGeom prst="rect">
            <a:avLst/>
          </a:prstGeom>
          <a:noFill/>
          <a:ln>
            <a:noFill/>
          </a:ln>
        </p:spPr>
      </p:pic>
      <p:sp>
        <p:nvSpPr>
          <p:cNvPr id="462" name="Google Shape;462;p18"/>
          <p:cNvSpPr/>
          <p:nvPr/>
        </p:nvSpPr>
        <p:spPr>
          <a:xfrm>
            <a:off x="9766301" y="1035050"/>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18"/>
          <p:cNvSpPr/>
          <p:nvPr/>
        </p:nvSpPr>
        <p:spPr>
          <a:xfrm>
            <a:off x="10348384" y="1035049"/>
            <a:ext cx="349250" cy="338667"/>
          </a:xfrm>
          <a:prstGeom prst="ellipse">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18"/>
          <p:cNvSpPr/>
          <p:nvPr/>
        </p:nvSpPr>
        <p:spPr>
          <a:xfrm>
            <a:off x="10919884" y="1035050"/>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6" name="Google Shape;466;p18"/>
          <p:cNvPicPr preferRelativeResize="0"/>
          <p:nvPr/>
        </p:nvPicPr>
        <p:blipFill rotWithShape="1">
          <a:blip r:embed="rId4">
            <a:alphaModFix/>
          </a:blip>
          <a:srcRect b="0" l="0" r="0" t="0"/>
          <a:stretch/>
        </p:blipFill>
        <p:spPr>
          <a:xfrm>
            <a:off x="692217" y="911201"/>
            <a:ext cx="402202" cy="4022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19"/>
          <p:cNvSpPr/>
          <p:nvPr/>
        </p:nvSpPr>
        <p:spPr>
          <a:xfrm>
            <a:off x="558209" y="7126"/>
            <a:ext cx="11167447" cy="2018806"/>
          </a:xfrm>
          <a:prstGeom prst="rect">
            <a:avLst/>
          </a:prstGeom>
          <a:solidFill>
            <a:schemeClr val="lt1"/>
          </a:solidFill>
          <a:ln cap="flat" cmpd="sng" w="9525">
            <a:solidFill>
              <a:srgbClr val="DEDEDE"/>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 name="Google Shape;473;p1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 name="Google Shape;474;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Risk preventions and solutions</a:t>
            </a:r>
            <a:endParaRPr sz="4000">
              <a:latin typeface="Avenir"/>
              <a:ea typeface="Avenir"/>
              <a:cs typeface="Avenir"/>
              <a:sym typeface="Avenir"/>
            </a:endParaRPr>
          </a:p>
        </p:txBody>
      </p:sp>
      <p:sp>
        <p:nvSpPr>
          <p:cNvPr id="475" name="Google Shape;475;p1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aphicFrame>
        <p:nvGraphicFramePr>
          <p:cNvPr id="476" name="Google Shape;476;p19"/>
          <p:cNvGraphicFramePr/>
          <p:nvPr/>
        </p:nvGraphicFramePr>
        <p:xfrm>
          <a:off x="395317" y="2371451"/>
          <a:ext cx="3000000" cy="3000000"/>
        </p:xfrm>
        <a:graphic>
          <a:graphicData uri="http://schemas.openxmlformats.org/drawingml/2006/table">
            <a:tbl>
              <a:tblPr bandRow="1" firstRow="1">
                <a:noFill/>
                <a:tableStyleId>{584F9C1B-3DE4-4FE5-BC3F-CDC2A0DAA2B3}</a:tableStyleId>
              </a:tblPr>
              <a:tblGrid>
                <a:gridCol w="1603375"/>
                <a:gridCol w="1793875"/>
                <a:gridCol w="1562600"/>
                <a:gridCol w="1571625"/>
                <a:gridCol w="1489375"/>
                <a:gridCol w="1692275"/>
                <a:gridCol w="1612975"/>
              </a:tblGrid>
              <a:tr h="1170300">
                <a:tc>
                  <a:txBody>
                    <a:bodyPr/>
                    <a:lstStyle/>
                    <a:p>
                      <a:pPr indent="0" lvl="0" marL="0" marR="0" rtl="0" algn="ctr">
                        <a:spcBef>
                          <a:spcPts val="0"/>
                        </a:spcBef>
                        <a:spcAft>
                          <a:spcPts val="0"/>
                        </a:spcAft>
                        <a:buNone/>
                      </a:pPr>
                      <a:r>
                        <a:t/>
                      </a:r>
                      <a:endParaRPr sz="1800" u="none" cap="none" strike="noStrike">
                        <a:latin typeface="Avenir"/>
                        <a:ea typeface="Avenir"/>
                        <a:cs typeface="Avenir"/>
                        <a:sym typeface="Aveni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Incompatibility of developed modules</a:t>
                      </a:r>
                      <a:endParaRPr sz="1800" u="none" cap="none" strike="noStrike"/>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Bad object detection performance</a:t>
                      </a:r>
                      <a:endParaRPr sz="1800" u="none" cap="none" strike="noStrike"/>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Camera or sensor bugs</a:t>
                      </a:r>
                      <a:endParaRPr/>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Low performance during test</a:t>
                      </a:r>
                      <a:endParaRPr sz="1800" u="none" cap="none" strike="noStrike"/>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Hitting an object with the car</a:t>
                      </a:r>
                      <a:endParaRPr sz="1800" u="none" cap="none" strike="noStrike"/>
                    </a:p>
                  </a:txBody>
                  <a:tcPr marT="45725" marB="45725" marR="91450" marL="91450" anchor="ctr">
                    <a:solidFill>
                      <a:srgbClr val="F08C4A"/>
                    </a:solidFill>
                  </a:tcPr>
                </a:tc>
                <a:tc>
                  <a:txBody>
                    <a:bodyPr/>
                    <a:lstStyle/>
                    <a:p>
                      <a:pPr indent="0" lvl="0" marL="0" marR="0" rtl="0" algn="ctr">
                        <a:lnSpc>
                          <a:spcPct val="100000"/>
                        </a:lnSpc>
                        <a:spcBef>
                          <a:spcPts val="0"/>
                        </a:spcBef>
                        <a:spcAft>
                          <a:spcPts val="0"/>
                        </a:spcAft>
                        <a:buClr>
                          <a:srgbClr val="FFFFFF"/>
                        </a:buClr>
                        <a:buSzPts val="1600"/>
                        <a:buFont typeface="Avenir"/>
                        <a:buNone/>
                      </a:pPr>
                      <a:r>
                        <a:rPr b="0" i="0" lang="en-US" sz="1600" u="none" cap="none" strike="noStrike">
                          <a:solidFill>
                            <a:srgbClr val="FFFFFF"/>
                          </a:solidFill>
                          <a:latin typeface="Avenir"/>
                          <a:ea typeface="Avenir"/>
                          <a:cs typeface="Avenir"/>
                          <a:sym typeface="Avenir"/>
                        </a:rPr>
                        <a:t>Battery issue</a:t>
                      </a:r>
                      <a:endParaRPr sz="1800" u="none" cap="none" strike="noStrike"/>
                    </a:p>
                  </a:txBody>
                  <a:tcPr marT="45725" marB="45725" marR="91450" marL="91450" anchor="ctr">
                    <a:solidFill>
                      <a:srgbClr val="F08C4A"/>
                    </a:solidFill>
                  </a:tcPr>
                </a:tc>
              </a:tr>
              <a:tr h="1408025">
                <a:tc>
                  <a:txBody>
                    <a:bodyPr/>
                    <a:lstStyle/>
                    <a:p>
                      <a:pPr indent="0" lvl="0" marL="0" marR="0" rtl="0" algn="ctr">
                        <a:spcBef>
                          <a:spcPts val="0"/>
                        </a:spcBef>
                        <a:spcAft>
                          <a:spcPts val="0"/>
                        </a:spcAft>
                        <a:buClr>
                          <a:schemeClr val="dk1"/>
                        </a:buClr>
                        <a:buSzPts val="1800"/>
                        <a:buFont typeface="Calibri"/>
                        <a:buNone/>
                      </a:pPr>
                      <a:r>
                        <a:rPr b="1" i="0" lang="en-US" sz="1800" u="none" cap="none" strike="noStrike"/>
                        <a:t>Preventive</a:t>
                      </a:r>
                      <a:endParaRPr b="0" i="0" sz="1800" u="none" cap="none" strike="noStrike"/>
                    </a:p>
                    <a:p>
                      <a:pPr indent="0" lvl="0" marL="0" marR="0" rtl="0" algn="ctr">
                        <a:spcBef>
                          <a:spcPts val="0"/>
                        </a:spcBef>
                        <a:spcAft>
                          <a:spcPts val="0"/>
                        </a:spcAft>
                        <a:buClr>
                          <a:schemeClr val="dk1"/>
                        </a:buClr>
                        <a:buSzPts val="1800"/>
                        <a:buFont typeface="Calibri"/>
                        <a:buNone/>
                      </a:pPr>
                      <a:r>
                        <a:rPr b="1" i="0" lang="en-US" sz="1800" u="none" cap="none" strike="noStrike"/>
                        <a:t>measures</a:t>
                      </a:r>
                      <a:endParaRPr b="1" sz="1800" u="none" cap="none" strike="noStrike">
                        <a:latin typeface="Avenir"/>
                        <a:ea typeface="Avenir"/>
                        <a:cs typeface="Avenir"/>
                        <a:sym typeface="Aveni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Use </a:t>
                      </a:r>
                      <a:r>
                        <a:rPr b="0" i="0" lang="en-US" sz="1400" u="none" cap="none" strike="noStrike">
                          <a:solidFill>
                            <a:srgbClr val="C00000"/>
                          </a:solidFill>
                          <a:latin typeface="Avenir"/>
                          <a:ea typeface="Avenir"/>
                          <a:cs typeface="Avenir"/>
                          <a:sym typeface="Avenir"/>
                        </a:rPr>
                        <a:t>GitHub </a:t>
                      </a:r>
                      <a:r>
                        <a:rPr b="0" i="0" lang="en-US" sz="1400" u="none" cap="none" strike="noStrike">
                          <a:solidFill>
                            <a:srgbClr val="000000"/>
                          </a:solidFill>
                          <a:latin typeface="Avenir"/>
                          <a:ea typeface="Avenir"/>
                          <a:cs typeface="Avenir"/>
                          <a:sym typeface="Avenir"/>
                        </a:rPr>
                        <a:t>to manage the files in different branches and merge them</a:t>
                      </a:r>
                      <a:endParaRPr sz="1800" u="none" cap="none" strike="noStrike"/>
                    </a:p>
                    <a:p>
                      <a:pPr indent="0" lvl="0" marL="0" marR="0" rtl="0" algn="ctr">
                        <a:lnSpc>
                          <a:spcPct val="100000"/>
                        </a:lnSpc>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Use</a:t>
                      </a:r>
                      <a:r>
                        <a:rPr b="0" i="0" lang="en-US" sz="1400" u="none" cap="none" strike="noStrike">
                          <a:solidFill>
                            <a:srgbClr val="C00000"/>
                          </a:solidFill>
                          <a:latin typeface="Avenir"/>
                          <a:ea typeface="Avenir"/>
                          <a:cs typeface="Avenir"/>
                          <a:sym typeface="Avenir"/>
                        </a:rPr>
                        <a:t> ROS</a:t>
                      </a:r>
                      <a:r>
                        <a:rPr b="0" i="0" lang="en-US" sz="1400" u="none" cap="none" strike="noStrike">
                          <a:solidFill>
                            <a:srgbClr val="000000"/>
                          </a:solidFill>
                          <a:latin typeface="Avenir"/>
                          <a:ea typeface="Avenir"/>
                          <a:cs typeface="Avenir"/>
                          <a:sym typeface="Avenir"/>
                        </a:rPr>
                        <a:t> to make the compatibility simpler</a:t>
                      </a:r>
                      <a:endParaRPr sz="1800" u="none" cap="none" strike="noStrike"/>
                    </a:p>
                  </a:txBody>
                  <a:tcPr marT="45725" marB="45725" marR="91450" marL="91450" anchor="ctr"/>
                </a:tc>
                <a:tc>
                  <a:txBody>
                    <a:bodyPr/>
                    <a:lstStyle/>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Use a </a:t>
                      </a:r>
                      <a:r>
                        <a:rPr b="0" i="0" lang="en-US" sz="1400" u="none" cap="none" strike="noStrike">
                          <a:solidFill>
                            <a:srgbClr val="C00000"/>
                          </a:solidFill>
                          <a:latin typeface="Avenir"/>
                          <a:ea typeface="Avenir"/>
                          <a:cs typeface="Avenir"/>
                          <a:sym typeface="Avenir"/>
                        </a:rPr>
                        <a:t>developed</a:t>
                      </a:r>
                      <a:r>
                        <a:rPr b="0" i="0" lang="en-US" sz="1400" u="none" cap="none" strike="noStrike">
                          <a:solidFill>
                            <a:schemeClr val="dk1"/>
                          </a:solidFill>
                          <a:latin typeface="Avenir"/>
                          <a:ea typeface="Avenir"/>
                          <a:cs typeface="Avenir"/>
                          <a:sym typeface="Avenir"/>
                        </a:rPr>
                        <a:t> object detection </a:t>
                      </a:r>
                      <a:r>
                        <a:rPr b="0" i="0" lang="en-US" sz="1400" u="none" cap="none" strike="noStrike">
                          <a:solidFill>
                            <a:srgbClr val="C00000"/>
                          </a:solidFill>
                          <a:latin typeface="Avenir"/>
                          <a:ea typeface="Avenir"/>
                          <a:cs typeface="Avenir"/>
                          <a:sym typeface="Avenir"/>
                        </a:rPr>
                        <a:t>module</a:t>
                      </a:r>
                      <a:endParaRPr sz="1800" u="none" cap="none" strike="noStrike">
                        <a:solidFill>
                          <a:srgbClr val="C00000"/>
                        </a:solidFill>
                      </a:endParaRPr>
                    </a:p>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 Work with a </a:t>
                      </a:r>
                      <a:r>
                        <a:rPr b="0" i="0" lang="en-US" sz="1400" u="none" cap="none" strike="noStrike">
                          <a:solidFill>
                            <a:srgbClr val="C00000"/>
                          </a:solidFill>
                          <a:latin typeface="Avenir"/>
                          <a:ea typeface="Avenir"/>
                          <a:cs typeface="Avenir"/>
                          <a:sym typeface="Avenir"/>
                        </a:rPr>
                        <a:t>big dataset </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Verify </a:t>
                      </a:r>
                      <a:r>
                        <a:rPr b="0" i="0" lang="en-US" sz="1400" u="none" cap="none" strike="noStrike">
                          <a:solidFill>
                            <a:srgbClr val="C00000"/>
                          </a:solidFill>
                          <a:latin typeface="Avenir"/>
                          <a:ea typeface="Avenir"/>
                          <a:cs typeface="Avenir"/>
                          <a:sym typeface="Avenir"/>
                        </a:rPr>
                        <a:t>sensor connections</a:t>
                      </a:r>
                      <a:endParaRPr sz="1800" u="none" cap="none" strike="noStrike">
                        <a:solidFill>
                          <a:srgbClr val="C00000"/>
                        </a:solidFill>
                      </a:endParaRPr>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Do </a:t>
                      </a:r>
                      <a:r>
                        <a:rPr b="0" i="0" lang="en-US" sz="1400" u="none" cap="none" strike="noStrike">
                          <a:solidFill>
                            <a:srgbClr val="C00000"/>
                          </a:solidFill>
                          <a:latin typeface="Avenir"/>
                          <a:ea typeface="Avenir"/>
                          <a:cs typeface="Avenir"/>
                          <a:sym typeface="Avenir"/>
                        </a:rPr>
                        <a:t>not use</a:t>
                      </a:r>
                      <a:r>
                        <a:rPr b="0" i="0" lang="en-US" sz="1400" u="none" cap="none" strike="noStrike">
                          <a:solidFill>
                            <a:srgbClr val="000000"/>
                          </a:solidFill>
                          <a:latin typeface="Avenir"/>
                          <a:ea typeface="Avenir"/>
                          <a:cs typeface="Avenir"/>
                          <a:sym typeface="Avenir"/>
                        </a:rPr>
                        <a:t> the car when it is </a:t>
                      </a:r>
                      <a:r>
                        <a:rPr b="0" i="0" lang="en-US" sz="1400" u="none" cap="none" strike="noStrike">
                          <a:solidFill>
                            <a:srgbClr val="C00000"/>
                          </a:solidFill>
                          <a:latin typeface="Avenir"/>
                          <a:ea typeface="Avenir"/>
                          <a:cs typeface="Avenir"/>
                          <a:sym typeface="Avenir"/>
                        </a:rPr>
                        <a:t>raining</a:t>
                      </a:r>
                      <a:r>
                        <a:rPr b="0" i="0" lang="en-US" sz="1400" u="none" cap="none" strike="noStrike">
                          <a:solidFill>
                            <a:srgbClr val="000000"/>
                          </a:solidFill>
                          <a:latin typeface="Avenir"/>
                          <a:ea typeface="Avenir"/>
                          <a:cs typeface="Avenir"/>
                          <a:sym typeface="Avenir"/>
                        </a:rPr>
                        <a:t> - Manipulate the car </a:t>
                      </a:r>
                      <a:r>
                        <a:rPr b="0" i="0" lang="en-US" sz="1400" u="none" cap="none" strike="noStrike">
                          <a:solidFill>
                            <a:srgbClr val="C00000"/>
                          </a:solidFill>
                          <a:latin typeface="Avenir"/>
                          <a:ea typeface="Avenir"/>
                          <a:cs typeface="Avenir"/>
                          <a:sym typeface="Avenir"/>
                        </a:rPr>
                        <a:t>carefully</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C00000"/>
                        </a:buClr>
                        <a:buSzPts val="1400"/>
                        <a:buFont typeface="Avenir"/>
                        <a:buNone/>
                      </a:pPr>
                      <a:r>
                        <a:rPr b="0" i="0" lang="en-US" sz="1400" u="none" cap="none" strike="noStrike">
                          <a:solidFill>
                            <a:srgbClr val="C00000"/>
                          </a:solidFill>
                          <a:latin typeface="Avenir"/>
                          <a:ea typeface="Avenir"/>
                          <a:cs typeface="Avenir"/>
                          <a:sym typeface="Avenir"/>
                        </a:rPr>
                        <a:t>Test the project regularly</a:t>
                      </a:r>
                      <a:r>
                        <a:rPr b="0" i="0" lang="en-US" sz="1400" u="none" cap="none" strike="noStrike">
                          <a:solidFill>
                            <a:srgbClr val="000000"/>
                          </a:solidFill>
                          <a:latin typeface="Avenir"/>
                          <a:ea typeface="Avenir"/>
                          <a:cs typeface="Avenir"/>
                          <a:sym typeface="Avenir"/>
                        </a:rPr>
                        <a:t> (at least once a week)</a:t>
                      </a:r>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Specific tests with </a:t>
                      </a:r>
                      <a:r>
                        <a:rPr b="0" i="0" lang="en-US" sz="1400" u="none" cap="none" strike="noStrike">
                          <a:solidFill>
                            <a:srgbClr val="C00000"/>
                          </a:solidFill>
                          <a:latin typeface="Avenir"/>
                          <a:ea typeface="Avenir"/>
                          <a:cs typeface="Avenir"/>
                          <a:sym typeface="Avenir"/>
                        </a:rPr>
                        <a:t>small or soft objects</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Verify the </a:t>
                      </a:r>
                      <a:r>
                        <a:rPr b="0" i="0" lang="en-US" sz="1400" u="none" cap="none" strike="noStrike">
                          <a:solidFill>
                            <a:srgbClr val="C00000"/>
                          </a:solidFill>
                          <a:latin typeface="Avenir"/>
                          <a:ea typeface="Avenir"/>
                          <a:cs typeface="Avenir"/>
                          <a:sym typeface="Avenir"/>
                        </a:rPr>
                        <a:t>battery level</a:t>
                      </a:r>
                      <a:endParaRPr sz="1800" u="none" cap="none" strike="noStrike"/>
                    </a:p>
                  </a:txBody>
                  <a:tcPr marT="45725" marB="45725" marR="91450" marL="91450" anchor="ctr"/>
                </a:tc>
              </a:tr>
              <a:tr h="1024025">
                <a:tc>
                  <a:txBody>
                    <a:bodyPr/>
                    <a:lstStyle/>
                    <a:p>
                      <a:pPr indent="0" lvl="0" marL="0" marR="0" rtl="0" algn="ctr">
                        <a:spcBef>
                          <a:spcPts val="0"/>
                        </a:spcBef>
                        <a:spcAft>
                          <a:spcPts val="0"/>
                        </a:spcAft>
                        <a:buNone/>
                      </a:pPr>
                      <a:r>
                        <a:rPr b="1" lang="en-US" sz="1800" u="none" cap="none" strike="noStrike">
                          <a:latin typeface="Avenir"/>
                          <a:ea typeface="Avenir"/>
                          <a:cs typeface="Avenir"/>
                          <a:sym typeface="Avenir"/>
                        </a:rPr>
                        <a:t>Solutions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400"/>
                        <a:buFont typeface="Avenir"/>
                        <a:buNone/>
                      </a:pPr>
                      <a:r>
                        <a:rPr b="0" i="0" lang="en-US" sz="1400" u="none" cap="none" strike="noStrike">
                          <a:solidFill>
                            <a:schemeClr val="dk1"/>
                          </a:solidFill>
                          <a:latin typeface="Avenir"/>
                          <a:ea typeface="Avenir"/>
                          <a:cs typeface="Avenir"/>
                          <a:sym typeface="Avenir"/>
                        </a:rPr>
                        <a:t>Work </a:t>
                      </a:r>
                      <a:r>
                        <a:rPr b="0" i="0" lang="en-US" sz="1400" u="none" cap="none" strike="noStrike">
                          <a:solidFill>
                            <a:srgbClr val="C00000"/>
                          </a:solidFill>
                          <a:latin typeface="Avenir"/>
                          <a:ea typeface="Avenir"/>
                          <a:cs typeface="Avenir"/>
                          <a:sym typeface="Avenir"/>
                        </a:rPr>
                        <a:t>quickly </a:t>
                      </a:r>
                      <a:r>
                        <a:rPr b="0" i="0" lang="en-US" sz="1400" u="none" cap="none" strike="noStrike">
                          <a:solidFill>
                            <a:schemeClr val="dk1"/>
                          </a:solidFill>
                          <a:latin typeface="Avenir"/>
                          <a:ea typeface="Avenir"/>
                          <a:cs typeface="Avenir"/>
                          <a:sym typeface="Avenir"/>
                        </a:rPr>
                        <a:t>on the incompatibility errors</a:t>
                      </a:r>
                      <a:endParaRPr sz="1800" u="none" cap="none" strike="noStrike">
                        <a:solidFill>
                          <a:schemeClr val="dk1"/>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a:t>
                      </a:r>
                      <a:r>
                        <a:rPr b="0" i="0" lang="en-US" sz="1400" u="none" cap="none" strike="noStrike">
                          <a:solidFill>
                            <a:srgbClr val="C00000"/>
                          </a:solidFill>
                          <a:latin typeface="Avenir"/>
                          <a:ea typeface="Avenir"/>
                          <a:cs typeface="Avenir"/>
                          <a:sym typeface="Avenir"/>
                        </a:rPr>
                        <a:t>Change the AI model</a:t>
                      </a:r>
                      <a:endParaRPr sz="1800" u="none" cap="none" strike="noStrike">
                        <a:solidFill>
                          <a:srgbClr val="C00000"/>
                        </a:solidFill>
                      </a:endParaRPr>
                    </a:p>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Use </a:t>
                      </a:r>
                      <a:r>
                        <a:rPr b="0" i="0" lang="en-US" sz="1400" u="none" cap="none" strike="noStrike">
                          <a:solidFill>
                            <a:srgbClr val="C00000"/>
                          </a:solidFill>
                          <a:latin typeface="Avenir"/>
                          <a:ea typeface="Avenir"/>
                          <a:cs typeface="Avenir"/>
                          <a:sym typeface="Avenir"/>
                        </a:rPr>
                        <a:t>more data</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 See with José Martin if he has </a:t>
                      </a:r>
                      <a:r>
                        <a:rPr b="0" i="0" lang="en-US" sz="1400" u="none" cap="none" strike="noStrike">
                          <a:solidFill>
                            <a:srgbClr val="C00000"/>
                          </a:solidFill>
                          <a:latin typeface="Avenir"/>
                          <a:ea typeface="Avenir"/>
                          <a:cs typeface="Avenir"/>
                          <a:sym typeface="Avenir"/>
                        </a:rPr>
                        <a:t>spare parts</a:t>
                      </a:r>
                      <a:endParaRPr sz="1800" u="none" cap="none" strike="noStrike">
                        <a:solidFill>
                          <a:srgbClr val="C00000"/>
                        </a:solidFill>
                      </a:endParaRPr>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Rework our expectations</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Try to </a:t>
                      </a:r>
                      <a:r>
                        <a:rPr b="0" i="0" lang="en-US" sz="1400" u="none" cap="none" strike="noStrike">
                          <a:solidFill>
                            <a:srgbClr val="C00000"/>
                          </a:solidFill>
                          <a:latin typeface="Avenir"/>
                          <a:ea typeface="Avenir"/>
                          <a:cs typeface="Avenir"/>
                          <a:sym typeface="Avenir"/>
                        </a:rPr>
                        <a:t>understand the reason</a:t>
                      </a:r>
                      <a:r>
                        <a:rPr b="0" i="0" lang="en-US" sz="1400" u="none" cap="none" strike="noStrike">
                          <a:solidFill>
                            <a:srgbClr val="000000"/>
                          </a:solidFill>
                          <a:latin typeface="Avenir"/>
                          <a:ea typeface="Avenir"/>
                          <a:cs typeface="Avenir"/>
                          <a:sym typeface="Avenir"/>
                        </a:rPr>
                        <a:t> behind the crash</a:t>
                      </a:r>
                      <a:endParaRPr sz="1800" u="none" cap="none" strike="noStrike"/>
                    </a:p>
                  </a:txBody>
                  <a:tcPr marT="45725" marB="45725" marR="91450" marL="91450" anchor="ctr"/>
                </a:tc>
                <a:tc>
                  <a:txBody>
                    <a:bodyPr/>
                    <a:lstStyle/>
                    <a:p>
                      <a:pPr indent="0" lvl="0" marL="0" marR="0" rtl="0" algn="ctr">
                        <a:spcBef>
                          <a:spcPts val="0"/>
                        </a:spcBef>
                        <a:spcAft>
                          <a:spcPts val="0"/>
                        </a:spcAft>
                        <a:buClr>
                          <a:srgbClr val="000000"/>
                        </a:buClr>
                        <a:buSzPts val="1400"/>
                        <a:buFont typeface="Avenir"/>
                        <a:buNone/>
                      </a:pPr>
                      <a:r>
                        <a:rPr b="0" i="0" lang="en-US" sz="1400" u="none" cap="none" strike="noStrike">
                          <a:solidFill>
                            <a:srgbClr val="000000"/>
                          </a:solidFill>
                          <a:latin typeface="Avenir"/>
                          <a:ea typeface="Avenir"/>
                          <a:cs typeface="Avenir"/>
                          <a:sym typeface="Avenir"/>
                        </a:rPr>
                        <a:t>Charge or change the battery</a:t>
                      </a:r>
                      <a:endParaRPr sz="1800" u="none" cap="none" strike="noStrike"/>
                    </a:p>
                  </a:txBody>
                  <a:tcPr marT="45725" marB="45725" marR="91450" marL="91450" anchor="ctr"/>
                </a:tc>
              </a:tr>
            </a:tbl>
          </a:graphicData>
        </a:graphic>
      </p:graphicFrame>
      <p:sp>
        <p:nvSpPr>
          <p:cNvPr id="477" name="Google Shape;477;p19"/>
          <p:cNvSpPr/>
          <p:nvPr/>
        </p:nvSpPr>
        <p:spPr>
          <a:xfrm>
            <a:off x="299989" y="2357006"/>
            <a:ext cx="1694296" cy="11988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19"/>
          <p:cNvSpPr txBox="1"/>
          <p:nvPr/>
        </p:nvSpPr>
        <p:spPr>
          <a:xfrm>
            <a:off x="1419809" y="1644104"/>
            <a:ext cx="6311945" cy="371837"/>
          </a:xfrm>
          <a:prstGeom prst="rect">
            <a:avLst/>
          </a:prstGeom>
          <a:solidFill>
            <a:srgbClr val="FBE4D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venir"/>
                <a:ea typeface="Avenir"/>
                <a:cs typeface="Avenir"/>
                <a:sym typeface="Avenir"/>
              </a:rPr>
              <a:t>Preventions and solutions to </a:t>
            </a:r>
            <a:r>
              <a:rPr b="1" lang="en-US" sz="2400">
                <a:solidFill>
                  <a:schemeClr val="dk1"/>
                </a:solidFill>
                <a:latin typeface="Avenir"/>
                <a:ea typeface="Avenir"/>
                <a:cs typeface="Avenir"/>
                <a:sym typeface="Avenir"/>
              </a:rPr>
              <a:t>technical </a:t>
            </a:r>
            <a:r>
              <a:rPr lang="en-US" sz="2400">
                <a:solidFill>
                  <a:schemeClr val="dk1"/>
                </a:solidFill>
                <a:latin typeface="Avenir"/>
                <a:ea typeface="Avenir"/>
                <a:cs typeface="Avenir"/>
                <a:sym typeface="Avenir"/>
              </a:rPr>
              <a:t>risks</a:t>
            </a:r>
            <a:endParaRPr/>
          </a:p>
        </p:txBody>
      </p:sp>
      <p:pic>
        <p:nvPicPr>
          <p:cNvPr id="479" name="Google Shape;479;p19"/>
          <p:cNvPicPr preferRelativeResize="0"/>
          <p:nvPr/>
        </p:nvPicPr>
        <p:blipFill rotWithShape="1">
          <a:blip r:embed="rId3">
            <a:alphaModFix/>
          </a:blip>
          <a:srcRect b="0" l="0" r="0" t="0"/>
          <a:stretch/>
        </p:blipFill>
        <p:spPr>
          <a:xfrm>
            <a:off x="10833196" y="1493935"/>
            <a:ext cx="514350" cy="523875"/>
          </a:xfrm>
          <a:prstGeom prst="rect">
            <a:avLst/>
          </a:prstGeom>
          <a:noFill/>
          <a:ln>
            <a:noFill/>
          </a:ln>
        </p:spPr>
      </p:pic>
      <p:sp>
        <p:nvSpPr>
          <p:cNvPr id="480" name="Google Shape;480;p19"/>
          <p:cNvSpPr/>
          <p:nvPr/>
        </p:nvSpPr>
        <p:spPr>
          <a:xfrm>
            <a:off x="9766301" y="1035050"/>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19"/>
          <p:cNvSpPr/>
          <p:nvPr/>
        </p:nvSpPr>
        <p:spPr>
          <a:xfrm>
            <a:off x="10348384" y="1035049"/>
            <a:ext cx="349250" cy="338667"/>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19"/>
          <p:cNvSpPr/>
          <p:nvPr/>
        </p:nvSpPr>
        <p:spPr>
          <a:xfrm>
            <a:off x="10919884" y="1035050"/>
            <a:ext cx="349250" cy="338667"/>
          </a:xfrm>
          <a:prstGeom prst="ellipse">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4" name="Google Shape;484;p19"/>
          <p:cNvPicPr preferRelativeResize="0"/>
          <p:nvPr/>
        </p:nvPicPr>
        <p:blipFill rotWithShape="1">
          <a:blip r:embed="rId4">
            <a:alphaModFix/>
          </a:blip>
          <a:srcRect b="0" l="0" r="0" t="0"/>
          <a:stretch/>
        </p:blipFill>
        <p:spPr>
          <a:xfrm>
            <a:off x="692217" y="911201"/>
            <a:ext cx="402202" cy="4022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2"/>
          <p:cNvSpPr txBox="1"/>
          <p:nvPr>
            <p:ph type="title"/>
          </p:nvPr>
        </p:nvSpPr>
        <p:spPr>
          <a:xfrm>
            <a:off x="1057868" y="521208"/>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Table of content</a:t>
            </a:r>
            <a:endParaRPr/>
          </a:p>
        </p:txBody>
      </p:sp>
      <p:sp>
        <p:nvSpPr>
          <p:cNvPr id="103" name="Google Shape;103;p2"/>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2"/>
          <p:cNvSpPr txBox="1"/>
          <p:nvPr>
            <p:ph idx="1" type="body"/>
          </p:nvPr>
        </p:nvSpPr>
        <p:spPr>
          <a:xfrm>
            <a:off x="2795715" y="2541302"/>
            <a:ext cx="3610310" cy="342947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US" sz="2000">
                <a:latin typeface="Avenir"/>
                <a:ea typeface="Avenir"/>
                <a:cs typeface="Avenir"/>
                <a:sym typeface="Avenir"/>
              </a:rPr>
              <a:t>Context</a:t>
            </a:r>
            <a:endParaRPr/>
          </a:p>
          <a:p>
            <a:pPr indent="0" lvl="0" marL="0" rtl="0" algn="l">
              <a:lnSpc>
                <a:spcPct val="100000"/>
              </a:lnSpc>
              <a:spcBef>
                <a:spcPts val="0"/>
              </a:spcBef>
              <a:spcAft>
                <a:spcPts val="0"/>
              </a:spcAft>
              <a:buClr>
                <a:schemeClr val="dk1"/>
              </a:buClr>
              <a:buSzPts val="2000"/>
              <a:buNone/>
            </a:pPr>
            <a:r>
              <a:t/>
            </a:r>
            <a:endParaRPr sz="2000">
              <a:latin typeface="Avenir"/>
              <a:ea typeface="Avenir"/>
              <a:cs typeface="Avenir"/>
              <a:sym typeface="Avenir"/>
            </a:endParaRPr>
          </a:p>
          <a:p>
            <a:pPr indent="0" lvl="0" marL="0" rtl="0" algn="l">
              <a:lnSpc>
                <a:spcPct val="100000"/>
              </a:lnSpc>
              <a:spcBef>
                <a:spcPts val="0"/>
              </a:spcBef>
              <a:spcAft>
                <a:spcPts val="0"/>
              </a:spcAft>
              <a:buClr>
                <a:schemeClr val="dk1"/>
              </a:buClr>
              <a:buSzPts val="2000"/>
              <a:buNone/>
            </a:pPr>
            <a:r>
              <a:t/>
            </a:r>
            <a:endParaRPr sz="2000">
              <a:latin typeface="Avenir"/>
              <a:ea typeface="Avenir"/>
              <a:cs typeface="Avenir"/>
              <a:sym typeface="Avenir"/>
            </a:endParaRPr>
          </a:p>
          <a:p>
            <a:pPr indent="0" lvl="0" marL="0" rtl="0" algn="l">
              <a:lnSpc>
                <a:spcPct val="100000"/>
              </a:lnSpc>
              <a:spcBef>
                <a:spcPts val="0"/>
              </a:spcBef>
              <a:spcAft>
                <a:spcPts val="0"/>
              </a:spcAft>
              <a:buClr>
                <a:schemeClr val="dk1"/>
              </a:buClr>
              <a:buSzPts val="600"/>
              <a:buNone/>
            </a:pPr>
            <a:r>
              <a:t/>
            </a:r>
            <a:endParaRPr sz="600">
              <a:latin typeface="Avenir"/>
              <a:ea typeface="Avenir"/>
              <a:cs typeface="Avenir"/>
              <a:sym typeface="Avenir"/>
            </a:endParaRPr>
          </a:p>
          <a:p>
            <a:pPr indent="0" lvl="0" marL="0" rtl="0" algn="l">
              <a:lnSpc>
                <a:spcPct val="100000"/>
              </a:lnSpc>
              <a:spcBef>
                <a:spcPts val="0"/>
              </a:spcBef>
              <a:spcAft>
                <a:spcPts val="0"/>
              </a:spcAft>
              <a:buClr>
                <a:schemeClr val="dk1"/>
              </a:buClr>
              <a:buSzPts val="2000"/>
              <a:buNone/>
            </a:pPr>
            <a:r>
              <a:rPr lang="en-US" sz="2000">
                <a:latin typeface="Avenir"/>
                <a:ea typeface="Avenir"/>
                <a:cs typeface="Avenir"/>
                <a:sym typeface="Avenir"/>
              </a:rPr>
              <a:t>Product Description</a:t>
            </a:r>
            <a:endParaRPr/>
          </a:p>
          <a:p>
            <a:pPr indent="0" lvl="0" marL="0" rtl="0" algn="l">
              <a:lnSpc>
                <a:spcPct val="100000"/>
              </a:lnSpc>
              <a:spcBef>
                <a:spcPts val="0"/>
              </a:spcBef>
              <a:spcAft>
                <a:spcPts val="0"/>
              </a:spcAft>
              <a:buClr>
                <a:schemeClr val="dk1"/>
              </a:buClr>
              <a:buSzPts val="2800"/>
              <a:buNone/>
            </a:pPr>
            <a:r>
              <a:t/>
            </a:r>
            <a:endParaRPr>
              <a:latin typeface="Calibri"/>
              <a:ea typeface="Calibri"/>
              <a:cs typeface="Calibri"/>
              <a:sym typeface="Calibri"/>
            </a:endParaRPr>
          </a:p>
          <a:p>
            <a:pPr indent="0" lvl="0" marL="0" rtl="0" algn="l">
              <a:lnSpc>
                <a:spcPct val="100000"/>
              </a:lnSpc>
              <a:spcBef>
                <a:spcPts val="0"/>
              </a:spcBef>
              <a:spcAft>
                <a:spcPts val="0"/>
              </a:spcAft>
              <a:buClr>
                <a:schemeClr val="dk1"/>
              </a:buClr>
              <a:buSzPts val="600"/>
              <a:buNone/>
            </a:pPr>
            <a:r>
              <a:t/>
            </a:r>
            <a:endParaRPr sz="600">
              <a:latin typeface="Avenir"/>
              <a:ea typeface="Avenir"/>
              <a:cs typeface="Avenir"/>
              <a:sym typeface="Avenir"/>
            </a:endParaRPr>
          </a:p>
          <a:p>
            <a:pPr indent="0" lvl="0" marL="0" rtl="0" algn="l">
              <a:lnSpc>
                <a:spcPct val="100000"/>
              </a:lnSpc>
              <a:spcBef>
                <a:spcPts val="0"/>
              </a:spcBef>
              <a:spcAft>
                <a:spcPts val="0"/>
              </a:spcAft>
              <a:buClr>
                <a:schemeClr val="dk1"/>
              </a:buClr>
              <a:buSzPts val="2000"/>
              <a:buNone/>
            </a:pPr>
            <a:r>
              <a:rPr lang="en-US" sz="2000">
                <a:latin typeface="Avenir"/>
                <a:ea typeface="Avenir"/>
                <a:cs typeface="Avenir"/>
                <a:sym typeface="Avenir"/>
              </a:rPr>
              <a:t>Operational requirements</a:t>
            </a:r>
            <a:endParaRPr/>
          </a:p>
          <a:p>
            <a:pPr indent="0" lvl="0" marL="0" rtl="0" algn="l">
              <a:lnSpc>
                <a:spcPct val="100000"/>
              </a:lnSpc>
              <a:spcBef>
                <a:spcPts val="0"/>
              </a:spcBef>
              <a:spcAft>
                <a:spcPts val="0"/>
              </a:spcAft>
              <a:buClr>
                <a:schemeClr val="dk1"/>
              </a:buClr>
              <a:buSzPts val="2000"/>
              <a:buNone/>
            </a:pPr>
            <a:r>
              <a:t/>
            </a:r>
            <a:endParaRPr sz="2000">
              <a:latin typeface="Avenir"/>
              <a:ea typeface="Avenir"/>
              <a:cs typeface="Avenir"/>
              <a:sym typeface="Avenir"/>
            </a:endParaRPr>
          </a:p>
          <a:p>
            <a:pPr indent="0" lvl="0" marL="0" rtl="0" algn="l">
              <a:lnSpc>
                <a:spcPct val="100000"/>
              </a:lnSpc>
              <a:spcBef>
                <a:spcPts val="0"/>
              </a:spcBef>
              <a:spcAft>
                <a:spcPts val="0"/>
              </a:spcAft>
              <a:buClr>
                <a:schemeClr val="dk1"/>
              </a:buClr>
              <a:buSzPts val="2000"/>
              <a:buNone/>
            </a:pPr>
            <a:r>
              <a:t/>
            </a:r>
            <a:endParaRPr sz="2000">
              <a:latin typeface="Avenir"/>
              <a:ea typeface="Avenir"/>
              <a:cs typeface="Avenir"/>
              <a:sym typeface="Avenir"/>
            </a:endParaRPr>
          </a:p>
          <a:p>
            <a:pPr indent="0" lvl="0" marL="0" rtl="0" algn="l">
              <a:lnSpc>
                <a:spcPct val="100000"/>
              </a:lnSpc>
              <a:spcBef>
                <a:spcPts val="0"/>
              </a:spcBef>
              <a:spcAft>
                <a:spcPts val="0"/>
              </a:spcAft>
              <a:buClr>
                <a:schemeClr val="dk1"/>
              </a:buClr>
              <a:buSzPts val="600"/>
              <a:buNone/>
            </a:pPr>
            <a:r>
              <a:t/>
            </a:r>
            <a:endParaRPr sz="600">
              <a:latin typeface="Calibri"/>
              <a:ea typeface="Calibri"/>
              <a:cs typeface="Calibri"/>
              <a:sym typeface="Calibri"/>
            </a:endParaRPr>
          </a:p>
          <a:p>
            <a:pPr indent="0" lvl="0" marL="0" rtl="0" algn="l">
              <a:lnSpc>
                <a:spcPct val="100000"/>
              </a:lnSpc>
              <a:spcBef>
                <a:spcPts val="0"/>
              </a:spcBef>
              <a:spcAft>
                <a:spcPts val="0"/>
              </a:spcAft>
              <a:buClr>
                <a:schemeClr val="dk1"/>
              </a:buClr>
              <a:buSzPts val="2000"/>
              <a:buNone/>
            </a:pPr>
            <a:r>
              <a:rPr lang="en-US" sz="2000">
                <a:latin typeface="Avenir"/>
                <a:ea typeface="Avenir"/>
                <a:cs typeface="Avenir"/>
                <a:sym typeface="Avenir"/>
              </a:rPr>
              <a:t>Validation Plan</a:t>
            </a:r>
            <a:endParaRPr/>
          </a:p>
          <a:p>
            <a:pPr indent="0" lvl="0" marL="0" rtl="0" algn="l">
              <a:lnSpc>
                <a:spcPct val="100000"/>
              </a:lnSpc>
              <a:spcBef>
                <a:spcPts val="0"/>
              </a:spcBef>
              <a:spcAft>
                <a:spcPts val="0"/>
              </a:spcAft>
              <a:buClr>
                <a:schemeClr val="dk1"/>
              </a:buClr>
              <a:buSzPts val="600"/>
              <a:buNone/>
            </a:pPr>
            <a:r>
              <a:t/>
            </a:r>
            <a:endParaRPr sz="600">
              <a:latin typeface="Avenir"/>
              <a:ea typeface="Avenir"/>
              <a:cs typeface="Avenir"/>
              <a:sym typeface="Avenir"/>
            </a:endParaRPr>
          </a:p>
        </p:txBody>
      </p:sp>
      <p:sp>
        <p:nvSpPr>
          <p:cNvPr id="105" name="Google Shape;1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6" name="Google Shape;106;p2"/>
          <p:cNvPicPr preferRelativeResize="0"/>
          <p:nvPr/>
        </p:nvPicPr>
        <p:blipFill rotWithShape="1">
          <a:blip r:embed="rId3">
            <a:alphaModFix/>
          </a:blip>
          <a:srcRect b="0" l="0" r="0" t="0"/>
          <a:stretch/>
        </p:blipFill>
        <p:spPr>
          <a:xfrm>
            <a:off x="1916219" y="3306202"/>
            <a:ext cx="711354" cy="711354"/>
          </a:xfrm>
          <a:prstGeom prst="rect">
            <a:avLst/>
          </a:prstGeom>
          <a:noFill/>
          <a:ln>
            <a:noFill/>
          </a:ln>
        </p:spPr>
      </p:pic>
      <p:pic>
        <p:nvPicPr>
          <p:cNvPr descr="Une image contenant ciel nocturne&#10;&#10;Description générée automatiquement" id="107" name="Google Shape;107;p2"/>
          <p:cNvPicPr preferRelativeResize="0"/>
          <p:nvPr/>
        </p:nvPicPr>
        <p:blipFill rotWithShape="1">
          <a:blip r:embed="rId4">
            <a:alphaModFix/>
          </a:blip>
          <a:srcRect b="0" l="0" r="0" t="0"/>
          <a:stretch/>
        </p:blipFill>
        <p:spPr>
          <a:xfrm>
            <a:off x="2047743" y="4340914"/>
            <a:ext cx="474312" cy="474312"/>
          </a:xfrm>
          <a:prstGeom prst="rect">
            <a:avLst/>
          </a:prstGeom>
          <a:noFill/>
          <a:ln>
            <a:noFill/>
          </a:ln>
        </p:spPr>
      </p:pic>
      <p:pic>
        <p:nvPicPr>
          <p:cNvPr id="108" name="Google Shape;108;p2"/>
          <p:cNvPicPr preferRelativeResize="0"/>
          <p:nvPr/>
        </p:nvPicPr>
        <p:blipFill rotWithShape="1">
          <a:blip r:embed="rId5">
            <a:alphaModFix/>
          </a:blip>
          <a:srcRect b="0" l="0" r="0" t="0"/>
          <a:stretch/>
        </p:blipFill>
        <p:spPr>
          <a:xfrm>
            <a:off x="2046246" y="5378988"/>
            <a:ext cx="469033" cy="457488"/>
          </a:xfrm>
          <a:prstGeom prst="rect">
            <a:avLst/>
          </a:prstGeom>
          <a:noFill/>
          <a:ln>
            <a:noFill/>
          </a:ln>
        </p:spPr>
      </p:pic>
      <p:pic>
        <p:nvPicPr>
          <p:cNvPr id="109" name="Google Shape;109;p2"/>
          <p:cNvPicPr preferRelativeResize="0"/>
          <p:nvPr/>
        </p:nvPicPr>
        <p:blipFill rotWithShape="1">
          <a:blip r:embed="rId6">
            <a:alphaModFix/>
          </a:blip>
          <a:srcRect b="0" l="0" r="0" t="0"/>
          <a:stretch/>
        </p:blipFill>
        <p:spPr>
          <a:xfrm>
            <a:off x="7228336" y="2571689"/>
            <a:ext cx="365125" cy="365125"/>
          </a:xfrm>
          <a:prstGeom prst="rect">
            <a:avLst/>
          </a:prstGeom>
          <a:noFill/>
          <a:ln>
            <a:noFill/>
          </a:ln>
        </p:spPr>
      </p:pic>
      <p:pic>
        <p:nvPicPr>
          <p:cNvPr id="110" name="Google Shape;110;p2"/>
          <p:cNvPicPr preferRelativeResize="0"/>
          <p:nvPr/>
        </p:nvPicPr>
        <p:blipFill rotWithShape="1">
          <a:blip r:embed="rId7">
            <a:alphaModFix/>
          </a:blip>
          <a:srcRect b="0" l="0" r="0" t="0"/>
          <a:stretch/>
        </p:blipFill>
        <p:spPr>
          <a:xfrm>
            <a:off x="7177333" y="3244248"/>
            <a:ext cx="615826" cy="615826"/>
          </a:xfrm>
          <a:prstGeom prst="rect">
            <a:avLst/>
          </a:prstGeom>
          <a:noFill/>
          <a:ln>
            <a:noFill/>
          </a:ln>
        </p:spPr>
      </p:pic>
      <p:pic>
        <p:nvPicPr>
          <p:cNvPr id="111" name="Google Shape;111;p2"/>
          <p:cNvPicPr preferRelativeResize="0"/>
          <p:nvPr/>
        </p:nvPicPr>
        <p:blipFill rotWithShape="1">
          <a:blip r:embed="rId8">
            <a:alphaModFix/>
          </a:blip>
          <a:srcRect b="0" l="0" r="0" t="0"/>
          <a:stretch/>
        </p:blipFill>
        <p:spPr>
          <a:xfrm>
            <a:off x="7243373" y="4335374"/>
            <a:ext cx="483020" cy="506111"/>
          </a:xfrm>
          <a:prstGeom prst="rect">
            <a:avLst/>
          </a:prstGeom>
          <a:noFill/>
          <a:ln>
            <a:noFill/>
          </a:ln>
        </p:spPr>
      </p:pic>
      <p:pic>
        <p:nvPicPr>
          <p:cNvPr id="112" name="Google Shape;112;p2"/>
          <p:cNvPicPr preferRelativeResize="0"/>
          <p:nvPr/>
        </p:nvPicPr>
        <p:blipFill rotWithShape="1">
          <a:blip r:embed="rId9">
            <a:alphaModFix/>
          </a:blip>
          <a:srcRect b="0" l="0" r="0" t="0"/>
          <a:stretch/>
        </p:blipFill>
        <p:spPr>
          <a:xfrm>
            <a:off x="2031483" y="2505887"/>
            <a:ext cx="490105" cy="490105"/>
          </a:xfrm>
          <a:prstGeom prst="rect">
            <a:avLst/>
          </a:prstGeom>
          <a:noFill/>
          <a:ln>
            <a:noFill/>
          </a:ln>
        </p:spPr>
      </p:pic>
      <p:sp>
        <p:nvSpPr>
          <p:cNvPr id="113" name="Google Shape;113;p2"/>
          <p:cNvSpPr txBox="1"/>
          <p:nvPr/>
        </p:nvSpPr>
        <p:spPr>
          <a:xfrm>
            <a:off x="7957128" y="2542309"/>
            <a:ext cx="37592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venir"/>
                <a:ea typeface="Avenir"/>
                <a:cs typeface="Avenir"/>
                <a:sym typeface="Avenir"/>
              </a:rPr>
              <a:t>Backlog​</a:t>
            </a: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a:t>
            </a: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Sprint 1​</a:t>
            </a: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a:t>
            </a: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Risk analysis and solutions​</a:t>
            </a: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a:p>
            <a:pPr indent="0" lvl="0" marL="0" marR="0" rtl="0" algn="l">
              <a:spcBef>
                <a:spcPts val="0"/>
              </a:spcBef>
              <a:spcAft>
                <a:spcPts val="0"/>
              </a:spcAft>
              <a:buNone/>
            </a:pPr>
            <a:r>
              <a:rPr lang="en-US" sz="2000">
                <a:solidFill>
                  <a:schemeClr val="dk1"/>
                </a:solidFill>
                <a:latin typeface="Avenir"/>
                <a:ea typeface="Avenir"/>
                <a:cs typeface="Avenir"/>
                <a:sym typeface="Avenir"/>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20"/>
          <p:cNvSpPr txBox="1"/>
          <p:nvPr>
            <p:ph idx="1" type="body"/>
          </p:nvPr>
        </p:nvSpPr>
        <p:spPr>
          <a:xfrm>
            <a:off x="4965431" y="2438400"/>
            <a:ext cx="6586489" cy="37854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3600"/>
              <a:buNone/>
            </a:pPr>
            <a:r>
              <a:rPr lang="en-US" sz="3600"/>
              <a:t>Thank you for your attention!</a:t>
            </a:r>
            <a:endParaRPr/>
          </a:p>
          <a:p>
            <a:pPr indent="0" lvl="0" marL="0" rtl="0" algn="ctr">
              <a:lnSpc>
                <a:spcPct val="90000"/>
              </a:lnSpc>
              <a:spcBef>
                <a:spcPts val="1000"/>
              </a:spcBef>
              <a:spcAft>
                <a:spcPts val="0"/>
              </a:spcAft>
              <a:buClr>
                <a:schemeClr val="dk1"/>
              </a:buClr>
              <a:buSzPts val="3600"/>
              <a:buNone/>
            </a:pPr>
            <a:r>
              <a:rPr lang="en-US" sz="3600"/>
              <a:t>Do you have any questions?</a:t>
            </a:r>
            <a:endParaRPr/>
          </a:p>
        </p:txBody>
      </p:sp>
      <p:pic>
        <p:nvPicPr>
          <p:cNvPr descr="Wood human figure" id="490" name="Google Shape;490;p20"/>
          <p:cNvPicPr preferRelativeResize="0"/>
          <p:nvPr/>
        </p:nvPicPr>
        <p:blipFill rotWithShape="1">
          <a:blip r:embed="rId3">
            <a:alphaModFix/>
          </a:blip>
          <a:srcRect b="-1" l="2153" r="52727" t="0"/>
          <a:stretch/>
        </p:blipFill>
        <p:spPr>
          <a:xfrm>
            <a:off x="20" y="10"/>
            <a:ext cx="4635571" cy="6857990"/>
          </a:xfrm>
          <a:prstGeom prst="rect">
            <a:avLst/>
          </a:prstGeom>
          <a:noFill/>
          <a:ln>
            <a:noFill/>
          </a:ln>
        </p:spPr>
      </p:pic>
      <p:cxnSp>
        <p:nvCxnSpPr>
          <p:cNvPr id="491" name="Google Shape;491;p20"/>
          <p:cNvCxnSpPr/>
          <p:nvPr/>
        </p:nvCxnSpPr>
        <p:spPr>
          <a:xfrm>
            <a:off x="5080934" y="2115117"/>
            <a:ext cx="6309360" cy="0"/>
          </a:xfrm>
          <a:prstGeom prst="straightConnector1">
            <a:avLst/>
          </a:prstGeom>
          <a:noFill/>
          <a:ln cap="flat" cmpd="sng" w="19050">
            <a:solidFill>
              <a:srgbClr val="FFE104"/>
            </a:solidFill>
            <a:prstDash val="solid"/>
            <a:miter lim="800000"/>
            <a:headEnd len="sm" w="sm" type="none"/>
            <a:tailEnd len="sm" w="sm" type="none"/>
          </a:ln>
        </p:spPr>
      </p:cxnSp>
      <p:sp>
        <p:nvSpPr>
          <p:cNvPr id="492" name="Google Shape;492;p20"/>
          <p:cNvSpPr txBox="1"/>
          <p:nvPr>
            <p:ph idx="12" type="sldNum"/>
          </p:nvPr>
        </p:nvSpPr>
        <p:spPr>
          <a:xfrm>
            <a:off x="10167042" y="6356350"/>
            <a:ext cx="1186758"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21"/>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9" name="Google Shape;499;p21"/>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 name="Google Shape;500;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Sources</a:t>
            </a:r>
            <a:endParaRPr/>
          </a:p>
        </p:txBody>
      </p:sp>
      <p:sp>
        <p:nvSpPr>
          <p:cNvPr id="501" name="Google Shape;501;p21"/>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02" name="Google Shape;502;p21"/>
          <p:cNvSpPr txBox="1"/>
          <p:nvPr>
            <p:ph idx="1" type="body"/>
          </p:nvPr>
        </p:nvSpPr>
        <p:spPr>
          <a:xfrm>
            <a:off x="1115568" y="2481943"/>
            <a:ext cx="10168128" cy="36950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u="sng">
                <a:solidFill>
                  <a:schemeClr val="hlink"/>
                </a:solidFill>
                <a:hlinkClick r:id="rId3"/>
              </a:rPr>
              <a:t>www.flaticon.com</a:t>
            </a:r>
            <a:endParaRPr sz="2200"/>
          </a:p>
          <a:p>
            <a:pPr indent="-228600" lvl="0" marL="228600" rtl="0" algn="l">
              <a:lnSpc>
                <a:spcPct val="90000"/>
              </a:lnSpc>
              <a:spcBef>
                <a:spcPts val="1000"/>
              </a:spcBef>
              <a:spcAft>
                <a:spcPts val="0"/>
              </a:spcAft>
              <a:buClr>
                <a:schemeClr val="dk1"/>
              </a:buClr>
              <a:buSzPts val="2200"/>
              <a:buChar char="•"/>
            </a:pPr>
            <a:r>
              <a:rPr lang="en-US" sz="2200" u="sng">
                <a:solidFill>
                  <a:schemeClr val="hlink"/>
                </a:solidFill>
                <a:hlinkClick r:id="rId4"/>
              </a:rPr>
              <a:t>www.onisr.securite-routiere.gouv.fr/etat-de-l-insecurite-routiere/bilans-annuels-de-la-securite-routiere/bilan-2021-de-la-securite-routiere</a:t>
            </a:r>
            <a:endParaRPr sz="2200" u="sng">
              <a:solidFill>
                <a:schemeClr val="hlink"/>
              </a:solidFill>
              <a:hlinkClick r:id="rId5"/>
            </a:endParaRPr>
          </a:p>
          <a:p>
            <a:pPr indent="-228600" lvl="0" marL="228600" rtl="0" algn="l">
              <a:lnSpc>
                <a:spcPct val="90000"/>
              </a:lnSpc>
              <a:spcBef>
                <a:spcPts val="1000"/>
              </a:spcBef>
              <a:spcAft>
                <a:spcPts val="0"/>
              </a:spcAft>
              <a:buClr>
                <a:schemeClr val="dk1"/>
              </a:buClr>
              <a:buSzPts val="2200"/>
              <a:buChar char="•"/>
            </a:pPr>
            <a:r>
              <a:rPr lang="en-US" sz="2200" u="sng">
                <a:solidFill>
                  <a:schemeClr val="hlink"/>
                </a:solidFill>
                <a:hlinkClick r:id="rId6"/>
              </a:rPr>
              <a:t>https://www.justifit.fr/b/guides/droit-routier/causes-accidents-de-la-route/</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p:txBody>
      </p:sp>
      <p:sp>
        <p:nvSpPr>
          <p:cNvPr id="503" name="Google Shape;50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0" name="Google Shape;120;p3"/>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121" name="Google Shape;121;p3"/>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Context</a:t>
            </a:r>
            <a:endParaRPr/>
          </a:p>
        </p:txBody>
      </p:sp>
      <p:sp>
        <p:nvSpPr>
          <p:cNvPr id="122" name="Google Shape;122;p3"/>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descr="Une image contenant texte, clipart, graphiques vectoriels&#10;&#10;Description générée automatiquement" id="123" name="Google Shape;123;p3"/>
          <p:cNvPicPr preferRelativeResize="0"/>
          <p:nvPr/>
        </p:nvPicPr>
        <p:blipFill rotWithShape="1">
          <a:blip r:embed="rId3">
            <a:alphaModFix/>
          </a:blip>
          <a:srcRect b="0" l="0" r="0" t="0"/>
          <a:stretch/>
        </p:blipFill>
        <p:spPr>
          <a:xfrm>
            <a:off x="1260132" y="2164606"/>
            <a:ext cx="1022250" cy="1022250"/>
          </a:xfrm>
          <a:prstGeom prst="rect">
            <a:avLst/>
          </a:prstGeom>
          <a:noFill/>
          <a:ln>
            <a:noFill/>
          </a:ln>
        </p:spPr>
      </p:pic>
      <p:pic>
        <p:nvPicPr>
          <p:cNvPr id="124" name="Google Shape;124;p3"/>
          <p:cNvPicPr preferRelativeResize="0"/>
          <p:nvPr/>
        </p:nvPicPr>
        <p:blipFill rotWithShape="1">
          <a:blip r:embed="rId4">
            <a:alphaModFix/>
          </a:blip>
          <a:srcRect b="0" l="0" r="0" t="0"/>
          <a:stretch/>
        </p:blipFill>
        <p:spPr>
          <a:xfrm>
            <a:off x="1260147" y="5106503"/>
            <a:ext cx="1022250" cy="1022250"/>
          </a:xfrm>
          <a:prstGeom prst="rect">
            <a:avLst/>
          </a:prstGeom>
          <a:noFill/>
          <a:ln>
            <a:noFill/>
          </a:ln>
        </p:spPr>
      </p:pic>
      <p:pic>
        <p:nvPicPr>
          <p:cNvPr id="125" name="Google Shape;125;p3"/>
          <p:cNvPicPr preferRelativeResize="0"/>
          <p:nvPr/>
        </p:nvPicPr>
        <p:blipFill rotWithShape="1">
          <a:blip r:embed="rId5">
            <a:alphaModFix/>
          </a:blip>
          <a:srcRect b="0" l="0" r="0" t="0"/>
          <a:stretch/>
        </p:blipFill>
        <p:spPr>
          <a:xfrm>
            <a:off x="1263461" y="3526127"/>
            <a:ext cx="1022250" cy="1022250"/>
          </a:xfrm>
          <a:prstGeom prst="rect">
            <a:avLst/>
          </a:prstGeom>
          <a:noFill/>
          <a:ln>
            <a:noFill/>
          </a:ln>
        </p:spPr>
      </p:pic>
      <p:sp>
        <p:nvSpPr>
          <p:cNvPr id="126" name="Google Shape;126;p3"/>
          <p:cNvSpPr txBox="1"/>
          <p:nvPr/>
        </p:nvSpPr>
        <p:spPr>
          <a:xfrm>
            <a:off x="2280606" y="2426545"/>
            <a:ext cx="35297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53,540 </a:t>
            </a:r>
            <a:r>
              <a:rPr b="1" lang="en-US" sz="1800">
                <a:solidFill>
                  <a:schemeClr val="dk1"/>
                </a:solidFill>
                <a:latin typeface="Avenir"/>
                <a:ea typeface="Avenir"/>
                <a:cs typeface="Avenir"/>
                <a:sym typeface="Avenir"/>
              </a:rPr>
              <a:t>accidents </a:t>
            </a:r>
            <a:r>
              <a:rPr lang="en-US" sz="1800">
                <a:solidFill>
                  <a:schemeClr val="dk1"/>
                </a:solidFill>
                <a:latin typeface="Avenir"/>
                <a:ea typeface="Avenir"/>
                <a:cs typeface="Avenir"/>
                <a:sym typeface="Avenir"/>
              </a:rPr>
              <a:t>in France, 2021</a:t>
            </a:r>
            <a:endParaRPr/>
          </a:p>
        </p:txBody>
      </p:sp>
      <p:sp>
        <p:nvSpPr>
          <p:cNvPr id="127" name="Google Shape;127;p3"/>
          <p:cNvSpPr txBox="1"/>
          <p:nvPr/>
        </p:nvSpPr>
        <p:spPr>
          <a:xfrm>
            <a:off x="2295696" y="4004004"/>
            <a:ext cx="352978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67,057 </a:t>
            </a:r>
            <a:r>
              <a:rPr b="1" lang="en-US" sz="1800">
                <a:solidFill>
                  <a:schemeClr val="dk1"/>
                </a:solidFill>
                <a:latin typeface="Avenir"/>
                <a:ea typeface="Avenir"/>
                <a:cs typeface="Avenir"/>
                <a:sym typeface="Avenir"/>
              </a:rPr>
              <a:t>injured </a:t>
            </a:r>
            <a:r>
              <a:rPr lang="en-US" sz="1800">
                <a:solidFill>
                  <a:schemeClr val="dk1"/>
                </a:solidFill>
                <a:latin typeface="Avenir"/>
                <a:ea typeface="Avenir"/>
                <a:cs typeface="Avenir"/>
                <a:sym typeface="Avenir"/>
              </a:rPr>
              <a:t>people</a:t>
            </a:r>
            <a:endParaRPr/>
          </a:p>
        </p:txBody>
      </p:sp>
      <p:sp>
        <p:nvSpPr>
          <p:cNvPr id="128" name="Google Shape;128;p3"/>
          <p:cNvSpPr txBox="1"/>
          <p:nvPr/>
        </p:nvSpPr>
        <p:spPr>
          <a:xfrm>
            <a:off x="2487083" y="5289729"/>
            <a:ext cx="38684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2,944 </a:t>
            </a:r>
            <a:r>
              <a:rPr b="1" lang="en-US" sz="1800">
                <a:solidFill>
                  <a:schemeClr val="dk1"/>
                </a:solidFill>
                <a:latin typeface="Avenir"/>
                <a:ea typeface="Avenir"/>
                <a:cs typeface="Avenir"/>
                <a:sym typeface="Avenir"/>
              </a:rPr>
              <a:t>deaths</a:t>
            </a:r>
            <a:endParaRPr/>
          </a:p>
          <a:p>
            <a:pPr indent="0" lvl="0" marL="0" marR="0" rtl="0" algn="ctr">
              <a:spcBef>
                <a:spcPts val="0"/>
              </a:spcBef>
              <a:spcAft>
                <a:spcPts val="0"/>
              </a:spcAft>
              <a:buNone/>
            </a:pPr>
            <a:r>
              <a:rPr lang="en-US" sz="1800">
                <a:solidFill>
                  <a:schemeClr val="dk1"/>
                </a:solidFill>
                <a:latin typeface="Avenir"/>
                <a:ea typeface="Avenir"/>
                <a:cs typeface="Avenir"/>
                <a:sym typeface="Avenir"/>
              </a:rPr>
              <a:t>Including </a:t>
            </a:r>
            <a:r>
              <a:rPr lang="en-US" sz="1800">
                <a:solidFill>
                  <a:srgbClr val="FF0000"/>
                </a:solidFill>
                <a:latin typeface="Avenir"/>
                <a:ea typeface="Avenir"/>
                <a:cs typeface="Avenir"/>
                <a:sym typeface="Avenir"/>
              </a:rPr>
              <a:t>963 deaths in urban area</a:t>
            </a:r>
            <a:endParaRPr/>
          </a:p>
        </p:txBody>
      </p:sp>
      <p:pic>
        <p:nvPicPr>
          <p:cNvPr id="129" name="Google Shape;129;p3"/>
          <p:cNvPicPr preferRelativeResize="0"/>
          <p:nvPr/>
        </p:nvPicPr>
        <p:blipFill rotWithShape="1">
          <a:blip r:embed="rId6">
            <a:alphaModFix/>
          </a:blip>
          <a:srcRect b="21874" l="0" r="774" t="0"/>
          <a:stretch/>
        </p:blipFill>
        <p:spPr>
          <a:xfrm>
            <a:off x="6568280" y="4387911"/>
            <a:ext cx="1297252" cy="1021395"/>
          </a:xfrm>
          <a:prstGeom prst="rect">
            <a:avLst/>
          </a:prstGeom>
          <a:noFill/>
          <a:ln>
            <a:noFill/>
          </a:ln>
        </p:spPr>
      </p:pic>
      <p:sp>
        <p:nvSpPr>
          <p:cNvPr id="130" name="Google Shape;130;p3"/>
          <p:cNvSpPr txBox="1"/>
          <p:nvPr/>
        </p:nvSpPr>
        <p:spPr>
          <a:xfrm>
            <a:off x="7819459" y="4575444"/>
            <a:ext cx="25167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Speed </a:t>
            </a:r>
            <a:r>
              <a:rPr lang="en-US" sz="1800">
                <a:solidFill>
                  <a:schemeClr val="dk1"/>
                </a:solidFill>
                <a:latin typeface="Avenir"/>
                <a:ea typeface="Avenir"/>
                <a:cs typeface="Avenir"/>
                <a:sym typeface="Avenir"/>
              </a:rPr>
              <a:t>is the cause of </a:t>
            </a:r>
            <a:r>
              <a:rPr lang="en-US" sz="1800">
                <a:solidFill>
                  <a:srgbClr val="FF0000"/>
                </a:solidFill>
                <a:latin typeface="Avenir"/>
                <a:ea typeface="Avenir"/>
                <a:cs typeface="Avenir"/>
                <a:sym typeface="Avenir"/>
              </a:rPr>
              <a:t>25% of fatal accidents</a:t>
            </a:r>
            <a:endParaRPr sz="1800">
              <a:solidFill>
                <a:srgbClr val="FF0000"/>
              </a:solidFill>
              <a:latin typeface="Avenir"/>
              <a:ea typeface="Avenir"/>
              <a:cs typeface="Avenir"/>
              <a:sym typeface="Avenir"/>
            </a:endParaRPr>
          </a:p>
        </p:txBody>
      </p:sp>
      <p:sp>
        <p:nvSpPr>
          <p:cNvPr id="131" name="Google Shape;13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2" name="Google Shape;132;p3"/>
          <p:cNvPicPr preferRelativeResize="0"/>
          <p:nvPr/>
        </p:nvPicPr>
        <p:blipFill rotWithShape="1">
          <a:blip r:embed="rId7">
            <a:alphaModFix/>
          </a:blip>
          <a:srcRect b="0" l="0" r="0" t="0"/>
          <a:stretch/>
        </p:blipFill>
        <p:spPr>
          <a:xfrm>
            <a:off x="4421306" y="431835"/>
            <a:ext cx="490105" cy="490105"/>
          </a:xfrm>
          <a:prstGeom prst="rect">
            <a:avLst/>
          </a:prstGeom>
          <a:noFill/>
          <a:ln>
            <a:noFill/>
          </a:ln>
        </p:spPr>
      </p:pic>
      <p:pic>
        <p:nvPicPr>
          <p:cNvPr descr="202917062" id="133" name="Google Shape;133;p3"/>
          <p:cNvPicPr preferRelativeResize="0"/>
          <p:nvPr/>
        </p:nvPicPr>
        <p:blipFill rotWithShape="1">
          <a:blip r:embed="rId8">
            <a:alphaModFix/>
          </a:blip>
          <a:srcRect b="0" l="0" r="0" t="0"/>
          <a:stretch/>
        </p:blipFill>
        <p:spPr>
          <a:xfrm>
            <a:off x="6565609" y="2670591"/>
            <a:ext cx="1297252" cy="1297252"/>
          </a:xfrm>
          <a:prstGeom prst="rect">
            <a:avLst/>
          </a:prstGeom>
          <a:noFill/>
          <a:ln>
            <a:noFill/>
          </a:ln>
        </p:spPr>
      </p:pic>
      <p:sp>
        <p:nvSpPr>
          <p:cNvPr id="134" name="Google Shape;134;p3"/>
          <p:cNvSpPr txBox="1"/>
          <p:nvPr/>
        </p:nvSpPr>
        <p:spPr>
          <a:xfrm>
            <a:off x="7776755" y="2957878"/>
            <a:ext cx="29554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venir"/>
                <a:ea typeface="Avenir"/>
                <a:cs typeface="Avenir"/>
                <a:sym typeface="Avenir"/>
              </a:rPr>
              <a:t>90%</a:t>
            </a:r>
            <a:r>
              <a:rPr lang="en-US" sz="1800">
                <a:solidFill>
                  <a:schemeClr val="dk1"/>
                </a:solidFill>
                <a:latin typeface="Avenir"/>
                <a:ea typeface="Avenir"/>
                <a:cs typeface="Avenir"/>
                <a:sym typeface="Avenir"/>
              </a:rPr>
              <a:t> of accidents are caused by </a:t>
            </a:r>
            <a:r>
              <a:rPr b="1" lang="en-US" sz="1800">
                <a:solidFill>
                  <a:schemeClr val="dk1"/>
                </a:solidFill>
                <a:latin typeface="Avenir"/>
                <a:ea typeface="Avenir"/>
                <a:cs typeface="Avenir"/>
                <a:sym typeface="Avenir"/>
              </a:rPr>
              <a:t>human factor</a:t>
            </a:r>
            <a:endParaRPr b="1" sz="1800">
              <a:solidFill>
                <a:srgbClr val="FF0000"/>
              </a:solidFill>
              <a:latin typeface="Avenir"/>
              <a:ea typeface="Avenir"/>
              <a:cs typeface="Avenir"/>
              <a:sym typeface="Avenir"/>
            </a:endParaRPr>
          </a:p>
        </p:txBody>
      </p:sp>
      <p:pic>
        <p:nvPicPr>
          <p:cNvPr descr="Beer bottle " id="135" name="Google Shape;135;p3"/>
          <p:cNvPicPr preferRelativeResize="0"/>
          <p:nvPr/>
        </p:nvPicPr>
        <p:blipFill rotWithShape="1">
          <a:blip r:embed="rId9">
            <a:alphaModFix/>
          </a:blip>
          <a:srcRect b="0" l="0" r="0" t="0"/>
          <a:stretch/>
        </p:blipFill>
        <p:spPr>
          <a:xfrm rot="-1620000">
            <a:off x="9715714" y="2568037"/>
            <a:ext cx="390237" cy="401782"/>
          </a:xfrm>
          <a:prstGeom prst="rect">
            <a:avLst/>
          </a:prstGeom>
          <a:noFill/>
          <a:ln>
            <a:noFill/>
          </a:ln>
        </p:spPr>
      </p:pic>
      <p:pic>
        <p:nvPicPr>
          <p:cNvPr descr="Tiredness " id="136" name="Google Shape;136;p3"/>
          <p:cNvPicPr preferRelativeResize="0"/>
          <p:nvPr/>
        </p:nvPicPr>
        <p:blipFill rotWithShape="1">
          <a:blip r:embed="rId10">
            <a:alphaModFix/>
          </a:blip>
          <a:srcRect b="0" l="0" r="0" t="0"/>
          <a:stretch/>
        </p:blipFill>
        <p:spPr>
          <a:xfrm rot="1740000">
            <a:off x="10250031" y="2765799"/>
            <a:ext cx="409293" cy="4092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4"/>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4" name="Google Shape;144;p4"/>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Product description</a:t>
            </a:r>
            <a:endParaRPr/>
          </a:p>
        </p:txBody>
      </p:sp>
      <p:sp>
        <p:nvSpPr>
          <p:cNvPr id="145" name="Google Shape;145;p4"/>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venir"/>
              <a:ea typeface="Avenir"/>
              <a:cs typeface="Avenir"/>
              <a:sym typeface="Avenir"/>
            </a:endParaRPr>
          </a:p>
        </p:txBody>
      </p:sp>
      <p:pic>
        <p:nvPicPr>
          <p:cNvPr descr="Une image contenant texte, extérieur, arbre, route&#10;&#10;Description générée automatiquement" id="146" name="Google Shape;146;p4"/>
          <p:cNvPicPr preferRelativeResize="0"/>
          <p:nvPr/>
        </p:nvPicPr>
        <p:blipFill rotWithShape="1">
          <a:blip r:embed="rId3">
            <a:alphaModFix/>
          </a:blip>
          <a:srcRect b="-365" l="4082" r="11019" t="0"/>
          <a:stretch/>
        </p:blipFill>
        <p:spPr>
          <a:xfrm>
            <a:off x="6390677" y="2869101"/>
            <a:ext cx="5077382" cy="3357800"/>
          </a:xfrm>
          <a:prstGeom prst="rect">
            <a:avLst/>
          </a:prstGeom>
          <a:noFill/>
          <a:ln>
            <a:noFill/>
          </a:ln>
        </p:spPr>
      </p:pic>
      <p:sp>
        <p:nvSpPr>
          <p:cNvPr id="147" name="Google Shape;147;p4"/>
          <p:cNvSpPr txBox="1"/>
          <p:nvPr/>
        </p:nvSpPr>
        <p:spPr>
          <a:xfrm>
            <a:off x="1953857" y="3525673"/>
            <a:ext cx="3923089"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Avenir"/>
                <a:ea typeface="Avenir"/>
                <a:cs typeface="Avenir"/>
                <a:sym typeface="Avenir"/>
              </a:rPr>
              <a:t>Adjust</a:t>
            </a:r>
            <a:r>
              <a:rPr lang="en-US" sz="1800">
                <a:solidFill>
                  <a:schemeClr val="dk1"/>
                </a:solidFill>
                <a:latin typeface="Avenir"/>
                <a:ea typeface="Avenir"/>
                <a:cs typeface="Avenir"/>
                <a:sym typeface="Avenir"/>
              </a:rPr>
              <a:t> the </a:t>
            </a:r>
            <a:r>
              <a:rPr b="1" lang="en-US" sz="1800">
                <a:solidFill>
                  <a:srgbClr val="F08C4A"/>
                </a:solidFill>
                <a:latin typeface="Avenir"/>
                <a:ea typeface="Avenir"/>
                <a:cs typeface="Avenir"/>
                <a:sym typeface="Avenir"/>
              </a:rPr>
              <a:t>speed</a:t>
            </a:r>
            <a:r>
              <a:rPr b="1" lang="en-US" sz="18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of the car when a speed sign is detected</a:t>
            </a:r>
            <a:endParaRPr sz="1800">
              <a:solidFill>
                <a:schemeClr val="dk1"/>
              </a:solidFill>
              <a:latin typeface="Avenir"/>
              <a:ea typeface="Avenir"/>
              <a:cs typeface="Avenir"/>
              <a:sym typeface="Avenir"/>
            </a:endParaRPr>
          </a:p>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rPr lang="en-US" sz="1800">
                <a:solidFill>
                  <a:srgbClr val="000000"/>
                </a:solidFill>
                <a:latin typeface="Avenir"/>
                <a:ea typeface="Avenir"/>
                <a:cs typeface="Avenir"/>
                <a:sym typeface="Avenir"/>
              </a:rPr>
              <a:t>Stop</a:t>
            </a:r>
            <a:r>
              <a:rPr lang="en-US" sz="1800">
                <a:solidFill>
                  <a:schemeClr val="dk1"/>
                </a:solidFill>
                <a:latin typeface="Avenir"/>
                <a:ea typeface="Avenir"/>
                <a:cs typeface="Avenir"/>
                <a:sym typeface="Avenir"/>
              </a:rPr>
              <a:t> the car when there are </a:t>
            </a:r>
            <a:r>
              <a:rPr b="1" lang="en-US" sz="1800">
                <a:solidFill>
                  <a:srgbClr val="F08C4A"/>
                </a:solidFill>
                <a:latin typeface="Avenir"/>
                <a:ea typeface="Avenir"/>
                <a:cs typeface="Avenir"/>
                <a:sym typeface="Avenir"/>
              </a:rPr>
              <a:t>pedestrians</a:t>
            </a:r>
            <a:r>
              <a:rPr b="1" lang="en-US" sz="18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on the road</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rPr lang="en-US" sz="1800">
                <a:solidFill>
                  <a:srgbClr val="000000"/>
                </a:solidFill>
                <a:latin typeface="Avenir"/>
                <a:ea typeface="Avenir"/>
                <a:cs typeface="Avenir"/>
                <a:sym typeface="Avenir"/>
              </a:rPr>
              <a:t>Slow</a:t>
            </a:r>
            <a:r>
              <a:rPr lang="en-US" sz="1800">
                <a:solidFill>
                  <a:schemeClr val="dk1"/>
                </a:solidFill>
                <a:latin typeface="Avenir"/>
                <a:ea typeface="Avenir"/>
                <a:cs typeface="Avenir"/>
                <a:sym typeface="Avenir"/>
              </a:rPr>
              <a:t> down when approaching a </a:t>
            </a:r>
            <a:r>
              <a:rPr b="1" lang="en-US" sz="1800">
                <a:solidFill>
                  <a:srgbClr val="F08C4A"/>
                </a:solidFill>
                <a:latin typeface="Avenir"/>
                <a:ea typeface="Avenir"/>
                <a:cs typeface="Avenir"/>
                <a:sym typeface="Avenir"/>
              </a:rPr>
              <a:t>crosswalk</a:t>
            </a:r>
            <a:r>
              <a:rPr b="1" lang="en-US" sz="18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or </a:t>
            </a:r>
            <a:r>
              <a:rPr b="1" lang="en-US" sz="1800">
                <a:solidFill>
                  <a:srgbClr val="F08C4A"/>
                </a:solidFill>
                <a:latin typeface="Avenir"/>
                <a:ea typeface="Avenir"/>
                <a:cs typeface="Avenir"/>
                <a:sym typeface="Avenir"/>
              </a:rPr>
              <a:t>speed bump</a:t>
            </a:r>
            <a:endParaRPr sz="1800">
              <a:solidFill>
                <a:schemeClr val="dk1"/>
              </a:solidFill>
              <a:latin typeface="Avenir"/>
              <a:ea typeface="Avenir"/>
              <a:cs typeface="Avenir"/>
              <a:sym typeface="Avenir"/>
            </a:endParaRPr>
          </a:p>
        </p:txBody>
      </p:sp>
      <p:sp>
        <p:nvSpPr>
          <p:cNvPr id="148" name="Google Shape;148;p4"/>
          <p:cNvSpPr txBox="1"/>
          <p:nvPr/>
        </p:nvSpPr>
        <p:spPr>
          <a:xfrm>
            <a:off x="0" y="2255520"/>
            <a:ext cx="1223264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08C4A"/>
                </a:solidFill>
                <a:latin typeface="Avenir"/>
                <a:ea typeface="Avenir"/>
                <a:cs typeface="Avenir"/>
                <a:sym typeface="Avenir"/>
              </a:rPr>
              <a:t>Adapt the car's behavior according to the environment detected in different complex situations</a:t>
            </a:r>
            <a:endParaRPr/>
          </a:p>
        </p:txBody>
      </p:sp>
      <p:pic>
        <p:nvPicPr>
          <p:cNvPr id="149" name="Google Shape;149;p4"/>
          <p:cNvPicPr preferRelativeResize="0"/>
          <p:nvPr/>
        </p:nvPicPr>
        <p:blipFill rotWithShape="1">
          <a:blip r:embed="rId4">
            <a:alphaModFix/>
          </a:blip>
          <a:srcRect b="0" l="0" r="0" t="0"/>
          <a:stretch/>
        </p:blipFill>
        <p:spPr>
          <a:xfrm>
            <a:off x="923830" y="4311938"/>
            <a:ext cx="722630" cy="722630"/>
          </a:xfrm>
          <a:prstGeom prst="rect">
            <a:avLst/>
          </a:prstGeom>
          <a:noFill/>
          <a:ln>
            <a:noFill/>
          </a:ln>
        </p:spPr>
      </p:pic>
      <p:pic>
        <p:nvPicPr>
          <p:cNvPr descr="Une image contenant texte, signe, arrêt, jaune&#10;&#10;Description générée automatiquement" id="150" name="Google Shape;150;p4"/>
          <p:cNvPicPr preferRelativeResize="0"/>
          <p:nvPr/>
        </p:nvPicPr>
        <p:blipFill rotWithShape="1">
          <a:blip r:embed="rId5">
            <a:alphaModFix/>
          </a:blip>
          <a:srcRect b="19737" l="0" r="-1332" t="0"/>
          <a:stretch/>
        </p:blipFill>
        <p:spPr>
          <a:xfrm>
            <a:off x="843503" y="5125691"/>
            <a:ext cx="883412" cy="720851"/>
          </a:xfrm>
          <a:prstGeom prst="rect">
            <a:avLst/>
          </a:prstGeom>
          <a:noFill/>
          <a:ln>
            <a:noFill/>
          </a:ln>
        </p:spPr>
      </p:pic>
      <p:pic>
        <p:nvPicPr>
          <p:cNvPr id="151" name="Google Shape;151;p4"/>
          <p:cNvPicPr preferRelativeResize="0"/>
          <p:nvPr/>
        </p:nvPicPr>
        <p:blipFill rotWithShape="1">
          <a:blip r:embed="rId6">
            <a:alphaModFix/>
          </a:blip>
          <a:srcRect b="21874" l="0" r="774" t="0"/>
          <a:stretch/>
        </p:blipFill>
        <p:spPr>
          <a:xfrm>
            <a:off x="813445" y="3456609"/>
            <a:ext cx="931492" cy="706435"/>
          </a:xfrm>
          <a:prstGeom prst="rect">
            <a:avLst/>
          </a:prstGeom>
          <a:noFill/>
          <a:ln>
            <a:noFill/>
          </a:ln>
        </p:spPr>
      </p:pic>
      <p:sp>
        <p:nvSpPr>
          <p:cNvPr id="152" name="Google Shape;15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3" name="Google Shape;153;p4"/>
          <p:cNvPicPr preferRelativeResize="0"/>
          <p:nvPr/>
        </p:nvPicPr>
        <p:blipFill rotWithShape="1">
          <a:blip r:embed="rId7">
            <a:alphaModFix/>
          </a:blip>
          <a:srcRect b="0" l="0" r="0" t="0"/>
          <a:stretch/>
        </p:blipFill>
        <p:spPr>
          <a:xfrm>
            <a:off x="2828167" y="374655"/>
            <a:ext cx="711354" cy="7113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5"/>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1" name="Google Shape;161;p5"/>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January release</a:t>
            </a:r>
            <a:endParaRPr/>
          </a:p>
        </p:txBody>
      </p:sp>
      <p:sp>
        <p:nvSpPr>
          <p:cNvPr id="163" name="Google Shape;163;p5"/>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4" name="Google Shape;164;p5"/>
          <p:cNvSpPr txBox="1"/>
          <p:nvPr>
            <p:ph idx="1" type="body"/>
          </p:nvPr>
        </p:nvSpPr>
        <p:spPr>
          <a:xfrm>
            <a:off x="1006169" y="2314945"/>
            <a:ext cx="10716439" cy="417992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n-US" sz="2200" u="sng">
                <a:latin typeface="Avenir"/>
                <a:ea typeface="Avenir"/>
                <a:cs typeface="Avenir"/>
                <a:sym typeface="Avenir"/>
              </a:rPr>
              <a:t>The car shall drive </a:t>
            </a:r>
            <a:r>
              <a:rPr b="1" lang="en-US" sz="2200" u="sng">
                <a:solidFill>
                  <a:srgbClr val="F08C4A"/>
                </a:solidFill>
                <a:latin typeface="Avenir"/>
                <a:ea typeface="Avenir"/>
                <a:cs typeface="Avenir"/>
                <a:sym typeface="Avenir"/>
              </a:rPr>
              <a:t>autonomously</a:t>
            </a:r>
            <a:r>
              <a:rPr lang="en-US" sz="2200" u="sng">
                <a:latin typeface="Avenir"/>
                <a:ea typeface="Avenir"/>
                <a:cs typeface="Avenir"/>
                <a:sym typeface="Avenir"/>
              </a:rPr>
              <a:t> in a </a:t>
            </a:r>
            <a:r>
              <a:rPr b="1" lang="en-US" sz="2200" u="sng">
                <a:solidFill>
                  <a:srgbClr val="F08C4A"/>
                </a:solidFill>
                <a:latin typeface="Avenir"/>
                <a:ea typeface="Avenir"/>
                <a:cs typeface="Avenir"/>
                <a:sym typeface="Avenir"/>
              </a:rPr>
              <a:t>straight line</a:t>
            </a:r>
            <a:r>
              <a:rPr b="1" lang="en-US" sz="2200" u="sng">
                <a:latin typeface="Avenir"/>
                <a:ea typeface="Avenir"/>
                <a:cs typeface="Avenir"/>
                <a:sym typeface="Avenir"/>
              </a:rPr>
              <a:t> </a:t>
            </a:r>
            <a:r>
              <a:rPr lang="en-US" sz="2200" u="sng">
                <a:latin typeface="Avenir"/>
                <a:ea typeface="Avenir"/>
                <a:cs typeface="Avenir"/>
                <a:sym typeface="Avenir"/>
              </a:rPr>
              <a:t>with GPS localization</a:t>
            </a:r>
            <a:endParaRPr sz="2200" u="sng">
              <a:latin typeface="Avenir"/>
              <a:ea typeface="Avenir"/>
              <a:cs typeface="Avenir"/>
              <a:sym typeface="Avenir"/>
            </a:endParaRPr>
          </a:p>
          <a:p>
            <a:pPr indent="0" lvl="0" marL="0" rtl="0" algn="l">
              <a:lnSpc>
                <a:spcPct val="90000"/>
              </a:lnSpc>
              <a:spcBef>
                <a:spcPts val="1000"/>
              </a:spcBef>
              <a:spcAft>
                <a:spcPts val="0"/>
              </a:spcAft>
              <a:buClr>
                <a:schemeClr val="dk1"/>
              </a:buClr>
              <a:buSzPct val="100000"/>
              <a:buNone/>
            </a:pPr>
            <a:r>
              <a:t/>
            </a:r>
            <a:endParaRPr sz="2200">
              <a:latin typeface="Avenir"/>
              <a:ea typeface="Avenir"/>
              <a:cs typeface="Avenir"/>
              <a:sym typeface="Avenir"/>
            </a:endParaRPr>
          </a:p>
          <a:p>
            <a:pPr indent="0" lvl="1" marL="457200" rtl="0" algn="l">
              <a:lnSpc>
                <a:spcPct val="90000"/>
              </a:lnSpc>
              <a:spcBef>
                <a:spcPts val="500"/>
              </a:spcBef>
              <a:spcAft>
                <a:spcPts val="0"/>
              </a:spcAft>
              <a:buClr>
                <a:schemeClr val="dk1"/>
              </a:buClr>
              <a:buSzPct val="100000"/>
              <a:buNone/>
            </a:pPr>
            <a:r>
              <a:rPr b="1" lang="en-US" sz="2000">
                <a:latin typeface="Avenir"/>
                <a:ea typeface="Avenir"/>
                <a:cs typeface="Avenir"/>
                <a:sym typeface="Avenir"/>
              </a:rPr>
              <a:t>Speed  traffic sign detection</a:t>
            </a:r>
            <a:endParaRPr/>
          </a:p>
          <a:p>
            <a:pPr indent="0" lvl="1" marL="457200" rtl="0" algn="l">
              <a:lnSpc>
                <a:spcPct val="90000"/>
              </a:lnSpc>
              <a:spcBef>
                <a:spcPts val="500"/>
              </a:spcBef>
              <a:spcAft>
                <a:spcPts val="0"/>
              </a:spcAft>
              <a:buClr>
                <a:schemeClr val="dk1"/>
              </a:buClr>
              <a:buSzPct val="100000"/>
              <a:buNone/>
            </a:pPr>
            <a:r>
              <a:t/>
            </a:r>
            <a:endParaRPr sz="2000">
              <a:latin typeface="Avenir"/>
              <a:ea typeface="Avenir"/>
              <a:cs typeface="Avenir"/>
              <a:sym typeface="Avenir"/>
            </a:endParaRPr>
          </a:p>
          <a:p>
            <a:pPr indent="-228600" lvl="2" marL="1143000" rtl="0" algn="l">
              <a:lnSpc>
                <a:spcPct val="90000"/>
              </a:lnSpc>
              <a:spcBef>
                <a:spcPts val="500"/>
              </a:spcBef>
              <a:spcAft>
                <a:spcPts val="0"/>
              </a:spcAft>
              <a:buClr>
                <a:schemeClr val="dk1"/>
              </a:buClr>
              <a:buSzPct val="100000"/>
              <a:buFont typeface="Avenir"/>
              <a:buChar char="-"/>
            </a:pPr>
            <a:r>
              <a:rPr lang="en-US" sz="1800">
                <a:latin typeface="Avenir"/>
                <a:ea typeface="Avenir"/>
                <a:cs typeface="Avenir"/>
                <a:sym typeface="Avenir"/>
              </a:rPr>
              <a:t>The car will pass near </a:t>
            </a:r>
            <a:r>
              <a:rPr b="1" lang="en-US" sz="1800">
                <a:solidFill>
                  <a:srgbClr val="F08C4A"/>
                </a:solidFill>
                <a:latin typeface="Avenir"/>
                <a:ea typeface="Avenir"/>
                <a:cs typeface="Avenir"/>
                <a:sym typeface="Avenir"/>
              </a:rPr>
              <a:t>speed traffic signs </a:t>
            </a:r>
            <a:r>
              <a:rPr lang="en-US" sz="1800">
                <a:latin typeface="Avenir"/>
                <a:ea typeface="Avenir"/>
                <a:cs typeface="Avenir"/>
                <a:sym typeface="Avenir"/>
              </a:rPr>
              <a:t>on the road and shall </a:t>
            </a:r>
            <a:r>
              <a:rPr b="1" lang="en-US" sz="1800">
                <a:solidFill>
                  <a:srgbClr val="F08C4A"/>
                </a:solidFill>
                <a:latin typeface="Avenir"/>
                <a:ea typeface="Avenir"/>
                <a:cs typeface="Avenir"/>
                <a:sym typeface="Avenir"/>
              </a:rPr>
              <a:t>change its speed </a:t>
            </a:r>
            <a:r>
              <a:rPr lang="en-US" sz="1800">
                <a:latin typeface="Avenir"/>
                <a:ea typeface="Avenir"/>
                <a:cs typeface="Avenir"/>
                <a:sym typeface="Avenir"/>
              </a:rPr>
              <a:t>accordingly</a:t>
            </a:r>
            <a:endParaRPr/>
          </a:p>
          <a:p>
            <a:pPr indent="-122872" lvl="2" marL="1143000" rtl="0" algn="l">
              <a:lnSpc>
                <a:spcPct val="90000"/>
              </a:lnSpc>
              <a:spcBef>
                <a:spcPts val="500"/>
              </a:spcBef>
              <a:spcAft>
                <a:spcPts val="0"/>
              </a:spcAft>
              <a:buClr>
                <a:schemeClr val="dk1"/>
              </a:buClr>
              <a:buSzPct val="100000"/>
              <a:buFont typeface="Calibri"/>
              <a:buNone/>
            </a:pPr>
            <a:r>
              <a:t/>
            </a:r>
            <a:endParaRPr sz="1800">
              <a:latin typeface="Avenir"/>
              <a:ea typeface="Avenir"/>
              <a:cs typeface="Avenir"/>
              <a:sym typeface="Avenir"/>
            </a:endParaRPr>
          </a:p>
          <a:p>
            <a:pPr indent="0" lvl="1" marL="457200" rtl="0" algn="l">
              <a:lnSpc>
                <a:spcPct val="90000"/>
              </a:lnSpc>
              <a:spcBef>
                <a:spcPts val="500"/>
              </a:spcBef>
              <a:spcAft>
                <a:spcPts val="0"/>
              </a:spcAft>
              <a:buClr>
                <a:schemeClr val="dk1"/>
              </a:buClr>
              <a:buSzPct val="100000"/>
              <a:buNone/>
            </a:pPr>
            <a:r>
              <a:rPr b="1" lang="en-US" sz="2000">
                <a:latin typeface="Avenir"/>
                <a:ea typeface="Avenir"/>
                <a:cs typeface="Avenir"/>
                <a:sym typeface="Avenir"/>
              </a:rPr>
              <a:t>Crosswalk and pedestrian detection</a:t>
            </a:r>
            <a:endParaRPr/>
          </a:p>
          <a:p>
            <a:pPr indent="0" lvl="1" marL="457200" rtl="0" algn="l">
              <a:lnSpc>
                <a:spcPct val="90000"/>
              </a:lnSpc>
              <a:spcBef>
                <a:spcPts val="500"/>
              </a:spcBef>
              <a:spcAft>
                <a:spcPts val="0"/>
              </a:spcAft>
              <a:buClr>
                <a:schemeClr val="dk1"/>
              </a:buClr>
              <a:buSzPct val="100000"/>
              <a:buNone/>
            </a:pPr>
            <a:r>
              <a:t/>
            </a:r>
            <a:endParaRPr b="1" sz="2000">
              <a:latin typeface="Avenir"/>
              <a:ea typeface="Avenir"/>
              <a:cs typeface="Avenir"/>
              <a:sym typeface="Avenir"/>
            </a:endParaRPr>
          </a:p>
          <a:p>
            <a:pPr indent="-228600" lvl="2" marL="1143000" rtl="0" algn="l">
              <a:lnSpc>
                <a:spcPct val="90000"/>
              </a:lnSpc>
              <a:spcBef>
                <a:spcPts val="500"/>
              </a:spcBef>
              <a:spcAft>
                <a:spcPts val="0"/>
              </a:spcAft>
              <a:buClr>
                <a:schemeClr val="dk1"/>
              </a:buClr>
              <a:buSzPct val="100000"/>
              <a:buFont typeface="Avenir"/>
              <a:buChar char="-"/>
            </a:pPr>
            <a:r>
              <a:rPr lang="en-US" sz="1800">
                <a:latin typeface="Avenir"/>
                <a:ea typeface="Avenir"/>
                <a:cs typeface="Avenir"/>
                <a:sym typeface="Avenir"/>
              </a:rPr>
              <a:t>The car shall </a:t>
            </a:r>
            <a:r>
              <a:rPr b="1" lang="en-US" sz="1800">
                <a:solidFill>
                  <a:srgbClr val="F08C4A"/>
                </a:solidFill>
                <a:latin typeface="Avenir"/>
                <a:ea typeface="Avenir"/>
                <a:cs typeface="Avenir"/>
                <a:sym typeface="Avenir"/>
              </a:rPr>
              <a:t>slow down </a:t>
            </a:r>
            <a:r>
              <a:rPr lang="en-US" sz="1800">
                <a:latin typeface="Avenir"/>
                <a:ea typeface="Avenir"/>
                <a:cs typeface="Avenir"/>
                <a:sym typeface="Avenir"/>
              </a:rPr>
              <a:t>before a </a:t>
            </a:r>
            <a:r>
              <a:rPr b="1" lang="en-US" sz="1800">
                <a:solidFill>
                  <a:srgbClr val="F08C4A"/>
                </a:solidFill>
                <a:latin typeface="Avenir"/>
                <a:ea typeface="Avenir"/>
                <a:cs typeface="Avenir"/>
                <a:sym typeface="Avenir"/>
              </a:rPr>
              <a:t>crosswalk</a:t>
            </a:r>
            <a:endParaRPr/>
          </a:p>
          <a:p>
            <a:pPr indent="-228600" lvl="2" marL="1143000" rtl="0" algn="l">
              <a:lnSpc>
                <a:spcPct val="90000"/>
              </a:lnSpc>
              <a:spcBef>
                <a:spcPts val="500"/>
              </a:spcBef>
              <a:spcAft>
                <a:spcPts val="0"/>
              </a:spcAft>
              <a:buClr>
                <a:schemeClr val="dk1"/>
              </a:buClr>
              <a:buSzPct val="100000"/>
              <a:buFont typeface="Avenir"/>
              <a:buChar char="-"/>
            </a:pPr>
            <a:r>
              <a:rPr lang="en-US" sz="1800">
                <a:latin typeface="Avenir"/>
                <a:ea typeface="Avenir"/>
                <a:cs typeface="Avenir"/>
                <a:sym typeface="Avenir"/>
              </a:rPr>
              <a:t>The car shall </a:t>
            </a:r>
            <a:r>
              <a:rPr b="1" lang="en-US" sz="1800">
                <a:solidFill>
                  <a:srgbClr val="F08C4A"/>
                </a:solidFill>
                <a:latin typeface="Avenir"/>
                <a:ea typeface="Avenir"/>
                <a:cs typeface="Avenir"/>
                <a:sym typeface="Avenir"/>
              </a:rPr>
              <a:t>stop</a:t>
            </a:r>
            <a:r>
              <a:rPr lang="en-US" sz="1800">
                <a:latin typeface="Avenir"/>
                <a:ea typeface="Avenir"/>
                <a:cs typeface="Avenir"/>
                <a:sym typeface="Avenir"/>
              </a:rPr>
              <a:t> before the crosswalk if there is a </a:t>
            </a:r>
            <a:r>
              <a:rPr b="1" lang="en-US" sz="1800">
                <a:solidFill>
                  <a:srgbClr val="F08C4A"/>
                </a:solidFill>
                <a:latin typeface="Avenir"/>
                <a:ea typeface="Avenir"/>
                <a:cs typeface="Avenir"/>
                <a:sym typeface="Avenir"/>
              </a:rPr>
              <a:t>pedestrian waiting</a:t>
            </a:r>
            <a:endParaRPr/>
          </a:p>
          <a:p>
            <a:pPr indent="-228600" lvl="2" marL="1143000" rtl="0" algn="l">
              <a:lnSpc>
                <a:spcPct val="90000"/>
              </a:lnSpc>
              <a:spcBef>
                <a:spcPts val="500"/>
              </a:spcBef>
              <a:spcAft>
                <a:spcPts val="0"/>
              </a:spcAft>
              <a:buClr>
                <a:schemeClr val="dk1"/>
              </a:buClr>
              <a:buSzPct val="100000"/>
              <a:buFont typeface="Avenir"/>
              <a:buChar char="-"/>
            </a:pPr>
            <a:r>
              <a:rPr lang="en-US" sz="1800">
                <a:latin typeface="Avenir"/>
                <a:ea typeface="Avenir"/>
                <a:cs typeface="Avenir"/>
                <a:sym typeface="Avenir"/>
              </a:rPr>
              <a:t>The car shall </a:t>
            </a:r>
            <a:r>
              <a:rPr b="1" lang="en-US" sz="1800">
                <a:solidFill>
                  <a:srgbClr val="F08C4A"/>
                </a:solidFill>
                <a:latin typeface="Avenir"/>
                <a:ea typeface="Avenir"/>
                <a:cs typeface="Avenir"/>
                <a:sym typeface="Avenir"/>
              </a:rPr>
              <a:t>stop</a:t>
            </a:r>
            <a:r>
              <a:rPr lang="en-US" sz="1800">
                <a:latin typeface="Avenir"/>
                <a:ea typeface="Avenir"/>
                <a:cs typeface="Avenir"/>
                <a:sym typeface="Avenir"/>
              </a:rPr>
              <a:t> instantly if a </a:t>
            </a:r>
            <a:r>
              <a:rPr b="1" lang="en-US" sz="1800">
                <a:solidFill>
                  <a:srgbClr val="F08C4A"/>
                </a:solidFill>
                <a:latin typeface="Avenir"/>
                <a:ea typeface="Avenir"/>
                <a:cs typeface="Avenir"/>
                <a:sym typeface="Avenir"/>
              </a:rPr>
              <a:t>pedestrian appears quickly </a:t>
            </a:r>
            <a:endParaRPr/>
          </a:p>
          <a:p>
            <a:pPr indent="-122872" lvl="2" marL="1143000" rtl="0" algn="l">
              <a:lnSpc>
                <a:spcPct val="90000"/>
              </a:lnSpc>
              <a:spcBef>
                <a:spcPts val="500"/>
              </a:spcBef>
              <a:spcAft>
                <a:spcPts val="0"/>
              </a:spcAft>
              <a:buClr>
                <a:schemeClr val="dk1"/>
              </a:buClr>
              <a:buSzPct val="100000"/>
              <a:buFont typeface="Calibri"/>
              <a:buNone/>
            </a:pPr>
            <a:r>
              <a:t/>
            </a:r>
            <a:endParaRPr b="1" sz="1800">
              <a:solidFill>
                <a:srgbClr val="F08C4A"/>
              </a:solidFill>
              <a:latin typeface="Avenir"/>
              <a:ea typeface="Avenir"/>
              <a:cs typeface="Avenir"/>
              <a:sym typeface="Avenir"/>
            </a:endParaRPr>
          </a:p>
          <a:p>
            <a:pPr indent="0" lvl="1" marL="457200" rtl="0" algn="l">
              <a:lnSpc>
                <a:spcPct val="90000"/>
              </a:lnSpc>
              <a:spcBef>
                <a:spcPts val="500"/>
              </a:spcBef>
              <a:spcAft>
                <a:spcPts val="0"/>
              </a:spcAft>
              <a:buClr>
                <a:schemeClr val="dk1"/>
              </a:buClr>
              <a:buSzPct val="100000"/>
              <a:buNone/>
            </a:pPr>
            <a:r>
              <a:rPr b="1" lang="en-US" sz="2000">
                <a:latin typeface="Avenir"/>
                <a:ea typeface="Avenir"/>
                <a:cs typeface="Avenir"/>
                <a:sym typeface="Avenir"/>
              </a:rPr>
              <a:t>Speed bump detection</a:t>
            </a:r>
            <a:endParaRPr/>
          </a:p>
          <a:p>
            <a:pPr indent="0" lvl="1" marL="457200" rtl="0" algn="l">
              <a:lnSpc>
                <a:spcPct val="90000"/>
              </a:lnSpc>
              <a:spcBef>
                <a:spcPts val="500"/>
              </a:spcBef>
              <a:spcAft>
                <a:spcPts val="0"/>
              </a:spcAft>
              <a:buClr>
                <a:schemeClr val="dk1"/>
              </a:buClr>
              <a:buSzPct val="100000"/>
              <a:buNone/>
            </a:pPr>
            <a:r>
              <a:t/>
            </a:r>
            <a:endParaRPr sz="2000">
              <a:latin typeface="Avenir"/>
              <a:ea typeface="Avenir"/>
              <a:cs typeface="Avenir"/>
              <a:sym typeface="Avenir"/>
            </a:endParaRPr>
          </a:p>
          <a:p>
            <a:pPr indent="-228600" lvl="2" marL="1143000" rtl="0" algn="l">
              <a:lnSpc>
                <a:spcPct val="90000"/>
              </a:lnSpc>
              <a:spcBef>
                <a:spcPts val="500"/>
              </a:spcBef>
              <a:spcAft>
                <a:spcPts val="0"/>
              </a:spcAft>
              <a:buClr>
                <a:schemeClr val="dk1"/>
              </a:buClr>
              <a:buSzPct val="100000"/>
              <a:buFont typeface="Avenir"/>
              <a:buChar char="-"/>
            </a:pPr>
            <a:r>
              <a:rPr lang="en-US" sz="1800">
                <a:latin typeface="Avenir"/>
                <a:ea typeface="Avenir"/>
                <a:cs typeface="Avenir"/>
                <a:sym typeface="Avenir"/>
              </a:rPr>
              <a:t>The car shall detect a </a:t>
            </a:r>
            <a:r>
              <a:rPr b="1" lang="en-US" sz="1800">
                <a:solidFill>
                  <a:srgbClr val="F08C4A"/>
                </a:solidFill>
                <a:latin typeface="Avenir"/>
                <a:ea typeface="Avenir"/>
                <a:cs typeface="Avenir"/>
                <a:sym typeface="Avenir"/>
              </a:rPr>
              <a:t>speed bump</a:t>
            </a:r>
            <a:r>
              <a:rPr lang="en-US" sz="1800">
                <a:latin typeface="Avenir"/>
                <a:ea typeface="Avenir"/>
                <a:cs typeface="Avenir"/>
                <a:sym typeface="Avenir"/>
              </a:rPr>
              <a:t>,</a:t>
            </a:r>
            <a:r>
              <a:rPr b="1" lang="en-US" sz="1800">
                <a:solidFill>
                  <a:srgbClr val="F08C4A"/>
                </a:solidFill>
                <a:latin typeface="Avenir"/>
                <a:ea typeface="Avenir"/>
                <a:cs typeface="Avenir"/>
                <a:sym typeface="Avenir"/>
              </a:rPr>
              <a:t> slow down</a:t>
            </a:r>
            <a:r>
              <a:rPr lang="en-US" sz="1800">
                <a:latin typeface="Avenir"/>
                <a:ea typeface="Avenir"/>
                <a:cs typeface="Avenir"/>
                <a:sym typeface="Avenir"/>
              </a:rPr>
              <a:t> and </a:t>
            </a:r>
            <a:r>
              <a:rPr b="1" lang="en-US" sz="1800">
                <a:solidFill>
                  <a:srgbClr val="F08C4A"/>
                </a:solidFill>
                <a:latin typeface="Avenir"/>
                <a:ea typeface="Avenir"/>
                <a:cs typeface="Avenir"/>
                <a:sym typeface="Avenir"/>
              </a:rPr>
              <a:t>recover</a:t>
            </a:r>
            <a:r>
              <a:rPr lang="en-US" sz="1800">
                <a:latin typeface="Avenir"/>
                <a:ea typeface="Avenir"/>
                <a:cs typeface="Avenir"/>
                <a:sym typeface="Avenir"/>
              </a:rPr>
              <a:t> its previous speed after passing it </a:t>
            </a:r>
            <a:endParaRPr/>
          </a:p>
          <a:p>
            <a:pPr indent="0" lvl="0" marL="0" rtl="0" algn="l">
              <a:lnSpc>
                <a:spcPct val="90000"/>
              </a:lnSpc>
              <a:spcBef>
                <a:spcPts val="1000"/>
              </a:spcBef>
              <a:spcAft>
                <a:spcPts val="0"/>
              </a:spcAft>
              <a:buClr>
                <a:schemeClr val="dk1"/>
              </a:buClr>
              <a:buSzPct val="100000"/>
              <a:buNone/>
            </a:pPr>
            <a:r>
              <a:t/>
            </a:r>
            <a:endParaRPr sz="2200">
              <a:latin typeface="Avenir"/>
              <a:ea typeface="Avenir"/>
              <a:cs typeface="Avenir"/>
              <a:sym typeface="Avenir"/>
            </a:endParaRPr>
          </a:p>
        </p:txBody>
      </p:sp>
      <p:pic>
        <p:nvPicPr>
          <p:cNvPr id="165" name="Google Shape;165;p5"/>
          <p:cNvPicPr preferRelativeResize="0"/>
          <p:nvPr/>
        </p:nvPicPr>
        <p:blipFill rotWithShape="1">
          <a:blip r:embed="rId3">
            <a:alphaModFix/>
          </a:blip>
          <a:srcRect b="0" l="0" r="0" t="0"/>
          <a:stretch/>
        </p:blipFill>
        <p:spPr>
          <a:xfrm>
            <a:off x="734765" y="3857745"/>
            <a:ext cx="547164" cy="547164"/>
          </a:xfrm>
          <a:prstGeom prst="rect">
            <a:avLst/>
          </a:prstGeom>
          <a:noFill/>
          <a:ln>
            <a:noFill/>
          </a:ln>
        </p:spPr>
      </p:pic>
      <p:pic>
        <p:nvPicPr>
          <p:cNvPr id="166" name="Google Shape;166;p5"/>
          <p:cNvPicPr preferRelativeResize="0"/>
          <p:nvPr/>
        </p:nvPicPr>
        <p:blipFill rotWithShape="1">
          <a:blip r:embed="rId4">
            <a:alphaModFix/>
          </a:blip>
          <a:srcRect b="21874" l="0" r="774" t="0"/>
          <a:stretch/>
        </p:blipFill>
        <p:spPr>
          <a:xfrm>
            <a:off x="639857" y="2762155"/>
            <a:ext cx="721481" cy="547164"/>
          </a:xfrm>
          <a:prstGeom prst="rect">
            <a:avLst/>
          </a:prstGeom>
          <a:noFill/>
          <a:ln>
            <a:noFill/>
          </a:ln>
        </p:spPr>
      </p:pic>
      <p:pic>
        <p:nvPicPr>
          <p:cNvPr descr="Une image contenant texte, signe, arrêt, jaune&#10;&#10;Description générée automatiquement" id="167" name="Google Shape;167;p5"/>
          <p:cNvPicPr preferRelativeResize="0"/>
          <p:nvPr/>
        </p:nvPicPr>
        <p:blipFill rotWithShape="1">
          <a:blip r:embed="rId5">
            <a:alphaModFix/>
          </a:blip>
          <a:srcRect b="19737" l="0" r="-1332" t="0"/>
          <a:stretch/>
        </p:blipFill>
        <p:spPr>
          <a:xfrm>
            <a:off x="692244" y="5448023"/>
            <a:ext cx="701208" cy="572176"/>
          </a:xfrm>
          <a:prstGeom prst="rect">
            <a:avLst/>
          </a:prstGeom>
          <a:noFill/>
          <a:ln>
            <a:noFill/>
          </a:ln>
        </p:spPr>
      </p:pic>
      <p:pic>
        <p:nvPicPr>
          <p:cNvPr id="168" name="Google Shape;168;p5"/>
          <p:cNvPicPr preferRelativeResize="0"/>
          <p:nvPr/>
        </p:nvPicPr>
        <p:blipFill rotWithShape="1">
          <a:blip r:embed="rId6">
            <a:alphaModFix/>
          </a:blip>
          <a:srcRect b="0" l="0" r="0" t="0"/>
          <a:stretch/>
        </p:blipFill>
        <p:spPr>
          <a:xfrm>
            <a:off x="4480560" y="498453"/>
            <a:ext cx="2011680" cy="964587"/>
          </a:xfrm>
          <a:prstGeom prst="rect">
            <a:avLst/>
          </a:prstGeom>
          <a:noFill/>
          <a:ln>
            <a:noFill/>
          </a:ln>
        </p:spPr>
      </p:pic>
      <p:sp>
        <p:nvSpPr>
          <p:cNvPr id="169" name="Google Shape;16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6" name="Google Shape;176;p6"/>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177" name="Google Shape;177;p6"/>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Operational requirements</a:t>
            </a:r>
            <a:endParaRPr>
              <a:latin typeface="Avenir"/>
              <a:ea typeface="Avenir"/>
              <a:cs typeface="Avenir"/>
              <a:sym typeface="Avenir"/>
            </a:endParaRPr>
          </a:p>
        </p:txBody>
      </p:sp>
      <p:sp>
        <p:nvSpPr>
          <p:cNvPr id="178" name="Google Shape;178;p6"/>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9" name="Google Shape;179;p6"/>
          <p:cNvSpPr txBox="1"/>
          <p:nvPr/>
        </p:nvSpPr>
        <p:spPr>
          <a:xfrm>
            <a:off x="145097" y="5476453"/>
            <a:ext cx="6390640" cy="8771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a:t>
            </a:r>
            <a:endParaRPr/>
          </a:p>
          <a:p>
            <a:pPr indent="0" lvl="0" marL="0" marR="0" rtl="0" algn="just">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a:p>
            <a:pPr indent="0" lvl="0" marL="0" marR="0" rtl="0" algn="just">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p:txBody>
      </p:sp>
      <p:sp>
        <p:nvSpPr>
          <p:cNvPr id="180" name="Google Shape;180;p6"/>
          <p:cNvSpPr txBox="1"/>
          <p:nvPr/>
        </p:nvSpPr>
        <p:spPr>
          <a:xfrm>
            <a:off x="3164462" y="1317950"/>
            <a:ext cx="586002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General behavior </a:t>
            </a:r>
            <a:r>
              <a:rPr lang="en-US" sz="2000">
                <a:solidFill>
                  <a:schemeClr val="lt1"/>
                </a:solidFill>
                <a:latin typeface="Avenir"/>
                <a:ea typeface="Avenir"/>
                <a:cs typeface="Avenir"/>
                <a:sym typeface="Avenir"/>
              </a:rPr>
              <a:t> </a:t>
            </a:r>
            <a:endParaRPr/>
          </a:p>
        </p:txBody>
      </p:sp>
      <p:pic>
        <p:nvPicPr>
          <p:cNvPr id="181" name="Google Shape;181;p6"/>
          <p:cNvPicPr preferRelativeResize="0"/>
          <p:nvPr/>
        </p:nvPicPr>
        <p:blipFill rotWithShape="1">
          <a:blip r:embed="rId3">
            <a:alphaModFix/>
          </a:blip>
          <a:srcRect b="0" l="0" r="0" t="0"/>
          <a:stretch/>
        </p:blipFill>
        <p:spPr>
          <a:xfrm>
            <a:off x="1361440" y="3246120"/>
            <a:ext cx="2255520" cy="2286000"/>
          </a:xfrm>
          <a:prstGeom prst="rect">
            <a:avLst/>
          </a:prstGeom>
          <a:noFill/>
          <a:ln>
            <a:noFill/>
          </a:ln>
        </p:spPr>
      </p:pic>
      <p:pic>
        <p:nvPicPr>
          <p:cNvPr id="182" name="Google Shape;182;p6"/>
          <p:cNvPicPr preferRelativeResize="0"/>
          <p:nvPr/>
        </p:nvPicPr>
        <p:blipFill rotWithShape="1">
          <a:blip r:embed="rId4">
            <a:alphaModFix/>
          </a:blip>
          <a:srcRect b="48148" l="0" r="0" t="370"/>
          <a:stretch/>
        </p:blipFill>
        <p:spPr>
          <a:xfrm>
            <a:off x="7792720" y="2839720"/>
            <a:ext cx="2743200" cy="1412244"/>
          </a:xfrm>
          <a:prstGeom prst="rect">
            <a:avLst/>
          </a:prstGeom>
          <a:noFill/>
          <a:ln>
            <a:noFill/>
          </a:ln>
        </p:spPr>
      </p:pic>
      <p:sp>
        <p:nvSpPr>
          <p:cNvPr id="183" name="Google Shape;183;p6"/>
          <p:cNvSpPr txBox="1"/>
          <p:nvPr/>
        </p:nvSpPr>
        <p:spPr>
          <a:xfrm>
            <a:off x="6522722" y="4331166"/>
            <a:ext cx="52425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The car shall:</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lang="en-US" sz="1800">
                <a:solidFill>
                  <a:schemeClr val="dk1"/>
                </a:solidFill>
                <a:latin typeface="Avenir"/>
                <a:ea typeface="Avenir"/>
                <a:cs typeface="Avenir"/>
                <a:sym typeface="Avenir"/>
              </a:rPr>
              <a:t>• Go from </a:t>
            </a:r>
            <a:r>
              <a:rPr lang="en-US" sz="1800">
                <a:solidFill>
                  <a:srgbClr val="FF0000"/>
                </a:solidFill>
                <a:latin typeface="Avenir"/>
                <a:ea typeface="Avenir"/>
                <a:cs typeface="Avenir"/>
                <a:sym typeface="Avenir"/>
              </a:rPr>
              <a:t>full speed</a:t>
            </a:r>
            <a:r>
              <a:rPr lang="en-US" sz="1800">
                <a:solidFill>
                  <a:schemeClr val="dk1"/>
                </a:solidFill>
                <a:latin typeface="Avenir"/>
                <a:ea typeface="Avenir"/>
                <a:cs typeface="Avenir"/>
                <a:sym typeface="Avenir"/>
              </a:rPr>
              <a:t> to </a:t>
            </a:r>
            <a:r>
              <a:rPr lang="en-US" sz="1800">
                <a:solidFill>
                  <a:srgbClr val="00B0F0"/>
                </a:solidFill>
                <a:latin typeface="Avenir"/>
                <a:ea typeface="Avenir"/>
                <a:cs typeface="Avenir"/>
                <a:sym typeface="Avenir"/>
              </a:rPr>
              <a:t>unmoving</a:t>
            </a:r>
            <a:r>
              <a:rPr lang="en-US" sz="1800">
                <a:solidFill>
                  <a:schemeClr val="dk1"/>
                </a:solidFill>
                <a:latin typeface="Avenir"/>
                <a:ea typeface="Avenir"/>
                <a:cs typeface="Avenir"/>
                <a:sym typeface="Avenir"/>
              </a:rPr>
              <a:t> in less than </a:t>
            </a:r>
            <a:r>
              <a:rPr b="1" lang="en-US" sz="1800">
                <a:solidFill>
                  <a:schemeClr val="dk1"/>
                </a:solidFill>
                <a:latin typeface="Avenir"/>
                <a:ea typeface="Avenir"/>
                <a:cs typeface="Avenir"/>
                <a:sym typeface="Avenir"/>
              </a:rPr>
              <a:t>5 meters</a:t>
            </a:r>
            <a:r>
              <a:rPr lang="en-US" sz="1800">
                <a:solidFill>
                  <a:schemeClr val="dk1"/>
                </a:solidFill>
                <a:latin typeface="Avenir"/>
                <a:ea typeface="Avenir"/>
                <a:cs typeface="Avenir"/>
                <a:sym typeface="Avenir"/>
              </a:rPr>
              <a: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Avenir"/>
                <a:ea typeface="Avenir"/>
                <a:cs typeface="Avenir"/>
                <a:sym typeface="Avenir"/>
              </a:rPr>
              <a:t>• Go from </a:t>
            </a:r>
            <a:r>
              <a:rPr lang="en-US" sz="1800">
                <a:solidFill>
                  <a:srgbClr val="FF0000"/>
                </a:solidFill>
                <a:latin typeface="Avenir"/>
                <a:ea typeface="Avenir"/>
                <a:cs typeface="Avenir"/>
                <a:sym typeface="Avenir"/>
              </a:rPr>
              <a:t>full speed</a:t>
            </a:r>
            <a:r>
              <a:rPr lang="en-US" sz="1800">
                <a:solidFill>
                  <a:schemeClr val="dk1"/>
                </a:solidFill>
                <a:latin typeface="Avenir"/>
                <a:ea typeface="Avenir"/>
                <a:cs typeface="Avenir"/>
                <a:sym typeface="Avenir"/>
              </a:rPr>
              <a:t> to </a:t>
            </a:r>
            <a:r>
              <a:rPr lang="en-US" sz="1800">
                <a:solidFill>
                  <a:srgbClr val="92D050"/>
                </a:solidFill>
                <a:latin typeface="Avenir"/>
                <a:ea typeface="Avenir"/>
                <a:cs typeface="Avenir"/>
                <a:sym typeface="Avenir"/>
              </a:rPr>
              <a:t>half speed</a:t>
            </a:r>
            <a:r>
              <a:rPr lang="en-US" sz="1800">
                <a:solidFill>
                  <a:schemeClr val="dk1"/>
                </a:solidFill>
                <a:latin typeface="Avenir"/>
                <a:ea typeface="Avenir"/>
                <a:cs typeface="Avenir"/>
                <a:sym typeface="Avenir"/>
              </a:rPr>
              <a:t> before reaching the speed-limit road sign (</a:t>
            </a:r>
            <a:r>
              <a:rPr b="1" lang="en-US" sz="1800">
                <a:solidFill>
                  <a:schemeClr val="dk1"/>
                </a:solidFill>
                <a:latin typeface="Avenir"/>
                <a:ea typeface="Avenir"/>
                <a:cs typeface="Avenir"/>
                <a:sym typeface="Avenir"/>
              </a:rPr>
              <a:t>2 meters)</a:t>
            </a:r>
            <a:r>
              <a:rPr lang="en-US" sz="1800">
                <a:solidFill>
                  <a:schemeClr val="dk1"/>
                </a:solidFill>
                <a:latin typeface="Avenir"/>
                <a:ea typeface="Avenir"/>
                <a:cs typeface="Avenir"/>
                <a:sym typeface="Avenir"/>
              </a:rPr>
              <a:t>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 name="Google Shape;184;p6"/>
          <p:cNvSpPr txBox="1"/>
          <p:nvPr/>
        </p:nvSpPr>
        <p:spPr>
          <a:xfrm>
            <a:off x="9804400" y="3881120"/>
            <a:ext cx="274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Avenir"/>
                <a:ea typeface="Avenir"/>
                <a:cs typeface="Avenir"/>
                <a:sym typeface="Avenir"/>
              </a:rPr>
              <a:t>full speed</a:t>
            </a:r>
            <a:endParaRPr sz="1800">
              <a:solidFill>
                <a:schemeClr val="dk1"/>
              </a:solidFill>
              <a:latin typeface="Calibri"/>
              <a:ea typeface="Calibri"/>
              <a:cs typeface="Calibri"/>
              <a:sym typeface="Calibri"/>
            </a:endParaRPr>
          </a:p>
        </p:txBody>
      </p:sp>
      <p:sp>
        <p:nvSpPr>
          <p:cNvPr id="185" name="Google Shape;185;p6"/>
          <p:cNvSpPr txBox="1"/>
          <p:nvPr/>
        </p:nvSpPr>
        <p:spPr>
          <a:xfrm>
            <a:off x="5740400" y="3891280"/>
            <a:ext cx="274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B0F0"/>
                </a:solidFill>
                <a:latin typeface="Avenir"/>
                <a:ea typeface="Avenir"/>
                <a:cs typeface="Avenir"/>
                <a:sym typeface="Avenir"/>
              </a:rPr>
              <a:t>unmoving</a:t>
            </a:r>
            <a:endParaRPr sz="1800">
              <a:solidFill>
                <a:schemeClr val="dk1"/>
              </a:solidFill>
              <a:latin typeface="Calibri"/>
              <a:ea typeface="Calibri"/>
              <a:cs typeface="Calibri"/>
              <a:sym typeface="Calibri"/>
            </a:endParaRPr>
          </a:p>
        </p:txBody>
      </p:sp>
      <p:sp>
        <p:nvSpPr>
          <p:cNvPr id="186" name="Google Shape;186;p6"/>
          <p:cNvSpPr txBox="1"/>
          <p:nvPr/>
        </p:nvSpPr>
        <p:spPr>
          <a:xfrm>
            <a:off x="7792720" y="2479040"/>
            <a:ext cx="274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92D050"/>
                </a:solidFill>
                <a:latin typeface="Avenir"/>
                <a:ea typeface="Avenir"/>
                <a:cs typeface="Avenir"/>
                <a:sym typeface="Avenir"/>
              </a:rPr>
              <a:t>half speed</a:t>
            </a:r>
            <a:endParaRPr sz="1800">
              <a:solidFill>
                <a:schemeClr val="dk1"/>
              </a:solidFill>
              <a:latin typeface="Calibri"/>
              <a:ea typeface="Calibri"/>
              <a:cs typeface="Calibri"/>
              <a:sym typeface="Calibri"/>
            </a:endParaRPr>
          </a:p>
        </p:txBody>
      </p:sp>
      <p:cxnSp>
        <p:nvCxnSpPr>
          <p:cNvPr id="187" name="Google Shape;187;p6"/>
          <p:cNvCxnSpPr/>
          <p:nvPr/>
        </p:nvCxnSpPr>
        <p:spPr>
          <a:xfrm flipH="1">
            <a:off x="3820160" y="3429000"/>
            <a:ext cx="10160" cy="2103120"/>
          </a:xfrm>
          <a:prstGeom prst="straightConnector1">
            <a:avLst/>
          </a:prstGeom>
          <a:noFill/>
          <a:ln cap="flat" cmpd="sng" w="57150">
            <a:solidFill>
              <a:schemeClr val="dk1"/>
            </a:solidFill>
            <a:prstDash val="solid"/>
            <a:miter lim="800000"/>
            <a:headEnd len="sm" w="sm" type="none"/>
            <a:tailEnd len="med" w="med" type="triangle"/>
          </a:ln>
        </p:spPr>
      </p:cxnSp>
      <p:sp>
        <p:nvSpPr>
          <p:cNvPr id="188" name="Google Shape;188;p6"/>
          <p:cNvSpPr txBox="1"/>
          <p:nvPr/>
        </p:nvSpPr>
        <p:spPr>
          <a:xfrm>
            <a:off x="3992880" y="3789680"/>
            <a:ext cx="1981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 The car shall run on a straight line for </a:t>
            </a:r>
            <a:r>
              <a:rPr b="1" lang="en-US" sz="1800">
                <a:solidFill>
                  <a:schemeClr val="dk1"/>
                </a:solidFill>
                <a:latin typeface="Avenir"/>
                <a:ea typeface="Avenir"/>
                <a:cs typeface="Avenir"/>
                <a:sym typeface="Avenir"/>
              </a:rPr>
              <a:t>20 meters</a:t>
            </a:r>
            <a:r>
              <a:rPr lang="en-US" sz="1800">
                <a:solidFill>
                  <a:schemeClr val="dk1"/>
                </a:solidFill>
                <a:latin typeface="Avenir"/>
                <a:ea typeface="Avenir"/>
                <a:cs typeface="Avenir"/>
                <a:sym typeface="Avenir"/>
              </a:rPr>
              <a:t>​</a:t>
            </a:r>
            <a:endParaRPr sz="1800">
              <a:solidFill>
                <a:schemeClr val="dk1"/>
              </a:solidFill>
              <a:latin typeface="Calibri"/>
              <a:ea typeface="Calibri"/>
              <a:cs typeface="Calibri"/>
              <a:sym typeface="Calibri"/>
            </a:endParaRPr>
          </a:p>
        </p:txBody>
      </p:sp>
      <p:pic>
        <p:nvPicPr>
          <p:cNvPr id="189" name="Google Shape;189;p6"/>
          <p:cNvPicPr preferRelativeResize="0"/>
          <p:nvPr/>
        </p:nvPicPr>
        <p:blipFill rotWithShape="1">
          <a:blip r:embed="rId5">
            <a:alphaModFix/>
          </a:blip>
          <a:srcRect b="0" l="0" r="0" t="0"/>
          <a:stretch/>
        </p:blipFill>
        <p:spPr>
          <a:xfrm rot="-5400000">
            <a:off x="1727200" y="2341880"/>
            <a:ext cx="975360" cy="975360"/>
          </a:xfrm>
          <a:prstGeom prst="rect">
            <a:avLst/>
          </a:prstGeom>
          <a:noFill/>
          <a:ln>
            <a:noFill/>
          </a:ln>
        </p:spPr>
      </p:pic>
      <p:sp>
        <p:nvSpPr>
          <p:cNvPr id="190" name="Google Shape;190;p6"/>
          <p:cNvSpPr txBox="1"/>
          <p:nvPr/>
        </p:nvSpPr>
        <p:spPr>
          <a:xfrm>
            <a:off x="2590800" y="2245360"/>
            <a:ext cx="31496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 The car shall have a max deviation margin when on a straight line of </a:t>
            </a:r>
            <a:r>
              <a:rPr b="1" lang="en-US" sz="1800">
                <a:solidFill>
                  <a:schemeClr val="dk1"/>
                </a:solidFill>
                <a:latin typeface="Avenir"/>
                <a:ea typeface="Avenir"/>
                <a:cs typeface="Avenir"/>
                <a:sym typeface="Avenir"/>
              </a:rPr>
              <a:t>10°</a:t>
            </a:r>
            <a:r>
              <a:rPr lang="en-US" sz="1800">
                <a:solidFill>
                  <a:schemeClr val="dk1"/>
                </a:solidFill>
                <a:latin typeface="Avenir"/>
                <a:ea typeface="Avenir"/>
                <a:cs typeface="Avenir"/>
                <a:sym typeface="Avenir"/>
              </a:rPr>
              <a:t>​</a:t>
            </a:r>
            <a:endParaRPr/>
          </a:p>
        </p:txBody>
      </p:sp>
      <p:sp>
        <p:nvSpPr>
          <p:cNvPr id="191" name="Google Shape;191;p6"/>
          <p:cNvSpPr txBox="1"/>
          <p:nvPr/>
        </p:nvSpPr>
        <p:spPr>
          <a:xfrm>
            <a:off x="436880" y="5801360"/>
            <a:ext cx="523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 Using the GPS, the car shall follow the predefined path with an error of up to </a:t>
            </a:r>
            <a:r>
              <a:rPr b="1" lang="en-US" sz="1800">
                <a:solidFill>
                  <a:schemeClr val="dk1"/>
                </a:solidFill>
                <a:latin typeface="Avenir"/>
                <a:ea typeface="Avenir"/>
                <a:cs typeface="Avenir"/>
                <a:sym typeface="Avenir"/>
              </a:rPr>
              <a:t>2 meters</a:t>
            </a:r>
            <a:endParaRPr/>
          </a:p>
        </p:txBody>
      </p:sp>
      <p:sp>
        <p:nvSpPr>
          <p:cNvPr id="192" name="Google Shape;19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Une image contenant ciel nocturne&#10;&#10;Description générée automatiquement" id="193" name="Google Shape;193;p6"/>
          <p:cNvPicPr preferRelativeResize="0"/>
          <p:nvPr/>
        </p:nvPicPr>
        <p:blipFill rotWithShape="1">
          <a:blip r:embed="rId6">
            <a:alphaModFix/>
          </a:blip>
          <a:srcRect b="0" l="0" r="0" t="0"/>
          <a:stretch/>
        </p:blipFill>
        <p:spPr>
          <a:xfrm>
            <a:off x="2353644" y="473204"/>
            <a:ext cx="474312" cy="474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00" name="Google Shape;200;p7"/>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201" name="Google Shape;201;p7"/>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Operational requirements</a:t>
            </a:r>
            <a:endParaRPr>
              <a:latin typeface="Avenir"/>
              <a:ea typeface="Avenir"/>
              <a:cs typeface="Avenir"/>
              <a:sym typeface="Avenir"/>
            </a:endParaRPr>
          </a:p>
        </p:txBody>
      </p:sp>
      <p:sp>
        <p:nvSpPr>
          <p:cNvPr id="202" name="Google Shape;202;p7"/>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03" name="Google Shape;203;p7"/>
          <p:cNvSpPr txBox="1"/>
          <p:nvPr/>
        </p:nvSpPr>
        <p:spPr>
          <a:xfrm>
            <a:off x="142240" y="5476240"/>
            <a:ext cx="6390640" cy="8771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a:t>
            </a:r>
            <a:endParaRPr/>
          </a:p>
          <a:p>
            <a:pPr indent="0" lvl="0" marL="0" marR="0" rtl="0" algn="just">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a:p>
            <a:pPr indent="0" lvl="0" marL="0" marR="0" rtl="0" algn="just">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a:p>
            <a:pPr indent="0" lvl="0" marL="0" marR="0" rtl="0" algn="l">
              <a:spcBef>
                <a:spcPts val="0"/>
              </a:spcBef>
              <a:spcAft>
                <a:spcPts val="0"/>
              </a:spcAft>
              <a:buClr>
                <a:schemeClr val="dk1"/>
              </a:buClr>
              <a:buSzPts val="1100"/>
              <a:buFont typeface="Calibri"/>
              <a:buNone/>
            </a:pPr>
            <a:r>
              <a:t/>
            </a:r>
            <a:endParaRPr sz="1100">
              <a:solidFill>
                <a:schemeClr val="dk1"/>
              </a:solidFill>
              <a:latin typeface="Avenir"/>
              <a:ea typeface="Avenir"/>
              <a:cs typeface="Avenir"/>
              <a:sym typeface="Avenir"/>
            </a:endParaRPr>
          </a:p>
        </p:txBody>
      </p:sp>
      <p:sp>
        <p:nvSpPr>
          <p:cNvPr id="204" name="Google Shape;204;p7"/>
          <p:cNvSpPr txBox="1"/>
          <p:nvPr/>
        </p:nvSpPr>
        <p:spPr>
          <a:xfrm>
            <a:off x="3164462" y="1317950"/>
            <a:ext cx="586002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How objects are detected </a:t>
            </a:r>
            <a:r>
              <a:rPr lang="en-US" sz="2000">
                <a:solidFill>
                  <a:schemeClr val="lt1"/>
                </a:solidFill>
                <a:latin typeface="Avenir"/>
                <a:ea typeface="Avenir"/>
                <a:cs typeface="Avenir"/>
                <a:sym typeface="Avenir"/>
              </a:rPr>
              <a:t> </a:t>
            </a:r>
            <a:endParaRPr/>
          </a:p>
        </p:txBody>
      </p:sp>
      <p:sp>
        <p:nvSpPr>
          <p:cNvPr id="205" name="Google Shape;205;p7"/>
          <p:cNvSpPr txBox="1"/>
          <p:nvPr/>
        </p:nvSpPr>
        <p:spPr>
          <a:xfrm>
            <a:off x="375920" y="2133600"/>
            <a:ext cx="7274560"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Calibri"/>
              <a:buNone/>
            </a:pPr>
            <a:r>
              <a:t/>
            </a:r>
            <a:endParaRPr b="1" sz="1100">
              <a:solidFill>
                <a:schemeClr val="dk1"/>
              </a:solidFill>
              <a:latin typeface="Avenir"/>
              <a:ea typeface="Avenir"/>
              <a:cs typeface="Avenir"/>
              <a:sym typeface="Avenir"/>
            </a:endParaRPr>
          </a:p>
        </p:txBody>
      </p:sp>
      <p:pic>
        <p:nvPicPr>
          <p:cNvPr id="206" name="Google Shape;206;p7"/>
          <p:cNvPicPr preferRelativeResize="0"/>
          <p:nvPr/>
        </p:nvPicPr>
        <p:blipFill rotWithShape="1">
          <a:blip r:embed="rId3">
            <a:alphaModFix/>
          </a:blip>
          <a:srcRect b="0" l="0" r="0" t="0"/>
          <a:stretch/>
        </p:blipFill>
        <p:spPr>
          <a:xfrm>
            <a:off x="1838960" y="2839720"/>
            <a:ext cx="2997200" cy="2997200"/>
          </a:xfrm>
          <a:prstGeom prst="rect">
            <a:avLst/>
          </a:prstGeom>
          <a:noFill/>
          <a:ln>
            <a:noFill/>
          </a:ln>
        </p:spPr>
      </p:pic>
      <p:pic>
        <p:nvPicPr>
          <p:cNvPr id="207" name="Google Shape;207;p7"/>
          <p:cNvPicPr preferRelativeResize="0"/>
          <p:nvPr/>
        </p:nvPicPr>
        <p:blipFill rotWithShape="1">
          <a:blip r:embed="rId4">
            <a:alphaModFix/>
          </a:blip>
          <a:srcRect b="0" l="0" r="0" t="0"/>
          <a:stretch/>
        </p:blipFill>
        <p:spPr>
          <a:xfrm>
            <a:off x="1625600" y="2753021"/>
            <a:ext cx="751840" cy="772160"/>
          </a:xfrm>
          <a:prstGeom prst="rect">
            <a:avLst/>
          </a:prstGeom>
          <a:noFill/>
          <a:ln>
            <a:noFill/>
          </a:ln>
        </p:spPr>
      </p:pic>
      <p:sp>
        <p:nvSpPr>
          <p:cNvPr id="208" name="Google Shape;208;p7"/>
          <p:cNvSpPr txBox="1"/>
          <p:nvPr/>
        </p:nvSpPr>
        <p:spPr>
          <a:xfrm>
            <a:off x="5283200" y="2597130"/>
            <a:ext cx="575056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The car shall:</a:t>
            </a:r>
            <a:endParaRPr/>
          </a:p>
          <a:p>
            <a:pPr indent="0" lvl="0" marL="0" marR="0" rtl="0" algn="just">
              <a:spcBef>
                <a:spcPts val="0"/>
              </a:spcBef>
              <a:spcAft>
                <a:spcPts val="0"/>
              </a:spcAft>
              <a:buNone/>
            </a:pPr>
            <a:r>
              <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rPr lang="en-US" sz="1800">
                <a:solidFill>
                  <a:schemeClr val="dk1"/>
                </a:solidFill>
                <a:latin typeface="Avenir"/>
                <a:ea typeface="Avenir"/>
                <a:cs typeface="Avenir"/>
                <a:sym typeface="Avenir"/>
              </a:rPr>
              <a:t>• Detect and recognize at least </a:t>
            </a:r>
            <a:r>
              <a:rPr b="1" lang="en-US" sz="1800">
                <a:solidFill>
                  <a:schemeClr val="dk1"/>
                </a:solidFill>
                <a:latin typeface="Avenir"/>
                <a:ea typeface="Avenir"/>
                <a:cs typeface="Avenir"/>
                <a:sym typeface="Avenir"/>
              </a:rPr>
              <a:t>95%</a:t>
            </a:r>
            <a:r>
              <a:rPr lang="en-US" sz="1800">
                <a:solidFill>
                  <a:schemeClr val="dk1"/>
                </a:solidFill>
                <a:latin typeface="Avenir"/>
                <a:ea typeface="Avenir"/>
                <a:cs typeface="Avenir"/>
                <a:sym typeface="Avenir"/>
              </a:rPr>
              <a:t> of the road signs and pedestrians</a:t>
            </a:r>
            <a:endParaRPr/>
          </a:p>
          <a:p>
            <a:pPr indent="0" lvl="0" marL="0" marR="0" rtl="0" algn="just">
              <a:spcBef>
                <a:spcPts val="0"/>
              </a:spcBef>
              <a:spcAft>
                <a:spcPts val="0"/>
              </a:spcAft>
              <a:buNone/>
            </a:pPr>
            <a:r>
              <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rPr lang="en-US" sz="1800">
                <a:solidFill>
                  <a:schemeClr val="dk1"/>
                </a:solidFill>
                <a:latin typeface="Avenir"/>
                <a:ea typeface="Avenir"/>
                <a:cs typeface="Avenir"/>
                <a:sym typeface="Avenir"/>
              </a:rPr>
              <a:t>• Recognize a road sign in less than </a:t>
            </a:r>
            <a:r>
              <a:rPr b="1" lang="en-US" sz="1800">
                <a:solidFill>
                  <a:schemeClr val="dk1"/>
                </a:solidFill>
                <a:latin typeface="Avenir"/>
                <a:ea typeface="Avenir"/>
                <a:cs typeface="Avenir"/>
                <a:sym typeface="Avenir"/>
              </a:rPr>
              <a:t>1 second</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t/>
            </a:r>
            <a:endParaRPr sz="1800">
              <a:solidFill>
                <a:schemeClr val="dk1"/>
              </a:solidFill>
              <a:latin typeface="Avenir"/>
              <a:ea typeface="Avenir"/>
              <a:cs typeface="Avenir"/>
              <a:sym typeface="Avenir"/>
            </a:endParaRPr>
          </a:p>
          <a:p>
            <a:pPr indent="-114300" lvl="0" marL="0" marR="0" rtl="0" algn="just">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 Detect pedestrian/obstacles in less than </a:t>
            </a:r>
            <a:r>
              <a:rPr b="1" lang="en-US" sz="1800">
                <a:solidFill>
                  <a:schemeClr val="dk1"/>
                </a:solidFill>
                <a:latin typeface="Avenir"/>
                <a:ea typeface="Avenir"/>
                <a:cs typeface="Avenir"/>
                <a:sym typeface="Avenir"/>
              </a:rPr>
              <a:t>1 second</a:t>
            </a:r>
            <a:endParaRPr sz="1800">
              <a:solidFill>
                <a:schemeClr val="dk1"/>
              </a:solidFill>
              <a:latin typeface="Avenir"/>
              <a:ea typeface="Avenir"/>
              <a:cs typeface="Avenir"/>
              <a:sym typeface="Avenir"/>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Avenir"/>
              <a:ea typeface="Avenir"/>
              <a:cs typeface="Avenir"/>
              <a:sym typeface="Avenir"/>
            </a:endParaRPr>
          </a:p>
          <a:p>
            <a:pPr indent="0" lvl="0" marL="0" marR="0" rtl="0" algn="just">
              <a:spcBef>
                <a:spcPts val="0"/>
              </a:spcBef>
              <a:spcAft>
                <a:spcPts val="0"/>
              </a:spcAft>
              <a:buNone/>
            </a:pPr>
            <a:r>
              <a:rPr lang="en-US" sz="1800">
                <a:solidFill>
                  <a:schemeClr val="dk1"/>
                </a:solidFill>
                <a:latin typeface="Avenir"/>
                <a:ea typeface="Avenir"/>
                <a:cs typeface="Avenir"/>
                <a:sym typeface="Avenir"/>
              </a:rPr>
              <a:t>•Detect the pedestrian/obstacles at less than </a:t>
            </a:r>
            <a:r>
              <a:rPr b="1" lang="en-US" sz="1800">
                <a:solidFill>
                  <a:schemeClr val="dk1"/>
                </a:solidFill>
                <a:latin typeface="Avenir"/>
                <a:ea typeface="Avenir"/>
                <a:cs typeface="Avenir"/>
                <a:sym typeface="Avenir"/>
              </a:rPr>
              <a:t>5 meters</a:t>
            </a:r>
            <a:endParaRPr sz="1800">
              <a:solidFill>
                <a:schemeClr val="dk1"/>
              </a:solidFill>
              <a:latin typeface="Avenir"/>
              <a:ea typeface="Avenir"/>
              <a:cs typeface="Avenir"/>
              <a:sym typeface="Avenir"/>
            </a:endParaRPr>
          </a:p>
          <a:p>
            <a:pPr indent="0" lvl="0" marL="0" marR="0" rtl="0" algn="just">
              <a:spcBef>
                <a:spcPts val="0"/>
              </a:spcBef>
              <a:spcAft>
                <a:spcPts val="0"/>
              </a:spcAft>
              <a:buClr>
                <a:schemeClr val="dk1"/>
              </a:buClr>
              <a:buSzPts val="1800"/>
              <a:buFont typeface="Calibri"/>
              <a:buNone/>
            </a:pPr>
            <a:r>
              <a:t/>
            </a:r>
            <a:endParaRPr b="1" sz="1800">
              <a:solidFill>
                <a:schemeClr val="dk1"/>
              </a:solidFill>
              <a:latin typeface="Avenir"/>
              <a:ea typeface="Avenir"/>
              <a:cs typeface="Avenir"/>
              <a:sym typeface="Avenir"/>
            </a:endParaRPr>
          </a:p>
        </p:txBody>
      </p:sp>
      <p:sp>
        <p:nvSpPr>
          <p:cNvPr id="209" name="Google Shape;20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Une image contenant ciel nocturne&#10;&#10;Description générée automatiquement" id="210" name="Google Shape;210;p7"/>
          <p:cNvPicPr preferRelativeResize="0"/>
          <p:nvPr/>
        </p:nvPicPr>
        <p:blipFill rotWithShape="1">
          <a:blip r:embed="rId5">
            <a:alphaModFix/>
          </a:blip>
          <a:srcRect b="0" l="0" r="0" t="0"/>
          <a:stretch/>
        </p:blipFill>
        <p:spPr>
          <a:xfrm>
            <a:off x="2353644" y="473204"/>
            <a:ext cx="474312" cy="474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17" name="Google Shape;217;p8"/>
          <p:cNvSpPr/>
          <p:nvPr/>
        </p:nvSpPr>
        <p:spPr>
          <a:xfrm>
            <a:off x="1903615" y="221673"/>
            <a:ext cx="8384770" cy="1332634"/>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Avenir"/>
              <a:ea typeface="Avenir"/>
              <a:cs typeface="Avenir"/>
              <a:sym typeface="Avenir"/>
            </a:endParaRPr>
          </a:p>
        </p:txBody>
      </p:sp>
      <p:sp>
        <p:nvSpPr>
          <p:cNvPr id="218" name="Google Shape;218;p8"/>
          <p:cNvSpPr txBox="1"/>
          <p:nvPr>
            <p:ph type="title"/>
          </p:nvPr>
        </p:nvSpPr>
        <p:spPr>
          <a:xfrm>
            <a:off x="2103120" y="281399"/>
            <a:ext cx="7982712" cy="8686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Operational requirements</a:t>
            </a:r>
            <a:endParaRPr>
              <a:latin typeface="Avenir"/>
              <a:ea typeface="Avenir"/>
              <a:cs typeface="Avenir"/>
              <a:sym typeface="Avenir"/>
            </a:endParaRPr>
          </a:p>
        </p:txBody>
      </p:sp>
      <p:sp>
        <p:nvSpPr>
          <p:cNvPr id="219" name="Google Shape;219;p8"/>
          <p:cNvSpPr/>
          <p:nvPr/>
        </p:nvSpPr>
        <p:spPr>
          <a:xfrm>
            <a:off x="2483110" y="1211407"/>
            <a:ext cx="7225780"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0" name="Google Shape;220;p8"/>
          <p:cNvSpPr txBox="1"/>
          <p:nvPr/>
        </p:nvSpPr>
        <p:spPr>
          <a:xfrm>
            <a:off x="2737742" y="1317950"/>
            <a:ext cx="673378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chemeClr val="lt1"/>
                </a:solidFill>
                <a:latin typeface="Avenir"/>
                <a:ea typeface="Avenir"/>
                <a:cs typeface="Avenir"/>
                <a:sym typeface="Avenir"/>
              </a:rPr>
              <a:t>How the car will behave after detection</a:t>
            </a:r>
            <a:r>
              <a:rPr lang="en-US" sz="2000">
                <a:solidFill>
                  <a:schemeClr val="lt1"/>
                </a:solidFill>
                <a:latin typeface="Avenir"/>
                <a:ea typeface="Avenir"/>
                <a:cs typeface="Avenir"/>
                <a:sym typeface="Avenir"/>
              </a:rPr>
              <a:t> </a:t>
            </a:r>
            <a:endParaRPr/>
          </a:p>
        </p:txBody>
      </p:sp>
      <p:sp>
        <p:nvSpPr>
          <p:cNvPr id="221" name="Google Shape;221;p8"/>
          <p:cNvSpPr txBox="1"/>
          <p:nvPr/>
        </p:nvSpPr>
        <p:spPr>
          <a:xfrm>
            <a:off x="6421120" y="4104640"/>
            <a:ext cx="1463040" cy="3794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92D050"/>
                </a:solidFill>
                <a:latin typeface="Avenir"/>
                <a:ea typeface="Avenir"/>
                <a:cs typeface="Avenir"/>
                <a:sym typeface="Avenir"/>
              </a:rPr>
              <a:t>Slow down</a:t>
            </a:r>
            <a:endParaRPr/>
          </a:p>
        </p:txBody>
      </p:sp>
      <p:sp>
        <p:nvSpPr>
          <p:cNvPr id="222" name="Google Shape;222;p8"/>
          <p:cNvSpPr txBox="1"/>
          <p:nvPr/>
        </p:nvSpPr>
        <p:spPr>
          <a:xfrm>
            <a:off x="6360160" y="4821366"/>
            <a:ext cx="501904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 The car shall detect the speed bump and </a:t>
            </a:r>
            <a:r>
              <a:rPr lang="en-US" sz="1800">
                <a:solidFill>
                  <a:srgbClr val="92D050"/>
                </a:solidFill>
                <a:latin typeface="Avenir"/>
                <a:ea typeface="Avenir"/>
                <a:cs typeface="Avenir"/>
                <a:sym typeface="Avenir"/>
              </a:rPr>
              <a:t>reduce the speed</a:t>
            </a:r>
            <a:r>
              <a:rPr lang="en-US" sz="1800">
                <a:solidFill>
                  <a:schemeClr val="dk1"/>
                </a:solidFill>
                <a:latin typeface="Avenir"/>
                <a:ea typeface="Avenir"/>
                <a:cs typeface="Avenir"/>
                <a:sym typeface="Avenir"/>
              </a:rPr>
              <a:t> in less than </a:t>
            </a:r>
            <a:r>
              <a:rPr b="1" lang="en-US" sz="1800">
                <a:solidFill>
                  <a:schemeClr val="dk1"/>
                </a:solidFill>
                <a:latin typeface="Avenir"/>
                <a:ea typeface="Avenir"/>
                <a:cs typeface="Avenir"/>
                <a:sym typeface="Avenir"/>
              </a:rPr>
              <a:t>1 meter</a:t>
            </a:r>
            <a:r>
              <a:rPr lang="en-US" sz="1800">
                <a:solidFill>
                  <a:schemeClr val="dk1"/>
                </a:solidFill>
                <a:latin typeface="Avenir"/>
                <a:ea typeface="Avenir"/>
                <a:cs typeface="Avenir"/>
                <a:sym typeface="Avenir"/>
              </a:rPr>
              <a:t> before passing it, after passing the speed bump </a:t>
            </a:r>
            <a:r>
              <a:rPr lang="en-US" sz="1800">
                <a:solidFill>
                  <a:srgbClr val="F08C4A"/>
                </a:solidFill>
                <a:latin typeface="Avenir"/>
                <a:ea typeface="Avenir"/>
                <a:cs typeface="Avenir"/>
                <a:sym typeface="Avenir"/>
              </a:rPr>
              <a:t>recover the previous speed</a:t>
            </a:r>
            <a:endParaRPr/>
          </a:p>
        </p:txBody>
      </p:sp>
      <p:pic>
        <p:nvPicPr>
          <p:cNvPr id="223" name="Google Shape;223;p8"/>
          <p:cNvPicPr preferRelativeResize="0"/>
          <p:nvPr/>
        </p:nvPicPr>
        <p:blipFill rotWithShape="1">
          <a:blip r:embed="rId3">
            <a:alphaModFix/>
          </a:blip>
          <a:srcRect b="-370" l="0" r="69259" t="370"/>
          <a:stretch/>
        </p:blipFill>
        <p:spPr>
          <a:xfrm>
            <a:off x="1391920" y="2098040"/>
            <a:ext cx="843292" cy="2743206"/>
          </a:xfrm>
          <a:prstGeom prst="rect">
            <a:avLst/>
          </a:prstGeom>
          <a:noFill/>
          <a:ln>
            <a:noFill/>
          </a:ln>
        </p:spPr>
      </p:pic>
      <p:pic>
        <p:nvPicPr>
          <p:cNvPr id="224" name="Google Shape;224;p8"/>
          <p:cNvPicPr preferRelativeResize="0"/>
          <p:nvPr/>
        </p:nvPicPr>
        <p:blipFill rotWithShape="1">
          <a:blip r:embed="rId4">
            <a:alphaModFix/>
          </a:blip>
          <a:srcRect b="-370" l="592" r="0" t="55556"/>
          <a:stretch/>
        </p:blipFill>
        <p:spPr>
          <a:xfrm>
            <a:off x="7880096" y="3561080"/>
            <a:ext cx="2036067" cy="914402"/>
          </a:xfrm>
          <a:prstGeom prst="rect">
            <a:avLst/>
          </a:prstGeom>
          <a:noFill/>
          <a:ln>
            <a:noFill/>
          </a:ln>
        </p:spPr>
      </p:pic>
      <p:sp>
        <p:nvSpPr>
          <p:cNvPr id="225" name="Google Shape;225;p8"/>
          <p:cNvSpPr txBox="1"/>
          <p:nvPr/>
        </p:nvSpPr>
        <p:spPr>
          <a:xfrm>
            <a:off x="10007600" y="4114800"/>
            <a:ext cx="1371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08C4A"/>
                </a:solidFill>
                <a:latin typeface="Avenir"/>
                <a:ea typeface="Avenir"/>
                <a:cs typeface="Avenir"/>
                <a:sym typeface="Avenir"/>
              </a:rPr>
              <a:t>Accelerate</a:t>
            </a:r>
            <a:endParaRPr sz="1800">
              <a:solidFill>
                <a:srgbClr val="F08C4A"/>
              </a:solidFill>
              <a:latin typeface="Calibri"/>
              <a:ea typeface="Calibri"/>
              <a:cs typeface="Calibri"/>
              <a:sym typeface="Calibri"/>
            </a:endParaRPr>
          </a:p>
        </p:txBody>
      </p:sp>
      <p:pic>
        <p:nvPicPr>
          <p:cNvPr id="226" name="Google Shape;226;p8"/>
          <p:cNvPicPr preferRelativeResize="0"/>
          <p:nvPr/>
        </p:nvPicPr>
        <p:blipFill rotWithShape="1">
          <a:blip r:embed="rId3">
            <a:alphaModFix/>
          </a:blip>
          <a:srcRect b="0" l="31852" r="0" t="593"/>
          <a:stretch/>
        </p:blipFill>
        <p:spPr>
          <a:xfrm>
            <a:off x="3068320" y="2215896"/>
            <a:ext cx="1869442" cy="2726944"/>
          </a:xfrm>
          <a:prstGeom prst="rect">
            <a:avLst/>
          </a:prstGeom>
          <a:noFill/>
          <a:ln>
            <a:noFill/>
          </a:ln>
        </p:spPr>
      </p:pic>
      <p:cxnSp>
        <p:nvCxnSpPr>
          <p:cNvPr id="227" name="Google Shape;227;p8"/>
          <p:cNvCxnSpPr/>
          <p:nvPr/>
        </p:nvCxnSpPr>
        <p:spPr>
          <a:xfrm>
            <a:off x="2113280" y="4485640"/>
            <a:ext cx="1198880" cy="0"/>
          </a:xfrm>
          <a:prstGeom prst="straightConnector1">
            <a:avLst/>
          </a:prstGeom>
          <a:noFill/>
          <a:ln cap="flat" cmpd="sng" w="57150">
            <a:solidFill>
              <a:schemeClr val="dk1"/>
            </a:solidFill>
            <a:prstDash val="solid"/>
            <a:miter lim="800000"/>
            <a:headEnd len="med" w="med" type="triangle"/>
            <a:tailEnd len="med" w="med" type="triangle"/>
          </a:ln>
        </p:spPr>
      </p:cxnSp>
      <p:sp>
        <p:nvSpPr>
          <p:cNvPr id="228" name="Google Shape;228;p8"/>
          <p:cNvSpPr txBox="1"/>
          <p:nvPr/>
        </p:nvSpPr>
        <p:spPr>
          <a:xfrm>
            <a:off x="1950719" y="4175760"/>
            <a:ext cx="1463040" cy="3794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1 meter</a:t>
            </a:r>
            <a:endParaRPr/>
          </a:p>
        </p:txBody>
      </p:sp>
      <p:sp>
        <p:nvSpPr>
          <p:cNvPr id="229" name="Google Shape;229;p8"/>
          <p:cNvSpPr txBox="1"/>
          <p:nvPr/>
        </p:nvSpPr>
        <p:spPr>
          <a:xfrm>
            <a:off x="792480" y="4775200"/>
            <a:ext cx="539496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 The car shall stop at least </a:t>
            </a:r>
            <a:r>
              <a:rPr b="1" lang="en-US" sz="1800">
                <a:solidFill>
                  <a:schemeClr val="dk1"/>
                </a:solidFill>
                <a:latin typeface="Avenir"/>
                <a:ea typeface="Avenir"/>
                <a:cs typeface="Avenir"/>
                <a:sym typeface="Avenir"/>
              </a:rPr>
              <a:t>1 meter</a:t>
            </a:r>
            <a:r>
              <a:rPr lang="en-US" sz="1800">
                <a:solidFill>
                  <a:schemeClr val="dk1"/>
                </a:solidFill>
                <a:latin typeface="Avenir"/>
                <a:ea typeface="Avenir"/>
                <a:cs typeface="Avenir"/>
                <a:sym typeface="Avenir"/>
              </a:rPr>
              <a:t> away from pedestrian​</a:t>
            </a:r>
            <a:endParaRPr sz="1800">
              <a:solidFill>
                <a:schemeClr val="dk1"/>
              </a:solidFill>
              <a:latin typeface="Calibri"/>
              <a:ea typeface="Calibri"/>
              <a:cs typeface="Calibri"/>
              <a:sym typeface="Calibri"/>
            </a:endParaRPr>
          </a:p>
        </p:txBody>
      </p:sp>
      <p:sp>
        <p:nvSpPr>
          <p:cNvPr id="230" name="Google Shape;230;p8"/>
          <p:cNvSpPr txBox="1"/>
          <p:nvPr/>
        </p:nvSpPr>
        <p:spPr>
          <a:xfrm>
            <a:off x="792480" y="5334000"/>
            <a:ext cx="530352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venir"/>
                <a:ea typeface="Avenir"/>
                <a:cs typeface="Avenir"/>
                <a:sym typeface="Avenir"/>
              </a:rPr>
              <a:t>• After stopping in front of a pedestrian, the car must not move until the pedestrian leaves</a:t>
            </a:r>
            <a:endParaRPr sz="1800">
              <a:solidFill>
                <a:schemeClr val="dk1"/>
              </a:solidFill>
              <a:latin typeface="Calibri"/>
              <a:ea typeface="Calibri"/>
              <a:cs typeface="Calibri"/>
              <a:sym typeface="Calibri"/>
            </a:endParaRPr>
          </a:p>
        </p:txBody>
      </p:sp>
      <p:sp>
        <p:nvSpPr>
          <p:cNvPr id="231" name="Google Shape;231;p8"/>
          <p:cNvSpPr txBox="1"/>
          <p:nvPr/>
        </p:nvSpPr>
        <p:spPr>
          <a:xfrm>
            <a:off x="792480" y="5892800"/>
            <a:ext cx="5303520" cy="646331"/>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 The car must not run over a pedestrian or obstacle​​</a:t>
            </a:r>
            <a:endParaRPr/>
          </a:p>
        </p:txBody>
      </p:sp>
      <p:pic>
        <p:nvPicPr>
          <p:cNvPr id="232" name="Google Shape;232;p8"/>
          <p:cNvPicPr preferRelativeResize="0"/>
          <p:nvPr/>
        </p:nvPicPr>
        <p:blipFill rotWithShape="1">
          <a:blip r:embed="rId5">
            <a:alphaModFix/>
          </a:blip>
          <a:srcRect b="0" l="0" r="0" t="0"/>
          <a:stretch/>
        </p:blipFill>
        <p:spPr>
          <a:xfrm>
            <a:off x="8422640" y="2707640"/>
            <a:ext cx="883920" cy="863600"/>
          </a:xfrm>
          <a:prstGeom prst="rect">
            <a:avLst/>
          </a:prstGeom>
          <a:noFill/>
          <a:ln>
            <a:noFill/>
          </a:ln>
        </p:spPr>
      </p:pic>
      <p:sp>
        <p:nvSpPr>
          <p:cNvPr id="233" name="Google Shape;23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Une image contenant ciel nocturne&#10;&#10;Description générée automatiquement" id="234" name="Google Shape;234;p8"/>
          <p:cNvPicPr preferRelativeResize="0"/>
          <p:nvPr/>
        </p:nvPicPr>
        <p:blipFill rotWithShape="1">
          <a:blip r:embed="rId6">
            <a:alphaModFix/>
          </a:blip>
          <a:srcRect b="0" l="0" r="0" t="0"/>
          <a:stretch/>
        </p:blipFill>
        <p:spPr>
          <a:xfrm>
            <a:off x="2353644" y="473204"/>
            <a:ext cx="474312" cy="474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9"/>
          <p:cNvSpPr/>
          <p:nvPr/>
        </p:nvSpPr>
        <p:spPr>
          <a:xfrm>
            <a:off x="558209" y="0"/>
            <a:ext cx="11167447" cy="2018806"/>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1" name="Google Shape;241;p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 name="Google Shape;242;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sz="4000">
                <a:latin typeface="Avenir"/>
                <a:ea typeface="Avenir"/>
                <a:cs typeface="Avenir"/>
                <a:sym typeface="Avenir"/>
              </a:rPr>
              <a:t>Validation Plan</a:t>
            </a:r>
            <a:endParaRPr/>
          </a:p>
        </p:txBody>
      </p:sp>
      <p:sp>
        <p:nvSpPr>
          <p:cNvPr id="243" name="Google Shape;243;p9"/>
          <p:cNvSpPr/>
          <p:nvPr/>
        </p:nvSpPr>
        <p:spPr>
          <a:xfrm>
            <a:off x="498834" y="75895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44" name="Google Shape;244;p9"/>
          <p:cNvGrpSpPr/>
          <p:nvPr/>
        </p:nvGrpSpPr>
        <p:grpSpPr>
          <a:xfrm>
            <a:off x="303826" y="2255417"/>
            <a:ext cx="2548128" cy="1532620"/>
            <a:chOff x="945248" y="5147759"/>
            <a:chExt cx="2548128" cy="1532620"/>
          </a:xfrm>
        </p:grpSpPr>
        <p:sp>
          <p:nvSpPr>
            <p:cNvPr id="245" name="Google Shape;245;p9"/>
            <p:cNvSpPr txBox="1"/>
            <p:nvPr/>
          </p:nvSpPr>
          <p:spPr>
            <a:xfrm>
              <a:off x="951846" y="5147759"/>
              <a:ext cx="1297921" cy="3575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D966"/>
                </a:buClr>
                <a:buSzPts val="1800"/>
                <a:buFont typeface="Arial"/>
                <a:buNone/>
              </a:pPr>
              <a:r>
                <a:rPr lang="en-US" sz="1800">
                  <a:solidFill>
                    <a:srgbClr val="FFD966"/>
                  </a:solidFill>
                  <a:latin typeface="Calibri"/>
                  <a:ea typeface="Calibri"/>
                  <a:cs typeface="Calibri"/>
                  <a:sym typeface="Calibri"/>
                </a:rPr>
                <a:t>SPRINT 1</a:t>
              </a:r>
              <a:br>
                <a:rPr lang="en-US" sz="1800">
                  <a:solidFill>
                    <a:srgbClr val="FFD966"/>
                  </a:solidFill>
                  <a:latin typeface="Calibri"/>
                  <a:ea typeface="Calibri"/>
                  <a:cs typeface="Calibri"/>
                  <a:sym typeface="Calibri"/>
                </a:rPr>
              </a:br>
              <a:endParaRPr sz="1800">
                <a:solidFill>
                  <a:srgbClr val="FFD966"/>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t/>
              </a:r>
              <a:endParaRPr sz="1800">
                <a:solidFill>
                  <a:srgbClr val="FFD966"/>
                </a:solidFill>
                <a:latin typeface="Calibri"/>
                <a:ea typeface="Calibri"/>
                <a:cs typeface="Calibri"/>
                <a:sym typeface="Calibri"/>
              </a:endParaRPr>
            </a:p>
          </p:txBody>
        </p:sp>
        <p:sp>
          <p:nvSpPr>
            <p:cNvPr id="246" name="Google Shape;246;p9"/>
            <p:cNvSpPr txBox="1"/>
            <p:nvPr/>
          </p:nvSpPr>
          <p:spPr>
            <a:xfrm>
              <a:off x="945248" y="5500720"/>
              <a:ext cx="2548128" cy="117965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400"/>
                <a:buFont typeface="Arial"/>
                <a:buNone/>
              </a:pPr>
              <a:r>
                <a:rPr lang="en-US" sz="1400">
                  <a:solidFill>
                    <a:schemeClr val="dk1"/>
                  </a:solidFill>
                  <a:latin typeface="Avenir"/>
                  <a:ea typeface="Avenir"/>
                  <a:cs typeface="Avenir"/>
                  <a:sym typeface="Avenir"/>
                </a:rPr>
                <a:t>Car placed on a </a:t>
              </a:r>
              <a:r>
                <a:rPr b="1" lang="en-US" sz="1600">
                  <a:solidFill>
                    <a:schemeClr val="dk1"/>
                  </a:solidFill>
                  <a:latin typeface="Avenir"/>
                  <a:ea typeface="Avenir"/>
                  <a:cs typeface="Avenir"/>
                  <a:sym typeface="Avenir"/>
                </a:rPr>
                <a:t>straight road </a:t>
              </a:r>
              <a:r>
                <a:rPr lang="en-US" sz="1400">
                  <a:solidFill>
                    <a:schemeClr val="dk1"/>
                  </a:solidFill>
                  <a:latin typeface="Avenir"/>
                  <a:ea typeface="Avenir"/>
                  <a:cs typeface="Avenir"/>
                  <a:sym typeface="Avenir"/>
                </a:rPr>
                <a:t>must drive through it by not deviating from its trajectory. It should reach a wanted speed.</a:t>
              </a:r>
              <a:endParaRPr sz="1400">
                <a:solidFill>
                  <a:schemeClr val="dk1"/>
                </a:solidFill>
                <a:latin typeface="Avenir"/>
                <a:ea typeface="Avenir"/>
                <a:cs typeface="Avenir"/>
                <a:sym typeface="Avenir"/>
              </a:endParaRPr>
            </a:p>
          </p:txBody>
        </p:sp>
      </p:grpSp>
      <p:grpSp>
        <p:nvGrpSpPr>
          <p:cNvPr id="247" name="Google Shape;247;p9"/>
          <p:cNvGrpSpPr/>
          <p:nvPr/>
        </p:nvGrpSpPr>
        <p:grpSpPr>
          <a:xfrm>
            <a:off x="2603437" y="5195108"/>
            <a:ext cx="2921939" cy="1546997"/>
            <a:chOff x="3633814" y="5176513"/>
            <a:chExt cx="2921939" cy="1546997"/>
          </a:xfrm>
        </p:grpSpPr>
        <p:sp>
          <p:nvSpPr>
            <p:cNvPr id="248" name="Google Shape;248;p9"/>
            <p:cNvSpPr txBox="1"/>
            <p:nvPr/>
          </p:nvSpPr>
          <p:spPr>
            <a:xfrm>
              <a:off x="3640412" y="5176513"/>
              <a:ext cx="1297921" cy="3575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BF9000"/>
                </a:buClr>
                <a:buSzPts val="2000"/>
                <a:buFont typeface="Arial"/>
                <a:buNone/>
              </a:pPr>
              <a:r>
                <a:rPr lang="en-US" sz="2000">
                  <a:solidFill>
                    <a:srgbClr val="BF9000"/>
                  </a:solidFill>
                  <a:latin typeface="Calibri"/>
                  <a:ea typeface="Calibri"/>
                  <a:cs typeface="Calibri"/>
                  <a:sym typeface="Calibri"/>
                </a:rPr>
                <a:t>SPRINT 2</a:t>
              </a:r>
              <a:br>
                <a:rPr lang="en-US" sz="2000">
                  <a:solidFill>
                    <a:srgbClr val="BF9000"/>
                  </a:solidFill>
                  <a:latin typeface="Calibri"/>
                  <a:ea typeface="Calibri"/>
                  <a:cs typeface="Calibri"/>
                  <a:sym typeface="Calibri"/>
                </a:rPr>
              </a:br>
              <a:endParaRPr sz="2000">
                <a:solidFill>
                  <a:srgbClr val="BF9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rgbClr val="BF9000"/>
                </a:solidFill>
                <a:latin typeface="Calibri"/>
                <a:ea typeface="Calibri"/>
                <a:cs typeface="Calibri"/>
                <a:sym typeface="Calibri"/>
              </a:endParaRPr>
            </a:p>
          </p:txBody>
        </p:sp>
        <p:sp>
          <p:nvSpPr>
            <p:cNvPr id="249" name="Google Shape;249;p9"/>
            <p:cNvSpPr txBox="1"/>
            <p:nvPr/>
          </p:nvSpPr>
          <p:spPr>
            <a:xfrm>
              <a:off x="3633814" y="5529474"/>
              <a:ext cx="2921939" cy="1194036"/>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600"/>
                <a:buFont typeface="Arial"/>
                <a:buNone/>
              </a:pPr>
              <a:r>
                <a:rPr b="1" lang="en-US" sz="1600">
                  <a:solidFill>
                    <a:schemeClr val="dk1"/>
                  </a:solidFill>
                  <a:latin typeface="Avenir"/>
                  <a:ea typeface="Avenir"/>
                  <a:cs typeface="Avenir"/>
                  <a:sym typeface="Avenir"/>
                </a:rPr>
                <a:t>Add a single road sign</a:t>
              </a:r>
              <a:r>
                <a:rPr lang="en-US" sz="1400">
                  <a:solidFill>
                    <a:schemeClr val="dk1"/>
                  </a:solidFill>
                  <a:latin typeface="Avenir"/>
                  <a:ea typeface="Avenir"/>
                  <a:cs typeface="Avenir"/>
                  <a:sym typeface="Avenir"/>
                </a:rPr>
                <a:t> on the road. Verify the car slows down before reaching it. Car must slow down directly after recognizing a road sign.</a:t>
              </a:r>
              <a:endParaRPr sz="1400">
                <a:solidFill>
                  <a:schemeClr val="dk1"/>
                </a:solidFill>
                <a:latin typeface="Calibri"/>
                <a:ea typeface="Calibri"/>
                <a:cs typeface="Calibri"/>
                <a:sym typeface="Calibri"/>
              </a:endParaRPr>
            </a:p>
          </p:txBody>
        </p:sp>
      </p:grpSp>
      <p:grpSp>
        <p:nvGrpSpPr>
          <p:cNvPr id="250" name="Google Shape;250;p9"/>
          <p:cNvGrpSpPr/>
          <p:nvPr/>
        </p:nvGrpSpPr>
        <p:grpSpPr>
          <a:xfrm>
            <a:off x="4601004" y="2111144"/>
            <a:ext cx="2989992" cy="1561374"/>
            <a:chOff x="6613185" y="5176512"/>
            <a:chExt cx="2989992" cy="1561374"/>
          </a:xfrm>
        </p:grpSpPr>
        <p:sp>
          <p:nvSpPr>
            <p:cNvPr id="251" name="Google Shape;251;p9"/>
            <p:cNvSpPr txBox="1"/>
            <p:nvPr/>
          </p:nvSpPr>
          <p:spPr>
            <a:xfrm>
              <a:off x="6731543" y="5176512"/>
              <a:ext cx="1297921" cy="3575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F6000"/>
                </a:buClr>
                <a:buSzPts val="2000"/>
                <a:buFont typeface="Arial"/>
                <a:buNone/>
              </a:pPr>
              <a:r>
                <a:rPr lang="en-US" sz="2000">
                  <a:solidFill>
                    <a:srgbClr val="7F6000"/>
                  </a:solidFill>
                  <a:latin typeface="Calibri"/>
                  <a:ea typeface="Calibri"/>
                  <a:cs typeface="Calibri"/>
                  <a:sym typeface="Calibri"/>
                </a:rPr>
                <a:t>SPRINT 3</a:t>
              </a:r>
              <a:br>
                <a:rPr lang="en-US" sz="2000">
                  <a:solidFill>
                    <a:srgbClr val="7F6000"/>
                  </a:solidFill>
                  <a:latin typeface="Calibri"/>
                  <a:ea typeface="Calibri"/>
                  <a:cs typeface="Calibri"/>
                  <a:sym typeface="Calibri"/>
                </a:rPr>
              </a:br>
              <a:endParaRPr sz="2000">
                <a:solidFill>
                  <a:srgbClr val="7F6000"/>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rgbClr val="7F6000"/>
                </a:solidFill>
                <a:latin typeface="Calibri"/>
                <a:ea typeface="Calibri"/>
                <a:cs typeface="Calibri"/>
                <a:sym typeface="Calibri"/>
              </a:endParaRPr>
            </a:p>
          </p:txBody>
        </p:sp>
        <p:sp>
          <p:nvSpPr>
            <p:cNvPr id="252" name="Google Shape;252;p9"/>
            <p:cNvSpPr txBox="1"/>
            <p:nvPr/>
          </p:nvSpPr>
          <p:spPr>
            <a:xfrm>
              <a:off x="6613185" y="5529473"/>
              <a:ext cx="2989992" cy="120841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600"/>
                <a:buFont typeface="Arial"/>
                <a:buNone/>
              </a:pPr>
              <a:r>
                <a:rPr b="1" lang="en-US" sz="1600">
                  <a:solidFill>
                    <a:schemeClr val="dk1"/>
                  </a:solidFill>
                  <a:latin typeface="Avenir"/>
                  <a:ea typeface="Avenir"/>
                  <a:cs typeface="Avenir"/>
                  <a:sym typeface="Avenir"/>
                </a:rPr>
                <a:t>Add a speed bump or a pedestrian </a:t>
              </a:r>
              <a:r>
                <a:rPr lang="en-US" sz="1400">
                  <a:solidFill>
                    <a:schemeClr val="dk1"/>
                  </a:solidFill>
                  <a:latin typeface="Avenir"/>
                  <a:ea typeface="Avenir"/>
                  <a:cs typeface="Avenir"/>
                  <a:sym typeface="Avenir"/>
                </a:rPr>
                <a:t>on the street.  Car will have to stop before reaching the pedestrian, or slow down to not damage the car when going over the speed bump.</a:t>
              </a:r>
              <a:endParaRPr/>
            </a:p>
          </p:txBody>
        </p:sp>
      </p:grpSp>
      <p:grpSp>
        <p:nvGrpSpPr>
          <p:cNvPr id="253" name="Google Shape;253;p9"/>
          <p:cNvGrpSpPr/>
          <p:nvPr/>
        </p:nvGrpSpPr>
        <p:grpSpPr>
          <a:xfrm>
            <a:off x="6784759" y="5180731"/>
            <a:ext cx="3111441" cy="1561374"/>
            <a:chOff x="9427887" y="5205266"/>
            <a:chExt cx="2712414" cy="1561374"/>
          </a:xfrm>
        </p:grpSpPr>
        <p:sp>
          <p:nvSpPr>
            <p:cNvPr id="254" name="Google Shape;254;p9"/>
            <p:cNvSpPr txBox="1"/>
            <p:nvPr/>
          </p:nvSpPr>
          <p:spPr>
            <a:xfrm>
              <a:off x="9434486" y="5205266"/>
              <a:ext cx="1297921" cy="3575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3306"/>
                </a:buClr>
                <a:buSzPts val="2000"/>
                <a:buFont typeface="Arial"/>
                <a:buNone/>
              </a:pPr>
              <a:r>
                <a:rPr lang="en-US" sz="2000">
                  <a:solidFill>
                    <a:srgbClr val="5C3306"/>
                  </a:solidFill>
                  <a:latin typeface="Calibri"/>
                  <a:ea typeface="Calibri"/>
                  <a:cs typeface="Calibri"/>
                  <a:sym typeface="Calibri"/>
                </a:rPr>
                <a:t>SPRINT 4</a:t>
              </a:r>
              <a:br>
                <a:rPr lang="en-US" sz="1800">
                  <a:solidFill>
                    <a:schemeClr val="dk1"/>
                  </a:solidFill>
                  <a:latin typeface="Calibri"/>
                  <a:ea typeface="Calibri"/>
                  <a:cs typeface="Calibri"/>
                  <a:sym typeface="Calibri"/>
                </a:rPr>
              </a:br>
              <a:endParaRPr sz="1800">
                <a:solidFill>
                  <a:srgbClr val="5C3306"/>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t/>
              </a:r>
              <a:endParaRPr sz="1800">
                <a:solidFill>
                  <a:srgbClr val="5C3306"/>
                </a:solidFill>
                <a:latin typeface="Calibri"/>
                <a:ea typeface="Calibri"/>
                <a:cs typeface="Calibri"/>
                <a:sym typeface="Calibri"/>
              </a:endParaRPr>
            </a:p>
          </p:txBody>
        </p:sp>
        <p:sp>
          <p:nvSpPr>
            <p:cNvPr id="255" name="Google Shape;255;p9"/>
            <p:cNvSpPr txBox="1"/>
            <p:nvPr/>
          </p:nvSpPr>
          <p:spPr>
            <a:xfrm>
              <a:off x="9427887" y="5558227"/>
              <a:ext cx="2712414" cy="120841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400"/>
                <a:buFont typeface="Arial"/>
                <a:buNone/>
              </a:pPr>
              <a:r>
                <a:rPr lang="en-US" sz="1400">
                  <a:solidFill>
                    <a:schemeClr val="dk1"/>
                  </a:solidFill>
                  <a:latin typeface="Avenir"/>
                  <a:ea typeface="Avenir"/>
                  <a:cs typeface="Avenir"/>
                  <a:sym typeface="Avenir"/>
                </a:rPr>
                <a:t>We will add </a:t>
              </a:r>
              <a:r>
                <a:rPr b="1" lang="en-US" sz="1600">
                  <a:solidFill>
                    <a:schemeClr val="dk1"/>
                  </a:solidFill>
                  <a:latin typeface="Avenir"/>
                  <a:ea typeface="Avenir"/>
                  <a:cs typeface="Avenir"/>
                  <a:sym typeface="Avenir"/>
                </a:rPr>
                <a:t>multiple road signs and moving pedestrians</a:t>
              </a:r>
              <a:r>
                <a:rPr lang="en-US" sz="1400">
                  <a:solidFill>
                    <a:schemeClr val="dk1"/>
                  </a:solidFill>
                  <a:latin typeface="Avenir"/>
                  <a:ea typeface="Avenir"/>
                  <a:cs typeface="Avenir"/>
                  <a:sym typeface="Avenir"/>
                </a:rPr>
                <a:t>. The car will have to deal with multiple events and prioritize depending on the situation.</a:t>
              </a:r>
              <a:endParaRPr sz="1400">
                <a:solidFill>
                  <a:schemeClr val="dk1"/>
                </a:solidFill>
                <a:latin typeface="Calibri"/>
                <a:ea typeface="Calibri"/>
                <a:cs typeface="Calibri"/>
                <a:sym typeface="Calibri"/>
              </a:endParaRPr>
            </a:p>
          </p:txBody>
        </p:sp>
      </p:grpSp>
      <p:pic>
        <p:nvPicPr>
          <p:cNvPr id="256" name="Google Shape;256;p9"/>
          <p:cNvPicPr preferRelativeResize="0"/>
          <p:nvPr/>
        </p:nvPicPr>
        <p:blipFill rotWithShape="1">
          <a:blip r:embed="rId3">
            <a:alphaModFix/>
          </a:blip>
          <a:srcRect b="0" l="0" r="0" t="0"/>
          <a:stretch/>
        </p:blipFill>
        <p:spPr>
          <a:xfrm>
            <a:off x="569343" y="3606223"/>
            <a:ext cx="11067689" cy="1845288"/>
          </a:xfrm>
          <a:prstGeom prst="rect">
            <a:avLst/>
          </a:prstGeom>
          <a:noFill/>
          <a:ln>
            <a:noFill/>
          </a:ln>
        </p:spPr>
      </p:pic>
      <p:grpSp>
        <p:nvGrpSpPr>
          <p:cNvPr id="257" name="Google Shape;257;p9"/>
          <p:cNvGrpSpPr/>
          <p:nvPr/>
        </p:nvGrpSpPr>
        <p:grpSpPr>
          <a:xfrm>
            <a:off x="9158551" y="2253883"/>
            <a:ext cx="2519374" cy="1561372"/>
            <a:chOff x="9666551" y="2654724"/>
            <a:chExt cx="2519374" cy="1561372"/>
          </a:xfrm>
        </p:grpSpPr>
        <p:sp>
          <p:nvSpPr>
            <p:cNvPr id="258" name="Google Shape;258;p9"/>
            <p:cNvSpPr txBox="1"/>
            <p:nvPr/>
          </p:nvSpPr>
          <p:spPr>
            <a:xfrm>
              <a:off x="9666551" y="3007683"/>
              <a:ext cx="2519374" cy="120841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400"/>
                <a:buFont typeface="Arial"/>
                <a:buNone/>
              </a:pPr>
              <a:r>
                <a:rPr lang="en-US" sz="1400">
                  <a:solidFill>
                    <a:schemeClr val="dk1"/>
                  </a:solidFill>
                  <a:latin typeface="Avenir"/>
                  <a:ea typeface="Avenir"/>
                  <a:cs typeface="Avenir"/>
                  <a:sym typeface="Avenir"/>
                </a:rPr>
                <a:t>The car will use the </a:t>
              </a:r>
              <a:r>
                <a:rPr b="1" lang="en-US" sz="1400">
                  <a:solidFill>
                    <a:schemeClr val="dk1"/>
                  </a:solidFill>
                  <a:latin typeface="Avenir"/>
                  <a:ea typeface="Avenir"/>
                  <a:cs typeface="Avenir"/>
                  <a:sym typeface="Avenir"/>
                </a:rPr>
                <a:t>GPS </a:t>
              </a:r>
              <a:r>
                <a:rPr lang="en-US" sz="1400">
                  <a:solidFill>
                    <a:schemeClr val="dk1"/>
                  </a:solidFill>
                  <a:latin typeface="Avenir"/>
                  <a:ea typeface="Avenir"/>
                  <a:cs typeface="Avenir"/>
                  <a:sym typeface="Avenir"/>
                </a:rPr>
                <a:t>to locate itself and follow a planned path. Other types of obstacles will also be added to the road.</a:t>
              </a:r>
              <a:endParaRPr sz="3200">
                <a:solidFill>
                  <a:schemeClr val="dk1"/>
                </a:solidFill>
                <a:latin typeface="Calibri"/>
                <a:ea typeface="Calibri"/>
                <a:cs typeface="Calibri"/>
                <a:sym typeface="Calibri"/>
              </a:endParaRPr>
            </a:p>
          </p:txBody>
        </p:sp>
        <p:sp>
          <p:nvSpPr>
            <p:cNvPr id="259" name="Google Shape;259;p9"/>
            <p:cNvSpPr txBox="1"/>
            <p:nvPr/>
          </p:nvSpPr>
          <p:spPr>
            <a:xfrm>
              <a:off x="9673151" y="2654724"/>
              <a:ext cx="1297921" cy="35755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SPRINT 5</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grpSp>
      <p:sp>
        <p:nvSpPr>
          <p:cNvPr id="260" name="Google Shape;2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9"/>
          <p:cNvPicPr preferRelativeResize="0"/>
          <p:nvPr/>
        </p:nvPicPr>
        <p:blipFill rotWithShape="1">
          <a:blip r:embed="rId4">
            <a:alphaModFix/>
          </a:blip>
          <a:srcRect b="0" l="0" r="0" t="0"/>
          <a:stretch/>
        </p:blipFill>
        <p:spPr>
          <a:xfrm>
            <a:off x="746083" y="955865"/>
            <a:ext cx="365125" cy="36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2022-10-15T16:47:55Z</dcterms:created>
  <dc:creator>Emeline Delhay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0x0101008BFCF89854215941B00D2C9C44ECA1E0</vt:lpwstr>
  </property>
</Properties>
</file>