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5.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6.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7.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8.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9.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1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11.xml" ContentType="application/vnd.openxmlformats-officedocument.presentationml.tag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1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86" r:id="rId7"/>
    <p:sldId id="262" r:id="rId8"/>
    <p:sldId id="263" r:id="rId9"/>
    <p:sldId id="267" r:id="rId10"/>
    <p:sldId id="282" r:id="rId11"/>
    <p:sldId id="268" r:id="rId12"/>
    <p:sldId id="264" r:id="rId13"/>
    <p:sldId id="285" r:id="rId14"/>
    <p:sldId id="265" r:id="rId15"/>
    <p:sldId id="266" r:id="rId16"/>
    <p:sldId id="269" r:id="rId17"/>
    <p:sldId id="270" r:id="rId18"/>
    <p:sldId id="271" r:id="rId19"/>
    <p:sldId id="272" r:id="rId20"/>
    <p:sldId id="273" r:id="rId21"/>
    <p:sldId id="278" r:id="rId22"/>
    <p:sldId id="279" r:id="rId23"/>
    <p:sldId id="280" r:id="rId24"/>
    <p:sldId id="281"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5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wnloads\archive%20(2)\Data%20Model%20-%20Pizza%20Sal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esktop\DATA_ANALYSIS_JOURNEY2023\PROJECT_1--Pizza_Sales\Data%20Model%20-%20Pizza%20Sale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Sales.xlsx]Analysis2!Days</c:name>
    <c:fmtId val="-1"/>
  </c:pivotSource>
  <c:chart>
    <c:title>
      <c:tx>
        <c:rich>
          <a:bodyPr rot="0" spcFirstLastPara="1" vertOverflow="ellipsis" vert="horz" wrap="square" anchor="ctr" anchorCtr="1"/>
          <a:lstStyle/>
          <a:p>
            <a:pPr>
              <a:defRPr sz="2000" b="1" i="0" u="none" strike="noStrike" kern="1200" cap="none" spc="50" normalizeH="0" baseline="0">
                <a:solidFill>
                  <a:schemeClr val="tx1">
                    <a:lumMod val="65000"/>
                    <a:lumOff val="35000"/>
                  </a:schemeClr>
                </a:solidFill>
                <a:latin typeface="+mj-lt"/>
                <a:ea typeface="+mj-ea"/>
                <a:cs typeface="+mj-cs"/>
              </a:defRPr>
            </a:pPr>
            <a:r>
              <a:rPr lang="en-US" sz="2000" b="1"/>
              <a:t>Number of Orders by Days of The Week</a:t>
            </a:r>
          </a:p>
        </c:rich>
      </c:tx>
      <c:layout>
        <c:manualLayout>
          <c:xMode val="edge"/>
          <c:yMode val="edge"/>
          <c:x val="0.19426878189187646"/>
          <c:y val="1.9461429209562051E-2"/>
        </c:manualLayout>
      </c:layout>
      <c:overlay val="0"/>
      <c:spPr>
        <a:noFill/>
        <a:ln>
          <a:noFill/>
        </a:ln>
        <a:effectLst/>
      </c:spPr>
      <c:txPr>
        <a:bodyPr rot="0" spcFirstLastPara="1" vertOverflow="ellipsis" vert="horz" wrap="square" anchor="ctr" anchorCtr="1"/>
        <a:lstStyle/>
        <a:p>
          <a:pPr>
            <a:defRPr sz="2000" b="1"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pivotFmt>
      <c:pivotFmt>
        <c:idx val="1"/>
        <c:spPr>
          <a:solidFill>
            <a:schemeClr val="accent1">
              <a:alpha val="70000"/>
            </a:schemeClr>
          </a:solidFill>
          <a:ln>
            <a:noFill/>
          </a:ln>
          <a:effectLst/>
        </c:spPr>
        <c:marker>
          <c:symbol val="none"/>
        </c:marker>
      </c:pivotFmt>
      <c:pivotFmt>
        <c:idx val="2"/>
        <c:spPr>
          <a:solidFill>
            <a:schemeClr val="accent1">
              <a:alpha val="70000"/>
            </a:schemeClr>
          </a:solidFill>
          <a:ln>
            <a:noFill/>
          </a:ln>
          <a:effectLst/>
        </c:spPr>
        <c:marker>
          <c:symbol val="none"/>
        </c:marker>
      </c:pivotFmt>
    </c:pivotFmts>
    <c:plotArea>
      <c:layout/>
      <c:barChart>
        <c:barDir val="col"/>
        <c:grouping val="clustered"/>
        <c:varyColors val="0"/>
        <c:ser>
          <c:idx val="0"/>
          <c:order val="0"/>
          <c:tx>
            <c:strRef>
              <c:f>Analysis2!$B$3</c:f>
              <c:strCache>
                <c:ptCount val="1"/>
                <c:pt idx="0">
                  <c:v>Total</c:v>
                </c:pt>
              </c:strCache>
            </c:strRef>
          </c:tx>
          <c:spPr>
            <a:solidFill>
              <a:schemeClr val="accent1">
                <a:alpha val="70000"/>
              </a:schemeClr>
            </a:solidFill>
            <a:ln>
              <a:noFill/>
            </a:ln>
            <a:effectLst/>
          </c:spPr>
          <c:invertIfNegative val="0"/>
          <c:cat>
            <c:strRef>
              <c:f>Analysis2!$A$4:$A$11</c:f>
              <c:strCache>
                <c:ptCount val="7"/>
                <c:pt idx="0">
                  <c:v>Sunday</c:v>
                </c:pt>
                <c:pt idx="1">
                  <c:v>Monday</c:v>
                </c:pt>
                <c:pt idx="2">
                  <c:v>Tuesday</c:v>
                </c:pt>
                <c:pt idx="3">
                  <c:v>Wednesday</c:v>
                </c:pt>
                <c:pt idx="4">
                  <c:v>Thursday</c:v>
                </c:pt>
                <c:pt idx="5">
                  <c:v>Friday</c:v>
                </c:pt>
                <c:pt idx="6">
                  <c:v>Saturday</c:v>
                </c:pt>
              </c:strCache>
            </c:strRef>
          </c:cat>
          <c:val>
            <c:numRef>
              <c:f>Analysis2!$B$4:$B$11</c:f>
              <c:numCache>
                <c:formatCode>General</c:formatCode>
                <c:ptCount val="7"/>
                <c:pt idx="0">
                  <c:v>2624</c:v>
                </c:pt>
                <c:pt idx="1">
                  <c:v>2794</c:v>
                </c:pt>
                <c:pt idx="2">
                  <c:v>2973</c:v>
                </c:pt>
                <c:pt idx="3">
                  <c:v>3024</c:v>
                </c:pt>
                <c:pt idx="4">
                  <c:v>3239</c:v>
                </c:pt>
                <c:pt idx="5">
                  <c:v>3538</c:v>
                </c:pt>
                <c:pt idx="6">
                  <c:v>3158</c:v>
                </c:pt>
              </c:numCache>
            </c:numRef>
          </c:val>
          <c:extLst>
            <c:ext xmlns:c16="http://schemas.microsoft.com/office/drawing/2014/chart" uri="{C3380CC4-5D6E-409C-BE32-E72D297353CC}">
              <c16:uniqueId val="{00000000-AA97-47D7-A93E-946C505685DB}"/>
            </c:ext>
          </c:extLst>
        </c:ser>
        <c:dLbls>
          <c:showLegendKey val="0"/>
          <c:showVal val="0"/>
          <c:showCatName val="0"/>
          <c:showSerName val="0"/>
          <c:showPercent val="0"/>
          <c:showBubbleSize val="0"/>
        </c:dLbls>
        <c:gapWidth val="80"/>
        <c:overlap val="25"/>
        <c:axId val="304516192"/>
        <c:axId val="304516584"/>
      </c:barChart>
      <c:catAx>
        <c:axId val="30451619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04516584"/>
        <c:crosses val="autoZero"/>
        <c:auto val="1"/>
        <c:lblAlgn val="ctr"/>
        <c:lblOffset val="100"/>
        <c:noMultiLvlLbl val="0"/>
      </c:catAx>
      <c:valAx>
        <c:axId val="3045165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04516192"/>
        <c:crosses val="autoZero"/>
        <c:crossBetween val="between"/>
      </c:valAx>
      <c:spPr>
        <a:noFill/>
        <a:ln>
          <a:noFill/>
        </a:ln>
        <a:effectLst/>
      </c:spPr>
    </c:plotArea>
    <c:plotVisOnly val="1"/>
    <c:dispBlanksAs val="gap"/>
    <c:showDLblsOverMax val="0"/>
  </c:chart>
  <c:spPr>
    <a:solidFill>
      <a:schemeClr val="bg1">
        <a:lumMod val="9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Sales.xlsx]Analysis!PivotTable8</c:name>
    <c:fmtId val="1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Revenue</a:t>
            </a:r>
            <a:r>
              <a:rPr lang="en-US" baseline="0" dirty="0"/>
              <a:t> Per Month</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Analysis!$CK$20</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Analysis!$CJ$21:$CJ$33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Analysis!$CK$21:$CK$33</c:f>
              <c:numCache>
                <c:formatCode>"$"#,##0</c:formatCode>
                <c:ptCount val="12"/>
                <c:pt idx="0">
                  <c:v>69793.299999999901</c:v>
                </c:pt>
                <c:pt idx="1">
                  <c:v>65159.599999999919</c:v>
                </c:pt>
                <c:pt idx="2">
                  <c:v>70397.099999999889</c:v>
                </c:pt>
                <c:pt idx="3">
                  <c:v>68736.799999999872</c:v>
                </c:pt>
                <c:pt idx="4">
                  <c:v>71402.749999999884</c:v>
                </c:pt>
                <c:pt idx="5">
                  <c:v>68230.199999999924</c:v>
                </c:pt>
                <c:pt idx="6">
                  <c:v>72557.899999999863</c:v>
                </c:pt>
                <c:pt idx="7">
                  <c:v>68278.249999999913</c:v>
                </c:pt>
                <c:pt idx="8">
                  <c:v>64180.049999999952</c:v>
                </c:pt>
                <c:pt idx="9">
                  <c:v>64027.599999999919</c:v>
                </c:pt>
                <c:pt idx="10">
                  <c:v>70395.349999999904</c:v>
                </c:pt>
                <c:pt idx="11">
                  <c:v>64701.149999999936</c:v>
                </c:pt>
              </c:numCache>
            </c:numRef>
          </c:val>
          <c:smooth val="0"/>
          <c:extLst>
            <c:ext xmlns:c16="http://schemas.microsoft.com/office/drawing/2014/chart" uri="{C3380CC4-5D6E-409C-BE32-E72D297353CC}">
              <c16:uniqueId val="{00000000-7524-4760-90A9-A4DCA12AA400}"/>
            </c:ext>
          </c:extLst>
        </c:ser>
        <c:dLbls>
          <c:showLegendKey val="0"/>
          <c:showVal val="0"/>
          <c:showCatName val="0"/>
          <c:showSerName val="0"/>
          <c:showPercent val="0"/>
          <c:showBubbleSize val="0"/>
        </c:dLbls>
        <c:smooth val="0"/>
        <c:axId val="306900888"/>
        <c:axId val="306897360"/>
      </c:lineChart>
      <c:catAx>
        <c:axId val="3069008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6897360"/>
        <c:crosses val="autoZero"/>
        <c:auto val="1"/>
        <c:lblAlgn val="ctr"/>
        <c:lblOffset val="100"/>
        <c:noMultiLvlLbl val="0"/>
      </c:catAx>
      <c:valAx>
        <c:axId val="3068973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6900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Sales.xlsx]Analysis2!PivotTable15</c:name>
    <c:fmtId val="-1"/>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solidFill>
                  <a:schemeClr val="tx1">
                    <a:lumMod val="65000"/>
                    <a:lumOff val="35000"/>
                  </a:schemeClr>
                </a:solidFill>
              </a:rPr>
              <a:t>Pizza sizes order</a:t>
            </a:r>
            <a:r>
              <a:rPr lang="en-US" sz="1800" b="1" baseline="0" dirty="0">
                <a:solidFill>
                  <a:schemeClr val="tx1">
                    <a:lumMod val="65000"/>
                    <a:lumOff val="35000"/>
                  </a:schemeClr>
                </a:solidFill>
              </a:rPr>
              <a:t> counts by Month</a:t>
            </a:r>
            <a:endParaRPr lang="en-US" sz="1800" b="1" dirty="0">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Analysis2!$B$56:$B$57</c:f>
              <c:strCache>
                <c:ptCount val="1"/>
                <c:pt idx="0">
                  <c:v>L</c:v>
                </c:pt>
              </c:strCache>
            </c:strRef>
          </c:tx>
          <c:spPr>
            <a:solidFill>
              <a:schemeClr val="accent1"/>
            </a:solidFill>
            <a:ln>
              <a:noFill/>
            </a:ln>
            <a:effectLst/>
          </c:spPr>
          <c:invertIfNegative val="0"/>
          <c:cat>
            <c:strRef>
              <c:f>Analysis2!$A$58:$A$70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Analysis2!$B$58:$B$70</c:f>
              <c:numCache>
                <c:formatCode>General</c:formatCode>
                <c:ptCount val="12"/>
                <c:pt idx="0">
                  <c:v>1599</c:v>
                </c:pt>
                <c:pt idx="1">
                  <c:v>1498</c:v>
                </c:pt>
                <c:pt idx="2">
                  <c:v>1622</c:v>
                </c:pt>
                <c:pt idx="3">
                  <c:v>1498</c:v>
                </c:pt>
                <c:pt idx="4">
                  <c:v>1630</c:v>
                </c:pt>
                <c:pt idx="5">
                  <c:v>1547</c:v>
                </c:pt>
                <c:pt idx="6">
                  <c:v>1657</c:v>
                </c:pt>
                <c:pt idx="7">
                  <c:v>1492</c:v>
                </c:pt>
                <c:pt idx="8">
                  <c:v>1481</c:v>
                </c:pt>
                <c:pt idx="9">
                  <c:v>1442</c:v>
                </c:pt>
                <c:pt idx="10">
                  <c:v>1587</c:v>
                </c:pt>
                <c:pt idx="11">
                  <c:v>1473</c:v>
                </c:pt>
              </c:numCache>
            </c:numRef>
          </c:val>
          <c:extLst>
            <c:ext xmlns:c16="http://schemas.microsoft.com/office/drawing/2014/chart" uri="{C3380CC4-5D6E-409C-BE32-E72D297353CC}">
              <c16:uniqueId val="{00000000-146A-4EED-A690-A68C3BDAD344}"/>
            </c:ext>
          </c:extLst>
        </c:ser>
        <c:ser>
          <c:idx val="1"/>
          <c:order val="1"/>
          <c:tx>
            <c:strRef>
              <c:f>Analysis2!$C$56:$C$57</c:f>
              <c:strCache>
                <c:ptCount val="1"/>
                <c:pt idx="0">
                  <c:v>M</c:v>
                </c:pt>
              </c:strCache>
            </c:strRef>
          </c:tx>
          <c:spPr>
            <a:solidFill>
              <a:schemeClr val="accent2"/>
            </a:solidFill>
            <a:ln>
              <a:noFill/>
            </a:ln>
            <a:effectLst/>
          </c:spPr>
          <c:invertIfNegative val="0"/>
          <c:cat>
            <c:strRef>
              <c:f>Analysis2!$A$58:$A$70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Analysis2!$C$58:$C$70</c:f>
              <c:numCache>
                <c:formatCode>General</c:formatCode>
                <c:ptCount val="12"/>
                <c:pt idx="0">
                  <c:v>1291</c:v>
                </c:pt>
                <c:pt idx="1">
                  <c:v>1185</c:v>
                </c:pt>
                <c:pt idx="2">
                  <c:v>1296</c:v>
                </c:pt>
                <c:pt idx="3">
                  <c:v>1371</c:v>
                </c:pt>
                <c:pt idx="4">
                  <c:v>1316</c:v>
                </c:pt>
                <c:pt idx="5">
                  <c:v>1315</c:v>
                </c:pt>
                <c:pt idx="6">
                  <c:v>1371</c:v>
                </c:pt>
                <c:pt idx="7">
                  <c:v>1319</c:v>
                </c:pt>
                <c:pt idx="8">
                  <c:v>1170</c:v>
                </c:pt>
                <c:pt idx="9">
                  <c:v>1231</c:v>
                </c:pt>
                <c:pt idx="10">
                  <c:v>1311</c:v>
                </c:pt>
                <c:pt idx="11">
                  <c:v>1209</c:v>
                </c:pt>
              </c:numCache>
            </c:numRef>
          </c:val>
          <c:extLst>
            <c:ext xmlns:c16="http://schemas.microsoft.com/office/drawing/2014/chart" uri="{C3380CC4-5D6E-409C-BE32-E72D297353CC}">
              <c16:uniqueId val="{00000001-146A-4EED-A690-A68C3BDAD344}"/>
            </c:ext>
          </c:extLst>
        </c:ser>
        <c:ser>
          <c:idx val="2"/>
          <c:order val="2"/>
          <c:tx>
            <c:strRef>
              <c:f>Analysis2!$D$56:$D$57</c:f>
              <c:strCache>
                <c:ptCount val="1"/>
                <c:pt idx="0">
                  <c:v>S</c:v>
                </c:pt>
              </c:strCache>
            </c:strRef>
          </c:tx>
          <c:spPr>
            <a:solidFill>
              <a:schemeClr val="accent3"/>
            </a:solidFill>
            <a:ln>
              <a:noFill/>
            </a:ln>
            <a:effectLst/>
          </c:spPr>
          <c:invertIfNegative val="0"/>
          <c:cat>
            <c:strRef>
              <c:f>Analysis2!$A$58:$A$70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Analysis2!$D$58:$D$70</c:f>
              <c:numCache>
                <c:formatCode>General</c:formatCode>
                <c:ptCount val="12"/>
                <c:pt idx="0">
                  <c:v>1214</c:v>
                </c:pt>
                <c:pt idx="1">
                  <c:v>1168</c:v>
                </c:pt>
                <c:pt idx="2">
                  <c:v>1224</c:v>
                </c:pt>
                <c:pt idx="3">
                  <c:v>1131</c:v>
                </c:pt>
                <c:pt idx="4">
                  <c:v>1236</c:v>
                </c:pt>
                <c:pt idx="5">
                  <c:v>1114</c:v>
                </c:pt>
                <c:pt idx="6">
                  <c:v>1223</c:v>
                </c:pt>
                <c:pt idx="7">
                  <c:v>1237</c:v>
                </c:pt>
                <c:pt idx="8">
                  <c:v>1129</c:v>
                </c:pt>
                <c:pt idx="9">
                  <c:v>1082</c:v>
                </c:pt>
                <c:pt idx="10">
                  <c:v>1239</c:v>
                </c:pt>
                <c:pt idx="11">
                  <c:v>1140</c:v>
                </c:pt>
              </c:numCache>
            </c:numRef>
          </c:val>
          <c:extLst>
            <c:ext xmlns:c16="http://schemas.microsoft.com/office/drawing/2014/chart" uri="{C3380CC4-5D6E-409C-BE32-E72D297353CC}">
              <c16:uniqueId val="{00000002-146A-4EED-A690-A68C3BDAD344}"/>
            </c:ext>
          </c:extLst>
        </c:ser>
        <c:ser>
          <c:idx val="3"/>
          <c:order val="3"/>
          <c:tx>
            <c:strRef>
              <c:f>Analysis2!$E$56:$E$57</c:f>
              <c:strCache>
                <c:ptCount val="1"/>
                <c:pt idx="0">
                  <c:v>XL</c:v>
                </c:pt>
              </c:strCache>
            </c:strRef>
          </c:tx>
          <c:spPr>
            <a:solidFill>
              <a:schemeClr val="accent4"/>
            </a:solidFill>
            <a:ln>
              <a:noFill/>
            </a:ln>
            <a:effectLst/>
          </c:spPr>
          <c:invertIfNegative val="0"/>
          <c:cat>
            <c:strRef>
              <c:f>Analysis2!$A$58:$A$70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Analysis2!$E$58:$E$70</c:f>
              <c:numCache>
                <c:formatCode>General</c:formatCode>
                <c:ptCount val="12"/>
                <c:pt idx="0">
                  <c:v>50</c:v>
                </c:pt>
                <c:pt idx="1">
                  <c:v>38</c:v>
                </c:pt>
                <c:pt idx="2">
                  <c:v>41</c:v>
                </c:pt>
                <c:pt idx="3">
                  <c:v>63</c:v>
                </c:pt>
                <c:pt idx="4">
                  <c:v>54</c:v>
                </c:pt>
                <c:pt idx="5">
                  <c:v>47</c:v>
                </c:pt>
                <c:pt idx="6">
                  <c:v>50</c:v>
                </c:pt>
                <c:pt idx="7">
                  <c:v>44</c:v>
                </c:pt>
                <c:pt idx="8">
                  <c:v>36</c:v>
                </c:pt>
                <c:pt idx="9">
                  <c:v>40</c:v>
                </c:pt>
                <c:pt idx="10">
                  <c:v>45</c:v>
                </c:pt>
                <c:pt idx="11">
                  <c:v>36</c:v>
                </c:pt>
              </c:numCache>
            </c:numRef>
          </c:val>
          <c:extLst>
            <c:ext xmlns:c16="http://schemas.microsoft.com/office/drawing/2014/chart" uri="{C3380CC4-5D6E-409C-BE32-E72D297353CC}">
              <c16:uniqueId val="{00000003-146A-4EED-A690-A68C3BDAD344}"/>
            </c:ext>
          </c:extLst>
        </c:ser>
        <c:ser>
          <c:idx val="4"/>
          <c:order val="4"/>
          <c:tx>
            <c:strRef>
              <c:f>Analysis2!$F$56:$F$57</c:f>
              <c:strCache>
                <c:ptCount val="1"/>
                <c:pt idx="0">
                  <c:v>XXL</c:v>
                </c:pt>
              </c:strCache>
            </c:strRef>
          </c:tx>
          <c:spPr>
            <a:solidFill>
              <a:schemeClr val="accent5"/>
            </a:solidFill>
            <a:ln>
              <a:noFill/>
            </a:ln>
            <a:effectLst/>
          </c:spPr>
          <c:invertIfNegative val="0"/>
          <c:cat>
            <c:strRef>
              <c:f>Analysis2!$A$58:$A$70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Analysis2!$F$58:$F$70</c:f>
              <c:numCache>
                <c:formatCode>General</c:formatCode>
                <c:ptCount val="12"/>
                <c:pt idx="0">
                  <c:v>2</c:v>
                </c:pt>
                <c:pt idx="1">
                  <c:v>3</c:v>
                </c:pt>
                <c:pt idx="2">
                  <c:v>3</c:v>
                </c:pt>
                <c:pt idx="3">
                  <c:v>4</c:v>
                </c:pt>
                <c:pt idx="4">
                  <c:v>3</c:v>
                </c:pt>
                <c:pt idx="5">
                  <c:v>2</c:v>
                </c:pt>
                <c:pt idx="7">
                  <c:v>2</c:v>
                </c:pt>
                <c:pt idx="8">
                  <c:v>3</c:v>
                </c:pt>
                <c:pt idx="9">
                  <c:v>2</c:v>
                </c:pt>
                <c:pt idx="10">
                  <c:v>3</c:v>
                </c:pt>
                <c:pt idx="11">
                  <c:v>1</c:v>
                </c:pt>
              </c:numCache>
            </c:numRef>
          </c:val>
          <c:extLst>
            <c:ext xmlns:c16="http://schemas.microsoft.com/office/drawing/2014/chart" uri="{C3380CC4-5D6E-409C-BE32-E72D297353CC}">
              <c16:uniqueId val="{00000004-146A-4EED-A690-A68C3BDAD344}"/>
            </c:ext>
          </c:extLst>
        </c:ser>
        <c:dLbls>
          <c:showLegendKey val="0"/>
          <c:showVal val="0"/>
          <c:showCatName val="0"/>
          <c:showSerName val="0"/>
          <c:showPercent val="0"/>
          <c:showBubbleSize val="0"/>
        </c:dLbls>
        <c:gapWidth val="219"/>
        <c:overlap val="-27"/>
        <c:axId val="306896968"/>
        <c:axId val="306901672"/>
      </c:barChart>
      <c:catAx>
        <c:axId val="306896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1672"/>
        <c:crosses val="autoZero"/>
        <c:auto val="1"/>
        <c:lblAlgn val="ctr"/>
        <c:lblOffset val="100"/>
        <c:noMultiLvlLbl val="0"/>
      </c:catAx>
      <c:valAx>
        <c:axId val="306901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896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US" dirty="0"/>
              <a:t>Monthly Revenue Growth</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areaChart>
        <c:grouping val="stacked"/>
        <c:varyColors val="0"/>
        <c:ser>
          <c:idx val="0"/>
          <c:order val="0"/>
          <c:tx>
            <c:strRef>
              <c:f>Analysis!$R$21</c:f>
              <c:strCache>
                <c:ptCount val="1"/>
                <c:pt idx="0">
                  <c:v>Revenue Growth</c:v>
                </c:pt>
              </c:strCache>
            </c:strRef>
          </c:tx>
          <c:spPr>
            <a:solidFill>
              <a:schemeClr val="accent1"/>
            </a:solidFill>
            <a:ln>
              <a:noFill/>
            </a:ln>
            <a:effectLst/>
          </c:spPr>
          <c:cat>
            <c:strRef>
              <c:f>Analysis!$Q$22:$Q$33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Analysis!$R$22:$R$33</c:f>
              <c:numCache>
                <c:formatCode>0%</c:formatCode>
                <c:ptCount val="12"/>
                <c:pt idx="0">
                  <c:v>0</c:v>
                </c:pt>
                <c:pt idx="1">
                  <c:v>-6.6391759667474959E-2</c:v>
                </c:pt>
                <c:pt idx="2">
                  <c:v>8.0379560341070397E-2</c:v>
                </c:pt>
                <c:pt idx="3">
                  <c:v>-2.3584778350244768E-2</c:v>
                </c:pt>
                <c:pt idx="4">
                  <c:v>3.8784901246494016E-2</c:v>
                </c:pt>
                <c:pt idx="5">
                  <c:v>-4.443176208199285E-2</c:v>
                </c:pt>
                <c:pt idx="6">
                  <c:v>6.3427924877839936E-2</c:v>
                </c:pt>
                <c:pt idx="7">
                  <c:v>-5.8982550487266118E-2</c:v>
                </c:pt>
                <c:pt idx="8">
                  <c:v>-6.0022042158373937E-2</c:v>
                </c:pt>
                <c:pt idx="9">
                  <c:v>-2.3753487259667522E-3</c:v>
                </c:pt>
                <c:pt idx="10">
                  <c:v>9.9453204555535343E-2</c:v>
                </c:pt>
                <c:pt idx="11">
                  <c:v>-8.0888865528760068E-2</c:v>
                </c:pt>
              </c:numCache>
            </c:numRef>
          </c:val>
          <c:extLst>
            <c:ext xmlns:c16="http://schemas.microsoft.com/office/drawing/2014/chart" uri="{C3380CC4-5D6E-409C-BE32-E72D297353CC}">
              <c16:uniqueId val="{00000000-99BF-4BC0-B68A-839A632488EB}"/>
            </c:ext>
          </c:extLst>
        </c:ser>
        <c:dLbls>
          <c:showLegendKey val="0"/>
          <c:showVal val="0"/>
          <c:showCatName val="0"/>
          <c:showSerName val="0"/>
          <c:showPercent val="0"/>
          <c:showBubbleSize val="0"/>
        </c:dLbls>
        <c:axId val="306900496"/>
        <c:axId val="306900104"/>
      </c:areaChart>
      <c:catAx>
        <c:axId val="3069004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0104"/>
        <c:crosses val="autoZero"/>
        <c:auto val="1"/>
        <c:lblAlgn val="ctr"/>
        <c:lblOffset val="100"/>
        <c:noMultiLvlLbl val="0"/>
      </c:catAx>
      <c:valAx>
        <c:axId val="306900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049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'[Data Model - Pizza Sales.xlsx]Analysis2'!$N$17</c:f>
              <c:strCache>
                <c:ptCount val="1"/>
                <c:pt idx="0">
                  <c:v>Order Growth</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 Model - Pizza Sales.xlsx]Analysis2'!$M$18:$M$29</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'[Data Model - Pizza Sales.xlsx]Analysis2'!$N$18:$N$29</c:f>
              <c:numCache>
                <c:formatCode>0%</c:formatCode>
                <c:ptCount val="12"/>
                <c:pt idx="0">
                  <c:v>0</c:v>
                </c:pt>
                <c:pt idx="1">
                  <c:v>-8.6720867208672087E-2</c:v>
                </c:pt>
                <c:pt idx="2">
                  <c:v>9.1988130563798218E-2</c:v>
                </c:pt>
                <c:pt idx="3">
                  <c:v>-2.2282608695652174E-2</c:v>
                </c:pt>
                <c:pt idx="4">
                  <c:v>3.0016675931072819E-2</c:v>
                </c:pt>
                <c:pt idx="5">
                  <c:v>-4.317323259579061E-2</c:v>
                </c:pt>
                <c:pt idx="6">
                  <c:v>9.1370558375634514E-2</c:v>
                </c:pt>
                <c:pt idx="7">
                  <c:v>-4.8578811369509041E-2</c:v>
                </c:pt>
                <c:pt idx="8">
                  <c:v>-9.7772949483976093E-2</c:v>
                </c:pt>
                <c:pt idx="9">
                  <c:v>-9.0307043949428064E-3</c:v>
                </c:pt>
                <c:pt idx="10">
                  <c:v>8.8699878493317133E-2</c:v>
                </c:pt>
                <c:pt idx="11">
                  <c:v>-6.25E-2</c:v>
                </c:pt>
              </c:numCache>
            </c:numRef>
          </c:val>
          <c:extLst>
            <c:ext xmlns:c16="http://schemas.microsoft.com/office/drawing/2014/chart" uri="{C3380CC4-5D6E-409C-BE32-E72D297353CC}">
              <c16:uniqueId val="{00000000-015B-488C-B89B-E10ECA70C175}"/>
            </c:ext>
          </c:extLst>
        </c:ser>
        <c:dLbls>
          <c:dLblPos val="inEnd"/>
          <c:showLegendKey val="0"/>
          <c:showVal val="1"/>
          <c:showCatName val="0"/>
          <c:showSerName val="0"/>
          <c:showPercent val="0"/>
          <c:showBubbleSize val="0"/>
        </c:dLbls>
        <c:gapWidth val="41"/>
        <c:axId val="306904024"/>
        <c:axId val="306902456"/>
      </c:barChart>
      <c:catAx>
        <c:axId val="3069040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306902456"/>
        <c:crosses val="autoZero"/>
        <c:auto val="1"/>
        <c:lblAlgn val="ctr"/>
        <c:lblOffset val="100"/>
        <c:noMultiLvlLbl val="0"/>
      </c:catAx>
      <c:valAx>
        <c:axId val="306902456"/>
        <c:scaling>
          <c:orientation val="minMax"/>
        </c:scaling>
        <c:delete val="1"/>
        <c:axPos val="l"/>
        <c:numFmt formatCode="0%" sourceLinked="1"/>
        <c:majorTickMark val="none"/>
        <c:minorTickMark val="none"/>
        <c:tickLblPos val="nextTo"/>
        <c:crossAx val="306904024"/>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Sales.xlsx]Analysis!PivotTable20</c:name>
    <c:fmtId val="12"/>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Total Price</a:t>
            </a:r>
            <a:r>
              <a:rPr lang="en-US" b="1" baseline="0">
                <a:solidFill>
                  <a:schemeClr val="tx1"/>
                </a:solidFill>
              </a:rPr>
              <a:t> by Pizza Category</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Analysis!$L$58</c:f>
              <c:strCache>
                <c:ptCount val="1"/>
                <c:pt idx="0">
                  <c:v>Total</c:v>
                </c:pt>
              </c:strCache>
            </c:strRef>
          </c:tx>
          <c:spPr>
            <a:solidFill>
              <a:schemeClr val="accent1"/>
            </a:solidFill>
            <a:ln>
              <a:noFill/>
            </a:ln>
            <a:effectLst/>
          </c:spPr>
          <c:invertIfNegative val="0"/>
          <c:cat>
            <c:strRef>
              <c:f>Analysis!$K$59:$K$63</c:f>
              <c:strCache>
                <c:ptCount val="4"/>
                <c:pt idx="0">
                  <c:v>Chicken</c:v>
                </c:pt>
                <c:pt idx="1">
                  <c:v>Classic</c:v>
                </c:pt>
                <c:pt idx="2">
                  <c:v>Supreme</c:v>
                </c:pt>
                <c:pt idx="3">
                  <c:v>Veggie</c:v>
                </c:pt>
              </c:strCache>
            </c:strRef>
          </c:cat>
          <c:val>
            <c:numRef>
              <c:f>Analysis!$L$59:$L$63</c:f>
              <c:numCache>
                <c:formatCode>"$"#,##0</c:formatCode>
                <c:ptCount val="4"/>
                <c:pt idx="0">
                  <c:v>195919.5</c:v>
                </c:pt>
                <c:pt idx="1">
                  <c:v>220053.10000000009</c:v>
                </c:pt>
                <c:pt idx="2">
                  <c:v>208196.99999999822</c:v>
                </c:pt>
                <c:pt idx="3">
                  <c:v>193690.45000000298</c:v>
                </c:pt>
              </c:numCache>
            </c:numRef>
          </c:val>
          <c:extLst>
            <c:ext xmlns:c16="http://schemas.microsoft.com/office/drawing/2014/chart" uri="{C3380CC4-5D6E-409C-BE32-E72D297353CC}">
              <c16:uniqueId val="{00000000-D786-4935-91A8-7AFE01E5898B}"/>
            </c:ext>
          </c:extLst>
        </c:ser>
        <c:dLbls>
          <c:showLegendKey val="0"/>
          <c:showVal val="0"/>
          <c:showCatName val="0"/>
          <c:showSerName val="0"/>
          <c:showPercent val="0"/>
          <c:showBubbleSize val="0"/>
        </c:dLbls>
        <c:gapWidth val="219"/>
        <c:overlap val="-27"/>
        <c:axId val="306898928"/>
        <c:axId val="306902064"/>
      </c:barChart>
      <c:catAx>
        <c:axId val="30689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2064"/>
        <c:crosses val="autoZero"/>
        <c:auto val="1"/>
        <c:lblAlgn val="ctr"/>
        <c:lblOffset val="100"/>
        <c:noMultiLvlLbl val="0"/>
      </c:catAx>
      <c:valAx>
        <c:axId val="3069020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898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Sales.xlsx]Analysis!PivotTable12</c:name>
    <c:fmtId val="3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Top</a:t>
            </a:r>
            <a:r>
              <a:rPr lang="en-US" b="1" baseline="0">
                <a:solidFill>
                  <a:schemeClr val="tx1"/>
                </a:solidFill>
              </a:rPr>
              <a:t> 10 Pizza generating more Income</a:t>
            </a:r>
          </a:p>
          <a:p>
            <a:pPr>
              <a:defRPr b="1">
                <a:solidFill>
                  <a:schemeClr val="tx1"/>
                </a:solidFill>
              </a:defRPr>
            </a:pPr>
            <a:r>
              <a:rPr lang="en-US" b="1" baseline="0">
                <a:solidFill>
                  <a:schemeClr val="tx1"/>
                </a:solidFill>
              </a:rPr>
              <a:t>  </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Analysis!$U$4</c:f>
              <c:strCache>
                <c:ptCount val="1"/>
                <c:pt idx="0">
                  <c:v>Total</c:v>
                </c:pt>
              </c:strCache>
            </c:strRef>
          </c:tx>
          <c:spPr>
            <a:solidFill>
              <a:schemeClr val="accent1"/>
            </a:solidFill>
            <a:ln>
              <a:noFill/>
            </a:ln>
            <a:effectLst/>
          </c:spPr>
          <c:invertIfNegative val="0"/>
          <c:cat>
            <c:strRef>
              <c:f>Analysis!$T$5:$T$15</c:f>
              <c:strCache>
                <c:ptCount val="10"/>
                <c:pt idx="0">
                  <c:v>The Thai Chicken Pizza</c:v>
                </c:pt>
                <c:pt idx="1">
                  <c:v>The Barbecue Chicken Pizza</c:v>
                </c:pt>
                <c:pt idx="2">
                  <c:v>The California Chicken Pizza</c:v>
                </c:pt>
                <c:pt idx="3">
                  <c:v>The Classic Deluxe Pizza</c:v>
                </c:pt>
                <c:pt idx="4">
                  <c:v>The Spicy Italian Pizza</c:v>
                </c:pt>
                <c:pt idx="5">
                  <c:v>The Southwest Chicken Pizza</c:v>
                </c:pt>
                <c:pt idx="6">
                  <c:v>The Italian Supreme Pizza</c:v>
                </c:pt>
                <c:pt idx="7">
                  <c:v>The Hawaiian Pizza</c:v>
                </c:pt>
                <c:pt idx="8">
                  <c:v>The Four Cheese Pizza</c:v>
                </c:pt>
                <c:pt idx="9">
                  <c:v>The Sicilian Pizza</c:v>
                </c:pt>
              </c:strCache>
            </c:strRef>
          </c:cat>
          <c:val>
            <c:numRef>
              <c:f>Analysis!$U$5:$U$15</c:f>
              <c:numCache>
                <c:formatCode>"$"#,##0.00</c:formatCode>
                <c:ptCount val="10"/>
                <c:pt idx="0">
                  <c:v>42332.25</c:v>
                </c:pt>
                <c:pt idx="1">
                  <c:v>41683</c:v>
                </c:pt>
                <c:pt idx="2">
                  <c:v>40166.5</c:v>
                </c:pt>
                <c:pt idx="3">
                  <c:v>37631.5</c:v>
                </c:pt>
                <c:pt idx="4">
                  <c:v>34163.5</c:v>
                </c:pt>
                <c:pt idx="5">
                  <c:v>34081.75</c:v>
                </c:pt>
                <c:pt idx="6">
                  <c:v>32856.25</c:v>
                </c:pt>
                <c:pt idx="7">
                  <c:v>31561.75</c:v>
                </c:pt>
                <c:pt idx="8">
                  <c:v>31361.100000000639</c:v>
                </c:pt>
                <c:pt idx="9">
                  <c:v>30123.75</c:v>
                </c:pt>
              </c:numCache>
            </c:numRef>
          </c:val>
          <c:extLst>
            <c:ext xmlns:c16="http://schemas.microsoft.com/office/drawing/2014/chart" uri="{C3380CC4-5D6E-409C-BE32-E72D297353CC}">
              <c16:uniqueId val="{00000000-A776-44BB-B4A1-B34B2D79AF83}"/>
            </c:ext>
          </c:extLst>
        </c:ser>
        <c:dLbls>
          <c:showLegendKey val="0"/>
          <c:showVal val="0"/>
          <c:showCatName val="0"/>
          <c:showSerName val="0"/>
          <c:showPercent val="0"/>
          <c:showBubbleSize val="0"/>
        </c:dLbls>
        <c:gapWidth val="219"/>
        <c:overlap val="-27"/>
        <c:axId val="306903240"/>
        <c:axId val="306898536"/>
      </c:barChart>
      <c:catAx>
        <c:axId val="306903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898536"/>
        <c:crosses val="autoZero"/>
        <c:auto val="1"/>
        <c:lblAlgn val="ctr"/>
        <c:lblOffset val="100"/>
        <c:noMultiLvlLbl val="0"/>
      </c:catAx>
      <c:valAx>
        <c:axId val="306898536"/>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903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Sales.xlsx]Analysis!PivotTable1</c:name>
    <c:fmtId val="2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Sales Per Month</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s>
    <c:plotArea>
      <c:layout/>
      <c:barChart>
        <c:barDir val="col"/>
        <c:grouping val="clustered"/>
        <c:varyColors val="0"/>
        <c:ser>
          <c:idx val="0"/>
          <c:order val="0"/>
          <c:tx>
            <c:strRef>
              <c:f>Analysis!$I$20:$I$21</c:f>
              <c:strCache>
                <c:ptCount val="1"/>
                <c:pt idx="0">
                  <c:v>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Analysis!$H$22:$H$34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Analysis!$I$22:$I$34</c:f>
              <c:numCache>
                <c:formatCode>General</c:formatCode>
                <c:ptCount val="12"/>
                <c:pt idx="0">
                  <c:v>32399.400000000056</c:v>
                </c:pt>
                <c:pt idx="1">
                  <c:v>30077.90000000006</c:v>
                </c:pt>
                <c:pt idx="2">
                  <c:v>32752.350000000064</c:v>
                </c:pt>
                <c:pt idx="3">
                  <c:v>30622.700000000052</c:v>
                </c:pt>
                <c:pt idx="4">
                  <c:v>32970.500000000058</c:v>
                </c:pt>
                <c:pt idx="5">
                  <c:v>31493.800000000047</c:v>
                </c:pt>
                <c:pt idx="6">
                  <c:v>33583.050000000054</c:v>
                </c:pt>
                <c:pt idx="7">
                  <c:v>30267.900000000049</c:v>
                </c:pt>
                <c:pt idx="8">
                  <c:v>29874.100000000042</c:v>
                </c:pt>
                <c:pt idx="9">
                  <c:v>29338.600000000057</c:v>
                </c:pt>
                <c:pt idx="10">
                  <c:v>32226.200000000052</c:v>
                </c:pt>
                <c:pt idx="11">
                  <c:v>29712.200000000052</c:v>
                </c:pt>
              </c:numCache>
            </c:numRef>
          </c:val>
          <c:extLst>
            <c:ext xmlns:c16="http://schemas.microsoft.com/office/drawing/2014/chart" uri="{C3380CC4-5D6E-409C-BE32-E72D297353CC}">
              <c16:uniqueId val="{00000001-E4BD-40A1-BDF1-B6F7CA3BB389}"/>
            </c:ext>
          </c:extLst>
        </c:ser>
        <c:ser>
          <c:idx val="1"/>
          <c:order val="1"/>
          <c:tx>
            <c:strRef>
              <c:f>Analysis!$J$20:$J$21</c:f>
              <c:strCache>
                <c:ptCount val="1"/>
                <c:pt idx="0">
                  <c:v>M</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Analysis!$H$22:$H$34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Analysis!$J$22:$J$34</c:f>
              <c:numCache>
                <c:formatCode>General</c:formatCode>
                <c:ptCount val="12"/>
                <c:pt idx="0">
                  <c:v>20943.5</c:v>
                </c:pt>
                <c:pt idx="1">
                  <c:v>19263</c:v>
                </c:pt>
                <c:pt idx="2">
                  <c:v>20952.5</c:v>
                </c:pt>
                <c:pt idx="3">
                  <c:v>22176.75</c:v>
                </c:pt>
                <c:pt idx="4">
                  <c:v>21302.5</c:v>
                </c:pt>
                <c:pt idx="5">
                  <c:v>21367</c:v>
                </c:pt>
                <c:pt idx="6">
                  <c:v>22224.5</c:v>
                </c:pt>
                <c:pt idx="7">
                  <c:v>21175.5</c:v>
                </c:pt>
                <c:pt idx="8">
                  <c:v>18956.75</c:v>
                </c:pt>
                <c:pt idx="9">
                  <c:v>19992</c:v>
                </c:pt>
                <c:pt idx="10">
                  <c:v>21377.75</c:v>
                </c:pt>
                <c:pt idx="11">
                  <c:v>19650.5</c:v>
                </c:pt>
              </c:numCache>
            </c:numRef>
          </c:val>
          <c:extLst>
            <c:ext xmlns:c16="http://schemas.microsoft.com/office/drawing/2014/chart" uri="{C3380CC4-5D6E-409C-BE32-E72D297353CC}">
              <c16:uniqueId val="{00000003-E4BD-40A1-BDF1-B6F7CA3BB389}"/>
            </c:ext>
          </c:extLst>
        </c:ser>
        <c:ser>
          <c:idx val="2"/>
          <c:order val="2"/>
          <c:tx>
            <c:strRef>
              <c:f>Analysis!$K$20:$K$21</c:f>
              <c:strCache>
                <c:ptCount val="1"/>
                <c:pt idx="0">
                  <c:v>S</c:v>
                </c:pt>
              </c:strCache>
            </c:strRef>
          </c:tx>
          <c:spPr>
            <a:solidFill>
              <a:schemeClr val="accent3"/>
            </a:solidFill>
            <a:ln>
              <a:noFill/>
            </a:ln>
            <a:effectLst/>
          </c:spPr>
          <c:invertIfNegative val="0"/>
          <c:cat>
            <c:strRef>
              <c:f>Analysis!$H$22:$H$34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Analysis!$K$22:$K$34</c:f>
              <c:numCache>
                <c:formatCode>General</c:formatCode>
                <c:ptCount val="12"/>
                <c:pt idx="0">
                  <c:v>15103.499999999991</c:v>
                </c:pt>
                <c:pt idx="1">
                  <c:v>14741.849999999991</c:v>
                </c:pt>
                <c:pt idx="2">
                  <c:v>15538.899999999989</c:v>
                </c:pt>
                <c:pt idx="3">
                  <c:v>14136.049999999992</c:v>
                </c:pt>
                <c:pt idx="4">
                  <c:v>15644.899999999989</c:v>
                </c:pt>
                <c:pt idx="5">
                  <c:v>14047.999999999993</c:v>
                </c:pt>
                <c:pt idx="6">
                  <c:v>15475.349999999989</c:v>
                </c:pt>
                <c:pt idx="7">
                  <c:v>15640.949999999988</c:v>
                </c:pt>
                <c:pt idx="8">
                  <c:v>14323.349999999989</c:v>
                </c:pt>
                <c:pt idx="9">
                  <c:v>13554.099999999991</c:v>
                </c:pt>
                <c:pt idx="10">
                  <c:v>15536.049999999988</c:v>
                </c:pt>
                <c:pt idx="11">
                  <c:v>14333.499999999991</c:v>
                </c:pt>
              </c:numCache>
            </c:numRef>
          </c:val>
          <c:extLst>
            <c:ext xmlns:c16="http://schemas.microsoft.com/office/drawing/2014/chart" uri="{C3380CC4-5D6E-409C-BE32-E72D297353CC}">
              <c16:uniqueId val="{00000004-E4BD-40A1-BDF1-B6F7CA3BB389}"/>
            </c:ext>
          </c:extLst>
        </c:ser>
        <c:ser>
          <c:idx val="3"/>
          <c:order val="3"/>
          <c:tx>
            <c:strRef>
              <c:f>Analysis!$L$20:$L$21</c:f>
              <c:strCache>
                <c:ptCount val="1"/>
                <c:pt idx="0">
                  <c:v>XL</c:v>
                </c:pt>
              </c:strCache>
            </c:strRef>
          </c:tx>
          <c:spPr>
            <a:solidFill>
              <a:schemeClr val="accent4"/>
            </a:solidFill>
            <a:ln>
              <a:noFill/>
            </a:ln>
            <a:effectLst/>
          </c:spPr>
          <c:invertIfNegative val="0"/>
          <c:cat>
            <c:strRef>
              <c:f>Analysis!$H$22:$H$34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Analysis!$L$22:$L$34</c:f>
              <c:numCache>
                <c:formatCode>General</c:formatCode>
                <c:ptCount val="12"/>
                <c:pt idx="0">
                  <c:v>1275</c:v>
                </c:pt>
                <c:pt idx="1">
                  <c:v>969</c:v>
                </c:pt>
                <c:pt idx="2">
                  <c:v>1045.5</c:v>
                </c:pt>
                <c:pt idx="3">
                  <c:v>1657.5</c:v>
                </c:pt>
                <c:pt idx="4">
                  <c:v>1377</c:v>
                </c:pt>
                <c:pt idx="5">
                  <c:v>1249.5</c:v>
                </c:pt>
                <c:pt idx="6">
                  <c:v>1275</c:v>
                </c:pt>
                <c:pt idx="7">
                  <c:v>1122</c:v>
                </c:pt>
                <c:pt idx="8">
                  <c:v>918</c:v>
                </c:pt>
                <c:pt idx="9">
                  <c:v>1071</c:v>
                </c:pt>
                <c:pt idx="10">
                  <c:v>1147.5</c:v>
                </c:pt>
                <c:pt idx="11">
                  <c:v>969</c:v>
                </c:pt>
              </c:numCache>
            </c:numRef>
          </c:val>
          <c:extLst>
            <c:ext xmlns:c16="http://schemas.microsoft.com/office/drawing/2014/chart" uri="{C3380CC4-5D6E-409C-BE32-E72D297353CC}">
              <c16:uniqueId val="{00000005-E4BD-40A1-BDF1-B6F7CA3BB389}"/>
            </c:ext>
          </c:extLst>
        </c:ser>
        <c:ser>
          <c:idx val="4"/>
          <c:order val="4"/>
          <c:tx>
            <c:strRef>
              <c:f>Analysis!$M$20:$M$21</c:f>
              <c:strCache>
                <c:ptCount val="1"/>
                <c:pt idx="0">
                  <c:v>XXL</c:v>
                </c:pt>
              </c:strCache>
            </c:strRef>
          </c:tx>
          <c:spPr>
            <a:solidFill>
              <a:schemeClr val="accent5"/>
            </a:solidFill>
            <a:ln>
              <a:noFill/>
            </a:ln>
            <a:effectLst/>
          </c:spPr>
          <c:invertIfNegative val="0"/>
          <c:cat>
            <c:strRef>
              <c:f>Analysis!$H$22:$H$34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Analysis!$M$22:$M$34</c:f>
              <c:numCache>
                <c:formatCode>General</c:formatCode>
                <c:ptCount val="12"/>
                <c:pt idx="0">
                  <c:v>71.900000000000006</c:v>
                </c:pt>
                <c:pt idx="1">
                  <c:v>107.85000000000001</c:v>
                </c:pt>
                <c:pt idx="2">
                  <c:v>107.85000000000001</c:v>
                </c:pt>
                <c:pt idx="3">
                  <c:v>143.80000000000001</c:v>
                </c:pt>
                <c:pt idx="4">
                  <c:v>107.85000000000001</c:v>
                </c:pt>
                <c:pt idx="5">
                  <c:v>71.900000000000006</c:v>
                </c:pt>
                <c:pt idx="7">
                  <c:v>71.900000000000006</c:v>
                </c:pt>
                <c:pt idx="8">
                  <c:v>107.85000000000001</c:v>
                </c:pt>
                <c:pt idx="9">
                  <c:v>71.900000000000006</c:v>
                </c:pt>
                <c:pt idx="10">
                  <c:v>107.85000000000001</c:v>
                </c:pt>
                <c:pt idx="11">
                  <c:v>35.950000000000003</c:v>
                </c:pt>
              </c:numCache>
            </c:numRef>
          </c:val>
          <c:extLst>
            <c:ext xmlns:c16="http://schemas.microsoft.com/office/drawing/2014/chart" uri="{C3380CC4-5D6E-409C-BE32-E72D297353CC}">
              <c16:uniqueId val="{00000006-E4BD-40A1-BDF1-B6F7CA3BB389}"/>
            </c:ext>
          </c:extLst>
        </c:ser>
        <c:dLbls>
          <c:showLegendKey val="0"/>
          <c:showVal val="0"/>
          <c:showCatName val="0"/>
          <c:showSerName val="0"/>
          <c:showPercent val="0"/>
          <c:showBubbleSize val="0"/>
        </c:dLbls>
        <c:gapWidth val="219"/>
        <c:overlap val="-27"/>
        <c:axId val="306899712"/>
        <c:axId val="309505584"/>
      </c:barChart>
      <c:catAx>
        <c:axId val="30689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05584"/>
        <c:crosses val="autoZero"/>
        <c:auto val="1"/>
        <c:lblAlgn val="ctr"/>
        <c:lblOffset val="100"/>
        <c:noMultiLvlLbl val="0"/>
      </c:catAx>
      <c:valAx>
        <c:axId val="30950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899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Sales.xlsx]Analysis!PivotTable12</c:name>
    <c:fmtId val="-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Top</a:t>
            </a:r>
            <a:r>
              <a:rPr lang="en-US" b="1" baseline="0">
                <a:solidFill>
                  <a:schemeClr val="tx1"/>
                </a:solidFill>
              </a:rPr>
              <a:t> 10 Pizza generating more Income</a:t>
            </a:r>
          </a:p>
          <a:p>
            <a:pPr>
              <a:defRPr b="1">
                <a:solidFill>
                  <a:schemeClr val="tx1"/>
                </a:solidFill>
              </a:defRPr>
            </a:pPr>
            <a:r>
              <a:rPr lang="en-US" b="1" baseline="0">
                <a:solidFill>
                  <a:schemeClr val="tx1"/>
                </a:solidFill>
              </a:rPr>
              <a:t>  </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Analysis!$U$4</c:f>
              <c:strCache>
                <c:ptCount val="1"/>
                <c:pt idx="0">
                  <c:v>Total</c:v>
                </c:pt>
              </c:strCache>
            </c:strRef>
          </c:tx>
          <c:spPr>
            <a:solidFill>
              <a:schemeClr val="accent1"/>
            </a:solidFill>
            <a:ln>
              <a:noFill/>
            </a:ln>
            <a:effectLst/>
          </c:spPr>
          <c:invertIfNegative val="0"/>
          <c:cat>
            <c:strRef>
              <c:f>Analysis!$T$5:$T$15</c:f>
              <c:strCache>
                <c:ptCount val="10"/>
                <c:pt idx="0">
                  <c:v>The Thai Chicken Pizza</c:v>
                </c:pt>
                <c:pt idx="1">
                  <c:v>The Barbecue Chicken Pizza</c:v>
                </c:pt>
                <c:pt idx="2">
                  <c:v>The California Chicken Pizza</c:v>
                </c:pt>
                <c:pt idx="3">
                  <c:v>The Classic Deluxe Pizza</c:v>
                </c:pt>
                <c:pt idx="4">
                  <c:v>The Spicy Italian Pizza</c:v>
                </c:pt>
                <c:pt idx="5">
                  <c:v>The Southwest Chicken Pizza</c:v>
                </c:pt>
                <c:pt idx="6">
                  <c:v>The Italian Supreme Pizza</c:v>
                </c:pt>
                <c:pt idx="7">
                  <c:v>The Hawaiian Pizza</c:v>
                </c:pt>
                <c:pt idx="8">
                  <c:v>The Four Cheese Pizza</c:v>
                </c:pt>
                <c:pt idx="9">
                  <c:v>The Sicilian Pizza</c:v>
                </c:pt>
              </c:strCache>
            </c:strRef>
          </c:cat>
          <c:val>
            <c:numRef>
              <c:f>Analysis!$U$5:$U$15</c:f>
              <c:numCache>
                <c:formatCode>"$"#,##0.00</c:formatCode>
                <c:ptCount val="10"/>
                <c:pt idx="0">
                  <c:v>42332.25</c:v>
                </c:pt>
                <c:pt idx="1">
                  <c:v>41683</c:v>
                </c:pt>
                <c:pt idx="2">
                  <c:v>40166.5</c:v>
                </c:pt>
                <c:pt idx="3">
                  <c:v>37631.5</c:v>
                </c:pt>
                <c:pt idx="4">
                  <c:v>34163.5</c:v>
                </c:pt>
                <c:pt idx="5">
                  <c:v>34081.75</c:v>
                </c:pt>
                <c:pt idx="6">
                  <c:v>32856.25</c:v>
                </c:pt>
                <c:pt idx="7">
                  <c:v>31561.75</c:v>
                </c:pt>
                <c:pt idx="8">
                  <c:v>31361.100000000639</c:v>
                </c:pt>
                <c:pt idx="9">
                  <c:v>30123.75</c:v>
                </c:pt>
              </c:numCache>
            </c:numRef>
          </c:val>
          <c:extLst>
            <c:ext xmlns:c16="http://schemas.microsoft.com/office/drawing/2014/chart" uri="{C3380CC4-5D6E-409C-BE32-E72D297353CC}">
              <c16:uniqueId val="{00000000-1C10-4783-AD31-DCE211171322}"/>
            </c:ext>
          </c:extLst>
        </c:ser>
        <c:dLbls>
          <c:showLegendKey val="0"/>
          <c:showVal val="0"/>
          <c:showCatName val="0"/>
          <c:showSerName val="0"/>
          <c:showPercent val="0"/>
          <c:showBubbleSize val="0"/>
        </c:dLbls>
        <c:gapWidth val="219"/>
        <c:overlap val="-27"/>
        <c:axId val="309502056"/>
        <c:axId val="309508328"/>
      </c:barChart>
      <c:catAx>
        <c:axId val="309502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08328"/>
        <c:crosses val="autoZero"/>
        <c:auto val="1"/>
        <c:lblAlgn val="ctr"/>
        <c:lblOffset val="100"/>
        <c:noMultiLvlLbl val="0"/>
      </c:catAx>
      <c:valAx>
        <c:axId val="309508328"/>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02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Sales.xlsx]Analysis!best_worst_selling</c:name>
    <c:fmtId val="88"/>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a:solidFill>
                  <a:schemeClr val="tx1"/>
                </a:solidFill>
              </a:rPr>
              <a:t>Top 6 Pizza with the Highest Order Number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6"/>
      </c:pivotFmt>
      <c:pivotFmt>
        <c:idx val="27"/>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Analysis!$B$25</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Analysis!$A$26:$A$32</c:f>
              <c:strCache>
                <c:ptCount val="6"/>
                <c:pt idx="0">
                  <c:v>The Classic Deluxe Pizza</c:v>
                </c:pt>
                <c:pt idx="1">
                  <c:v>The Barbecue Chicken Pizza</c:v>
                </c:pt>
                <c:pt idx="2">
                  <c:v>The Hawaiian Pizza</c:v>
                </c:pt>
                <c:pt idx="3">
                  <c:v>The Pepperoni Pizza</c:v>
                </c:pt>
                <c:pt idx="4">
                  <c:v>The Thai Chicken Pizza</c:v>
                </c:pt>
                <c:pt idx="5">
                  <c:v>The California Chicken Pizza</c:v>
                </c:pt>
              </c:strCache>
            </c:strRef>
          </c:cat>
          <c:val>
            <c:numRef>
              <c:f>Analysis!$B$26:$B$32</c:f>
              <c:numCache>
                <c:formatCode>General</c:formatCode>
                <c:ptCount val="6"/>
                <c:pt idx="0">
                  <c:v>2416</c:v>
                </c:pt>
                <c:pt idx="1">
                  <c:v>2372</c:v>
                </c:pt>
                <c:pt idx="2">
                  <c:v>2370</c:v>
                </c:pt>
                <c:pt idx="3">
                  <c:v>2369</c:v>
                </c:pt>
                <c:pt idx="4">
                  <c:v>2315</c:v>
                </c:pt>
                <c:pt idx="5">
                  <c:v>2302</c:v>
                </c:pt>
              </c:numCache>
            </c:numRef>
          </c:val>
          <c:extLst>
            <c:ext xmlns:c16="http://schemas.microsoft.com/office/drawing/2014/chart" uri="{C3380CC4-5D6E-409C-BE32-E72D297353CC}">
              <c16:uniqueId val="{00000000-537C-4883-ABC6-6A23209AA209}"/>
            </c:ext>
          </c:extLst>
        </c:ser>
        <c:dLbls>
          <c:dLblPos val="inEnd"/>
          <c:showLegendKey val="0"/>
          <c:showVal val="1"/>
          <c:showCatName val="0"/>
          <c:showSerName val="0"/>
          <c:showPercent val="0"/>
          <c:showBubbleSize val="0"/>
        </c:dLbls>
        <c:gapWidth val="65"/>
        <c:axId val="309507544"/>
        <c:axId val="309507936"/>
      </c:barChart>
      <c:catAx>
        <c:axId val="3095075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09507936"/>
        <c:crosses val="autoZero"/>
        <c:auto val="1"/>
        <c:lblAlgn val="ctr"/>
        <c:lblOffset val="100"/>
        <c:noMultiLvlLbl val="0"/>
      </c:catAx>
      <c:valAx>
        <c:axId val="30950793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09507544"/>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Sales.xlsx]Analysis!PivotTable15</c:name>
    <c:fmtId val="37"/>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Why</a:t>
            </a:r>
            <a:r>
              <a:rPr lang="en-US" sz="1600" b="1" baseline="0">
                <a:solidFill>
                  <a:schemeClr val="tx1"/>
                </a:solidFill>
              </a:rPr>
              <a:t> Thai Chicken generates more revenue </a:t>
            </a:r>
            <a:endParaRPr lang="en-US" sz="1600" b="1">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s>
    <c:plotArea>
      <c:layout/>
      <c:areaChart>
        <c:grouping val="standard"/>
        <c:varyColors val="0"/>
        <c:ser>
          <c:idx val="0"/>
          <c:order val="0"/>
          <c:tx>
            <c:strRef>
              <c:f>Analysis!$Y$10:$Y$11</c:f>
              <c:strCache>
                <c:ptCount val="1"/>
                <c:pt idx="0">
                  <c:v>L</c:v>
                </c:pt>
              </c:strCache>
            </c:strRef>
          </c:tx>
          <c:spPr>
            <a:solidFill>
              <a:schemeClr val="accent1"/>
            </a:solidFill>
            <a:ln>
              <a:noFill/>
            </a:ln>
            <a:effectLst/>
          </c:spPr>
          <c:cat>
            <c:multiLvlStrRef>
              <c:f>Analysis!$X$12:$X$36</c:f>
              <c:multiLvlStrCache>
                <c:ptCount val="18"/>
                <c:lvl>
                  <c:pt idx="0">
                    <c:v>12</c:v>
                  </c:pt>
                  <c:pt idx="1">
                    <c:v>16</c:v>
                  </c:pt>
                  <c:pt idx="2">
                    <c:v>20.5</c:v>
                  </c:pt>
                  <c:pt idx="3">
                    <c:v>12.75</c:v>
                  </c:pt>
                  <c:pt idx="4">
                    <c:v>16.75</c:v>
                  </c:pt>
                  <c:pt idx="5">
                    <c:v>20.75</c:v>
                  </c:pt>
                  <c:pt idx="6">
                    <c:v>10.5</c:v>
                  </c:pt>
                  <c:pt idx="7">
                    <c:v>13.25</c:v>
                  </c:pt>
                  <c:pt idx="8">
                    <c:v>16.5</c:v>
                  </c:pt>
                  <c:pt idx="9">
                    <c:v>9.75</c:v>
                  </c:pt>
                  <c:pt idx="10">
                    <c:v>12.5</c:v>
                  </c:pt>
                  <c:pt idx="11">
                    <c:v>15.25</c:v>
                  </c:pt>
                  <c:pt idx="12">
                    <c:v>12.75</c:v>
                  </c:pt>
                  <c:pt idx="13">
                    <c:v>16.75</c:v>
                  </c:pt>
                  <c:pt idx="14">
                    <c:v>20.75</c:v>
                  </c:pt>
                  <c:pt idx="15">
                    <c:v>12.75</c:v>
                  </c:pt>
                  <c:pt idx="16">
                    <c:v>16.75</c:v>
                  </c:pt>
                  <c:pt idx="17">
                    <c:v>20.75</c:v>
                  </c:pt>
                </c:lvl>
                <c:lvl>
                  <c:pt idx="0">
                    <c:v>The Classic Deluxe Pizza</c:v>
                  </c:pt>
                  <c:pt idx="3">
                    <c:v>The Barbecue Chicken Pizza</c:v>
                  </c:pt>
                  <c:pt idx="6">
                    <c:v>The Hawaiian Pizza</c:v>
                  </c:pt>
                  <c:pt idx="9">
                    <c:v>The Pepperoni Pizza</c:v>
                  </c:pt>
                  <c:pt idx="12">
                    <c:v>The Thai Chicken Pizza</c:v>
                  </c:pt>
                  <c:pt idx="15">
                    <c:v>The California Chicken Pizza</c:v>
                  </c:pt>
                </c:lvl>
              </c:multiLvlStrCache>
            </c:multiLvlStrRef>
          </c:cat>
          <c:val>
            <c:numRef>
              <c:f>Analysis!$Y$12:$Y$36</c:f>
              <c:numCache>
                <c:formatCode>General</c:formatCode>
                <c:ptCount val="18"/>
                <c:pt idx="2">
                  <c:v>471</c:v>
                </c:pt>
                <c:pt idx="5">
                  <c:v>967</c:v>
                </c:pt>
                <c:pt idx="8">
                  <c:v>896</c:v>
                </c:pt>
                <c:pt idx="11">
                  <c:v>712</c:v>
                </c:pt>
                <c:pt idx="14">
                  <c:v>1365</c:v>
                </c:pt>
                <c:pt idx="17">
                  <c:v>895</c:v>
                </c:pt>
              </c:numCache>
            </c:numRef>
          </c:val>
          <c:extLst>
            <c:ext xmlns:c16="http://schemas.microsoft.com/office/drawing/2014/chart" uri="{C3380CC4-5D6E-409C-BE32-E72D297353CC}">
              <c16:uniqueId val="{00000000-F9DE-42A3-B870-275E6407A511}"/>
            </c:ext>
          </c:extLst>
        </c:ser>
        <c:ser>
          <c:idx val="1"/>
          <c:order val="1"/>
          <c:tx>
            <c:strRef>
              <c:f>Analysis!$Z$10:$Z$11</c:f>
              <c:strCache>
                <c:ptCount val="1"/>
                <c:pt idx="0">
                  <c:v>M</c:v>
                </c:pt>
              </c:strCache>
            </c:strRef>
          </c:tx>
          <c:spPr>
            <a:solidFill>
              <a:schemeClr val="accent2"/>
            </a:solidFill>
            <a:ln>
              <a:noFill/>
            </a:ln>
            <a:effectLst/>
          </c:spPr>
          <c:cat>
            <c:multiLvlStrRef>
              <c:f>Analysis!$X$12:$X$36</c:f>
              <c:multiLvlStrCache>
                <c:ptCount val="18"/>
                <c:lvl>
                  <c:pt idx="0">
                    <c:v>12</c:v>
                  </c:pt>
                  <c:pt idx="1">
                    <c:v>16</c:v>
                  </c:pt>
                  <c:pt idx="2">
                    <c:v>20.5</c:v>
                  </c:pt>
                  <c:pt idx="3">
                    <c:v>12.75</c:v>
                  </c:pt>
                  <c:pt idx="4">
                    <c:v>16.75</c:v>
                  </c:pt>
                  <c:pt idx="5">
                    <c:v>20.75</c:v>
                  </c:pt>
                  <c:pt idx="6">
                    <c:v>10.5</c:v>
                  </c:pt>
                  <c:pt idx="7">
                    <c:v>13.25</c:v>
                  </c:pt>
                  <c:pt idx="8">
                    <c:v>16.5</c:v>
                  </c:pt>
                  <c:pt idx="9">
                    <c:v>9.75</c:v>
                  </c:pt>
                  <c:pt idx="10">
                    <c:v>12.5</c:v>
                  </c:pt>
                  <c:pt idx="11">
                    <c:v>15.25</c:v>
                  </c:pt>
                  <c:pt idx="12">
                    <c:v>12.75</c:v>
                  </c:pt>
                  <c:pt idx="13">
                    <c:v>16.75</c:v>
                  </c:pt>
                  <c:pt idx="14">
                    <c:v>20.75</c:v>
                  </c:pt>
                  <c:pt idx="15">
                    <c:v>12.75</c:v>
                  </c:pt>
                  <c:pt idx="16">
                    <c:v>16.75</c:v>
                  </c:pt>
                  <c:pt idx="17">
                    <c:v>20.75</c:v>
                  </c:pt>
                </c:lvl>
                <c:lvl>
                  <c:pt idx="0">
                    <c:v>The Classic Deluxe Pizza</c:v>
                  </c:pt>
                  <c:pt idx="3">
                    <c:v>The Barbecue Chicken Pizza</c:v>
                  </c:pt>
                  <c:pt idx="6">
                    <c:v>The Hawaiian Pizza</c:v>
                  </c:pt>
                  <c:pt idx="9">
                    <c:v>The Pepperoni Pizza</c:v>
                  </c:pt>
                  <c:pt idx="12">
                    <c:v>The Thai Chicken Pizza</c:v>
                  </c:pt>
                  <c:pt idx="15">
                    <c:v>The California Chicken Pizza</c:v>
                  </c:pt>
                </c:lvl>
              </c:multiLvlStrCache>
            </c:multiLvlStrRef>
          </c:cat>
          <c:val>
            <c:numRef>
              <c:f>Analysis!$Z$12:$Z$36</c:f>
              <c:numCache>
                <c:formatCode>General</c:formatCode>
                <c:ptCount val="18"/>
                <c:pt idx="1">
                  <c:v>1159</c:v>
                </c:pt>
                <c:pt idx="4">
                  <c:v>926</c:v>
                </c:pt>
                <c:pt idx="7">
                  <c:v>473</c:v>
                </c:pt>
                <c:pt idx="10">
                  <c:v>918</c:v>
                </c:pt>
                <c:pt idx="13">
                  <c:v>474</c:v>
                </c:pt>
                <c:pt idx="16">
                  <c:v>914</c:v>
                </c:pt>
              </c:numCache>
            </c:numRef>
          </c:val>
          <c:extLst>
            <c:ext xmlns:c16="http://schemas.microsoft.com/office/drawing/2014/chart" uri="{C3380CC4-5D6E-409C-BE32-E72D297353CC}">
              <c16:uniqueId val="{00000001-F9DE-42A3-B870-275E6407A511}"/>
            </c:ext>
          </c:extLst>
        </c:ser>
        <c:ser>
          <c:idx val="2"/>
          <c:order val="2"/>
          <c:tx>
            <c:strRef>
              <c:f>Analysis!$AA$10:$AA$11</c:f>
              <c:strCache>
                <c:ptCount val="1"/>
                <c:pt idx="0">
                  <c:v>S</c:v>
                </c:pt>
              </c:strCache>
            </c:strRef>
          </c:tx>
          <c:spPr>
            <a:solidFill>
              <a:schemeClr val="accent3"/>
            </a:solidFill>
            <a:ln>
              <a:noFill/>
            </a:ln>
            <a:effectLst/>
          </c:spPr>
          <c:cat>
            <c:multiLvlStrRef>
              <c:f>Analysis!$X$12:$X$36</c:f>
              <c:multiLvlStrCache>
                <c:ptCount val="18"/>
                <c:lvl>
                  <c:pt idx="0">
                    <c:v>12</c:v>
                  </c:pt>
                  <c:pt idx="1">
                    <c:v>16</c:v>
                  </c:pt>
                  <c:pt idx="2">
                    <c:v>20.5</c:v>
                  </c:pt>
                  <c:pt idx="3">
                    <c:v>12.75</c:v>
                  </c:pt>
                  <c:pt idx="4">
                    <c:v>16.75</c:v>
                  </c:pt>
                  <c:pt idx="5">
                    <c:v>20.75</c:v>
                  </c:pt>
                  <c:pt idx="6">
                    <c:v>10.5</c:v>
                  </c:pt>
                  <c:pt idx="7">
                    <c:v>13.25</c:v>
                  </c:pt>
                  <c:pt idx="8">
                    <c:v>16.5</c:v>
                  </c:pt>
                  <c:pt idx="9">
                    <c:v>9.75</c:v>
                  </c:pt>
                  <c:pt idx="10">
                    <c:v>12.5</c:v>
                  </c:pt>
                  <c:pt idx="11">
                    <c:v>15.25</c:v>
                  </c:pt>
                  <c:pt idx="12">
                    <c:v>12.75</c:v>
                  </c:pt>
                  <c:pt idx="13">
                    <c:v>16.75</c:v>
                  </c:pt>
                  <c:pt idx="14">
                    <c:v>20.75</c:v>
                  </c:pt>
                  <c:pt idx="15">
                    <c:v>12.75</c:v>
                  </c:pt>
                  <c:pt idx="16">
                    <c:v>16.75</c:v>
                  </c:pt>
                  <c:pt idx="17">
                    <c:v>20.75</c:v>
                  </c:pt>
                </c:lvl>
                <c:lvl>
                  <c:pt idx="0">
                    <c:v>The Classic Deluxe Pizza</c:v>
                  </c:pt>
                  <c:pt idx="3">
                    <c:v>The Barbecue Chicken Pizza</c:v>
                  </c:pt>
                  <c:pt idx="6">
                    <c:v>The Hawaiian Pizza</c:v>
                  </c:pt>
                  <c:pt idx="9">
                    <c:v>The Pepperoni Pizza</c:v>
                  </c:pt>
                  <c:pt idx="12">
                    <c:v>The Thai Chicken Pizza</c:v>
                  </c:pt>
                  <c:pt idx="15">
                    <c:v>The California Chicken Pizza</c:v>
                  </c:pt>
                </c:lvl>
              </c:multiLvlStrCache>
            </c:multiLvlStrRef>
          </c:cat>
          <c:val>
            <c:numRef>
              <c:f>Analysis!$AA$12:$AA$36</c:f>
              <c:numCache>
                <c:formatCode>General</c:formatCode>
                <c:ptCount val="18"/>
                <c:pt idx="0">
                  <c:v>786</c:v>
                </c:pt>
                <c:pt idx="3">
                  <c:v>479</c:v>
                </c:pt>
                <c:pt idx="6">
                  <c:v>1001</c:v>
                </c:pt>
                <c:pt idx="9">
                  <c:v>739</c:v>
                </c:pt>
                <c:pt idx="12">
                  <c:v>476</c:v>
                </c:pt>
                <c:pt idx="15">
                  <c:v>493</c:v>
                </c:pt>
              </c:numCache>
            </c:numRef>
          </c:val>
          <c:extLst>
            <c:ext xmlns:c16="http://schemas.microsoft.com/office/drawing/2014/chart" uri="{C3380CC4-5D6E-409C-BE32-E72D297353CC}">
              <c16:uniqueId val="{00000002-F9DE-42A3-B870-275E6407A511}"/>
            </c:ext>
          </c:extLst>
        </c:ser>
        <c:ser>
          <c:idx val="3"/>
          <c:order val="3"/>
          <c:tx>
            <c:strRef>
              <c:f>Analysis!$AB$10:$AB$11</c:f>
              <c:strCache>
                <c:ptCount val="1"/>
                <c:pt idx="0">
                  <c:v>XL</c:v>
                </c:pt>
              </c:strCache>
            </c:strRef>
          </c:tx>
          <c:spPr>
            <a:solidFill>
              <a:schemeClr val="accent4"/>
            </a:solidFill>
            <a:ln>
              <a:noFill/>
            </a:ln>
            <a:effectLst/>
          </c:spPr>
          <c:cat>
            <c:multiLvlStrRef>
              <c:f>Analysis!$X$12:$X$36</c:f>
              <c:multiLvlStrCache>
                <c:ptCount val="18"/>
                <c:lvl>
                  <c:pt idx="0">
                    <c:v>12</c:v>
                  </c:pt>
                  <c:pt idx="1">
                    <c:v>16</c:v>
                  </c:pt>
                  <c:pt idx="2">
                    <c:v>20.5</c:v>
                  </c:pt>
                  <c:pt idx="3">
                    <c:v>12.75</c:v>
                  </c:pt>
                  <c:pt idx="4">
                    <c:v>16.75</c:v>
                  </c:pt>
                  <c:pt idx="5">
                    <c:v>20.75</c:v>
                  </c:pt>
                  <c:pt idx="6">
                    <c:v>10.5</c:v>
                  </c:pt>
                  <c:pt idx="7">
                    <c:v>13.25</c:v>
                  </c:pt>
                  <c:pt idx="8">
                    <c:v>16.5</c:v>
                  </c:pt>
                  <c:pt idx="9">
                    <c:v>9.75</c:v>
                  </c:pt>
                  <c:pt idx="10">
                    <c:v>12.5</c:v>
                  </c:pt>
                  <c:pt idx="11">
                    <c:v>15.25</c:v>
                  </c:pt>
                  <c:pt idx="12">
                    <c:v>12.75</c:v>
                  </c:pt>
                  <c:pt idx="13">
                    <c:v>16.75</c:v>
                  </c:pt>
                  <c:pt idx="14">
                    <c:v>20.75</c:v>
                  </c:pt>
                  <c:pt idx="15">
                    <c:v>12.75</c:v>
                  </c:pt>
                  <c:pt idx="16">
                    <c:v>16.75</c:v>
                  </c:pt>
                  <c:pt idx="17">
                    <c:v>20.75</c:v>
                  </c:pt>
                </c:lvl>
                <c:lvl>
                  <c:pt idx="0">
                    <c:v>The Classic Deluxe Pizza</c:v>
                  </c:pt>
                  <c:pt idx="3">
                    <c:v>The Barbecue Chicken Pizza</c:v>
                  </c:pt>
                  <c:pt idx="6">
                    <c:v>The Hawaiian Pizza</c:v>
                  </c:pt>
                  <c:pt idx="9">
                    <c:v>The Pepperoni Pizza</c:v>
                  </c:pt>
                  <c:pt idx="12">
                    <c:v>The Thai Chicken Pizza</c:v>
                  </c:pt>
                  <c:pt idx="15">
                    <c:v>The California Chicken Pizza</c:v>
                  </c:pt>
                </c:lvl>
              </c:multiLvlStrCache>
            </c:multiLvlStrRef>
          </c:cat>
          <c:val>
            <c:numRef>
              <c:f>Analysis!$AB$12:$AB$36</c:f>
              <c:numCache>
                <c:formatCode>General</c:formatCode>
                <c:ptCount val="18"/>
              </c:numCache>
            </c:numRef>
          </c:val>
          <c:extLst>
            <c:ext xmlns:c16="http://schemas.microsoft.com/office/drawing/2014/chart" uri="{C3380CC4-5D6E-409C-BE32-E72D297353CC}">
              <c16:uniqueId val="{00000003-F9DE-42A3-B870-275E6407A511}"/>
            </c:ext>
          </c:extLst>
        </c:ser>
        <c:ser>
          <c:idx val="4"/>
          <c:order val="4"/>
          <c:tx>
            <c:strRef>
              <c:f>Analysis!$AC$10:$AC$11</c:f>
              <c:strCache>
                <c:ptCount val="1"/>
                <c:pt idx="0">
                  <c:v>XXL</c:v>
                </c:pt>
              </c:strCache>
            </c:strRef>
          </c:tx>
          <c:spPr>
            <a:solidFill>
              <a:schemeClr val="accent5"/>
            </a:solidFill>
            <a:ln>
              <a:noFill/>
            </a:ln>
            <a:effectLst/>
          </c:spPr>
          <c:cat>
            <c:multiLvlStrRef>
              <c:f>Analysis!$X$12:$X$36</c:f>
              <c:multiLvlStrCache>
                <c:ptCount val="18"/>
                <c:lvl>
                  <c:pt idx="0">
                    <c:v>12</c:v>
                  </c:pt>
                  <c:pt idx="1">
                    <c:v>16</c:v>
                  </c:pt>
                  <c:pt idx="2">
                    <c:v>20.5</c:v>
                  </c:pt>
                  <c:pt idx="3">
                    <c:v>12.75</c:v>
                  </c:pt>
                  <c:pt idx="4">
                    <c:v>16.75</c:v>
                  </c:pt>
                  <c:pt idx="5">
                    <c:v>20.75</c:v>
                  </c:pt>
                  <c:pt idx="6">
                    <c:v>10.5</c:v>
                  </c:pt>
                  <c:pt idx="7">
                    <c:v>13.25</c:v>
                  </c:pt>
                  <c:pt idx="8">
                    <c:v>16.5</c:v>
                  </c:pt>
                  <c:pt idx="9">
                    <c:v>9.75</c:v>
                  </c:pt>
                  <c:pt idx="10">
                    <c:v>12.5</c:v>
                  </c:pt>
                  <c:pt idx="11">
                    <c:v>15.25</c:v>
                  </c:pt>
                  <c:pt idx="12">
                    <c:v>12.75</c:v>
                  </c:pt>
                  <c:pt idx="13">
                    <c:v>16.75</c:v>
                  </c:pt>
                  <c:pt idx="14">
                    <c:v>20.75</c:v>
                  </c:pt>
                  <c:pt idx="15">
                    <c:v>12.75</c:v>
                  </c:pt>
                  <c:pt idx="16">
                    <c:v>16.75</c:v>
                  </c:pt>
                  <c:pt idx="17">
                    <c:v>20.75</c:v>
                  </c:pt>
                </c:lvl>
                <c:lvl>
                  <c:pt idx="0">
                    <c:v>The Classic Deluxe Pizza</c:v>
                  </c:pt>
                  <c:pt idx="3">
                    <c:v>The Barbecue Chicken Pizza</c:v>
                  </c:pt>
                  <c:pt idx="6">
                    <c:v>The Hawaiian Pizza</c:v>
                  </c:pt>
                  <c:pt idx="9">
                    <c:v>The Pepperoni Pizza</c:v>
                  </c:pt>
                  <c:pt idx="12">
                    <c:v>The Thai Chicken Pizza</c:v>
                  </c:pt>
                  <c:pt idx="15">
                    <c:v>The California Chicken Pizza</c:v>
                  </c:pt>
                </c:lvl>
              </c:multiLvlStrCache>
            </c:multiLvlStrRef>
          </c:cat>
          <c:val>
            <c:numRef>
              <c:f>Analysis!$AC$12:$AC$36</c:f>
              <c:numCache>
                <c:formatCode>General</c:formatCode>
                <c:ptCount val="18"/>
              </c:numCache>
            </c:numRef>
          </c:val>
          <c:extLst>
            <c:ext xmlns:c16="http://schemas.microsoft.com/office/drawing/2014/chart" uri="{C3380CC4-5D6E-409C-BE32-E72D297353CC}">
              <c16:uniqueId val="{00000004-F9DE-42A3-B870-275E6407A511}"/>
            </c:ext>
          </c:extLst>
        </c:ser>
        <c:dLbls>
          <c:showLegendKey val="0"/>
          <c:showVal val="0"/>
          <c:showCatName val="0"/>
          <c:showSerName val="0"/>
          <c:showPercent val="0"/>
          <c:showBubbleSize val="0"/>
        </c:dLbls>
        <c:axId val="309501272"/>
        <c:axId val="309502448"/>
      </c:areaChart>
      <c:catAx>
        <c:axId val="3095012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02448"/>
        <c:crosses val="autoZero"/>
        <c:auto val="1"/>
        <c:lblAlgn val="ctr"/>
        <c:lblOffset val="100"/>
        <c:noMultiLvlLbl val="0"/>
      </c:catAx>
      <c:valAx>
        <c:axId val="309502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01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Sales.xlsx]Analysis2!Day_by_time</c:name>
    <c:fmtId val="-1"/>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dirty="0">
                <a:solidFill>
                  <a:schemeClr val="tx1">
                    <a:lumMod val="65000"/>
                    <a:lumOff val="35000"/>
                  </a:schemeClr>
                </a:solidFill>
              </a:rPr>
              <a:t>Busiest Days and Times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s>
    <c:plotArea>
      <c:layout/>
      <c:barChart>
        <c:barDir val="col"/>
        <c:grouping val="clustered"/>
        <c:varyColors val="0"/>
        <c:ser>
          <c:idx val="0"/>
          <c:order val="0"/>
          <c:tx>
            <c:strRef>
              <c:f>Analysis2!$E$3:$E$4</c:f>
              <c:strCache>
                <c:ptCount val="1"/>
                <c:pt idx="0">
                  <c:v>Afternoon</c:v>
                </c:pt>
              </c:strCache>
            </c:strRef>
          </c:tx>
          <c:spPr>
            <a:solidFill>
              <a:schemeClr val="accent2"/>
            </a:solidFill>
            <a:ln>
              <a:noFill/>
            </a:ln>
            <a:effectLst/>
          </c:spPr>
          <c:invertIfNegative val="0"/>
          <c:cat>
            <c:strRef>
              <c:f>Analysis2!$D$5:$D$12</c:f>
              <c:strCache>
                <c:ptCount val="7"/>
                <c:pt idx="0">
                  <c:v>Sunday</c:v>
                </c:pt>
                <c:pt idx="1">
                  <c:v>Monday</c:v>
                </c:pt>
                <c:pt idx="2">
                  <c:v>Tuesday</c:v>
                </c:pt>
                <c:pt idx="3">
                  <c:v>Wednesday</c:v>
                </c:pt>
                <c:pt idx="4">
                  <c:v>Thursday</c:v>
                </c:pt>
                <c:pt idx="5">
                  <c:v>Friday</c:v>
                </c:pt>
                <c:pt idx="6">
                  <c:v>Saturday</c:v>
                </c:pt>
              </c:strCache>
            </c:strRef>
          </c:cat>
          <c:val>
            <c:numRef>
              <c:f>Analysis2!$E$5:$E$12</c:f>
              <c:numCache>
                <c:formatCode>General</c:formatCode>
                <c:ptCount val="7"/>
                <c:pt idx="0">
                  <c:v>907</c:v>
                </c:pt>
                <c:pt idx="1">
                  <c:v>1103</c:v>
                </c:pt>
                <c:pt idx="2">
                  <c:v>1179</c:v>
                </c:pt>
                <c:pt idx="3">
                  <c:v>1212</c:v>
                </c:pt>
                <c:pt idx="4">
                  <c:v>1333</c:v>
                </c:pt>
                <c:pt idx="5">
                  <c:v>1239</c:v>
                </c:pt>
                <c:pt idx="6">
                  <c:v>942</c:v>
                </c:pt>
              </c:numCache>
            </c:numRef>
          </c:val>
          <c:extLst>
            <c:ext xmlns:c16="http://schemas.microsoft.com/office/drawing/2014/chart" uri="{C3380CC4-5D6E-409C-BE32-E72D297353CC}">
              <c16:uniqueId val="{00000000-583F-44C9-9247-992859B17C55}"/>
            </c:ext>
          </c:extLst>
        </c:ser>
        <c:ser>
          <c:idx val="1"/>
          <c:order val="1"/>
          <c:tx>
            <c:strRef>
              <c:f>Analysis2!$F$3:$F$4</c:f>
              <c:strCache>
                <c:ptCount val="1"/>
                <c:pt idx="0">
                  <c:v>Evening</c:v>
                </c:pt>
              </c:strCache>
            </c:strRef>
          </c:tx>
          <c:spPr>
            <a:solidFill>
              <a:schemeClr val="accent4"/>
            </a:solidFill>
            <a:ln>
              <a:noFill/>
            </a:ln>
            <a:effectLst/>
          </c:spPr>
          <c:invertIfNegative val="0"/>
          <c:cat>
            <c:strRef>
              <c:f>Analysis2!$D$5:$D$12</c:f>
              <c:strCache>
                <c:ptCount val="7"/>
                <c:pt idx="0">
                  <c:v>Sunday</c:v>
                </c:pt>
                <c:pt idx="1">
                  <c:v>Monday</c:v>
                </c:pt>
                <c:pt idx="2">
                  <c:v>Tuesday</c:v>
                </c:pt>
                <c:pt idx="3">
                  <c:v>Wednesday</c:v>
                </c:pt>
                <c:pt idx="4">
                  <c:v>Thursday</c:v>
                </c:pt>
                <c:pt idx="5">
                  <c:v>Friday</c:v>
                </c:pt>
                <c:pt idx="6">
                  <c:v>Saturday</c:v>
                </c:pt>
              </c:strCache>
            </c:strRef>
          </c:cat>
          <c:val>
            <c:numRef>
              <c:f>Analysis2!$F$5:$F$12</c:f>
              <c:numCache>
                <c:formatCode>General</c:formatCode>
                <c:ptCount val="7"/>
                <c:pt idx="0">
                  <c:v>1621</c:v>
                </c:pt>
                <c:pt idx="1">
                  <c:v>1464</c:v>
                </c:pt>
                <c:pt idx="2">
                  <c:v>1605</c:v>
                </c:pt>
                <c:pt idx="3">
                  <c:v>1579</c:v>
                </c:pt>
                <c:pt idx="4">
                  <c:v>1689</c:v>
                </c:pt>
                <c:pt idx="5">
                  <c:v>2107</c:v>
                </c:pt>
                <c:pt idx="6">
                  <c:v>2130</c:v>
                </c:pt>
              </c:numCache>
            </c:numRef>
          </c:val>
          <c:extLst>
            <c:ext xmlns:c16="http://schemas.microsoft.com/office/drawing/2014/chart" uri="{C3380CC4-5D6E-409C-BE32-E72D297353CC}">
              <c16:uniqueId val="{00000001-583F-44C9-9247-992859B17C55}"/>
            </c:ext>
          </c:extLst>
        </c:ser>
        <c:ser>
          <c:idx val="2"/>
          <c:order val="2"/>
          <c:tx>
            <c:strRef>
              <c:f>Analysis2!$G$3:$G$4</c:f>
              <c:strCache>
                <c:ptCount val="1"/>
                <c:pt idx="0">
                  <c:v>Morning</c:v>
                </c:pt>
              </c:strCache>
            </c:strRef>
          </c:tx>
          <c:spPr>
            <a:solidFill>
              <a:schemeClr val="accent6"/>
            </a:solidFill>
            <a:ln>
              <a:noFill/>
            </a:ln>
            <a:effectLst/>
          </c:spPr>
          <c:invertIfNegative val="0"/>
          <c:cat>
            <c:strRef>
              <c:f>Analysis2!$D$5:$D$12</c:f>
              <c:strCache>
                <c:ptCount val="7"/>
                <c:pt idx="0">
                  <c:v>Sunday</c:v>
                </c:pt>
                <c:pt idx="1">
                  <c:v>Monday</c:v>
                </c:pt>
                <c:pt idx="2">
                  <c:v>Tuesday</c:v>
                </c:pt>
                <c:pt idx="3">
                  <c:v>Wednesday</c:v>
                </c:pt>
                <c:pt idx="4">
                  <c:v>Thursday</c:v>
                </c:pt>
                <c:pt idx="5">
                  <c:v>Friday</c:v>
                </c:pt>
                <c:pt idx="6">
                  <c:v>Saturday</c:v>
                </c:pt>
              </c:strCache>
            </c:strRef>
          </c:cat>
          <c:val>
            <c:numRef>
              <c:f>Analysis2!$G$5:$G$12</c:f>
              <c:numCache>
                <c:formatCode>General</c:formatCode>
                <c:ptCount val="7"/>
                <c:pt idx="0">
                  <c:v>96</c:v>
                </c:pt>
                <c:pt idx="1">
                  <c:v>227</c:v>
                </c:pt>
                <c:pt idx="2">
                  <c:v>189</c:v>
                </c:pt>
                <c:pt idx="3">
                  <c:v>233</c:v>
                </c:pt>
                <c:pt idx="4">
                  <c:v>217</c:v>
                </c:pt>
                <c:pt idx="5">
                  <c:v>192</c:v>
                </c:pt>
                <c:pt idx="6">
                  <c:v>86</c:v>
                </c:pt>
              </c:numCache>
            </c:numRef>
          </c:val>
          <c:extLst>
            <c:ext xmlns:c16="http://schemas.microsoft.com/office/drawing/2014/chart" uri="{C3380CC4-5D6E-409C-BE32-E72D297353CC}">
              <c16:uniqueId val="{00000002-583F-44C9-9247-992859B17C55}"/>
            </c:ext>
          </c:extLst>
        </c:ser>
        <c:dLbls>
          <c:showLegendKey val="0"/>
          <c:showVal val="0"/>
          <c:showCatName val="0"/>
          <c:showSerName val="0"/>
          <c:showPercent val="0"/>
          <c:showBubbleSize val="0"/>
        </c:dLbls>
        <c:gapWidth val="219"/>
        <c:overlap val="-27"/>
        <c:axId val="304516976"/>
        <c:axId val="235285792"/>
      </c:barChart>
      <c:catAx>
        <c:axId val="304516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85792"/>
        <c:crosses val="autoZero"/>
        <c:auto val="1"/>
        <c:lblAlgn val="ctr"/>
        <c:lblOffset val="100"/>
        <c:noMultiLvlLbl val="0"/>
      </c:catAx>
      <c:valAx>
        <c:axId val="235285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516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Monthly</a:t>
            </a:r>
            <a:r>
              <a:rPr lang="en-US" baseline="0" dirty="0"/>
              <a:t> </a:t>
            </a:r>
            <a:r>
              <a:rPr lang="en-US" dirty="0"/>
              <a:t>AOV</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Model - Pizza Sales.xlsx]Analysis2'!$S$1</c:f>
              <c:strCache>
                <c:ptCount val="1"/>
                <c:pt idx="0">
                  <c:v>AOV</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'[Data Model - Pizza Sales.xlsx]Analysis2'!$R$2:$R$13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'[Data Model - Pizza Sales.xlsx]Analysis2'!$S$2:$S$13</c:f>
              <c:numCache>
                <c:formatCode>"$"#,##0.00</c:formatCode>
                <c:ptCount val="12"/>
                <c:pt idx="0">
                  <c:v>37.828346883468782</c:v>
                </c:pt>
                <c:pt idx="1">
                  <c:v>38.670385756676509</c:v>
                </c:pt>
                <c:pt idx="2">
                  <c:v>38.259293478260808</c:v>
                </c:pt>
                <c:pt idx="3">
                  <c:v>38.208337965536337</c:v>
                </c:pt>
                <c:pt idx="4">
                  <c:v>38.533594171613537</c:v>
                </c:pt>
                <c:pt idx="5">
                  <c:v>38.482910321488959</c:v>
                </c:pt>
                <c:pt idx="6">
                  <c:v>37.49762273901802</c:v>
                </c:pt>
                <c:pt idx="7">
                  <c:v>37.087588267246012</c:v>
                </c:pt>
                <c:pt idx="8">
                  <c:v>38.639403973509907</c:v>
                </c:pt>
                <c:pt idx="9">
                  <c:v>38.898906439854144</c:v>
                </c:pt>
                <c:pt idx="10">
                  <c:v>39.283119419642802</c:v>
                </c:pt>
                <c:pt idx="11">
                  <c:v>38.512589285714249</c:v>
                </c:pt>
              </c:numCache>
            </c:numRef>
          </c:val>
          <c:smooth val="0"/>
          <c:extLst>
            <c:ext xmlns:c16="http://schemas.microsoft.com/office/drawing/2014/chart" uri="{C3380CC4-5D6E-409C-BE32-E72D297353CC}">
              <c16:uniqueId val="{00000000-826C-423D-8C5F-E14B1B125F37}"/>
            </c:ext>
          </c:extLst>
        </c:ser>
        <c:dLbls>
          <c:showLegendKey val="0"/>
          <c:showVal val="0"/>
          <c:showCatName val="0"/>
          <c:showSerName val="0"/>
          <c:showPercent val="0"/>
          <c:showBubbleSize val="0"/>
        </c:dLbls>
        <c:smooth val="0"/>
        <c:axId val="309503624"/>
        <c:axId val="309506368"/>
      </c:lineChart>
      <c:catAx>
        <c:axId val="309503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506368"/>
        <c:crosses val="autoZero"/>
        <c:auto val="1"/>
        <c:lblAlgn val="ctr"/>
        <c:lblOffset val="100"/>
        <c:noMultiLvlLbl val="0"/>
      </c:catAx>
      <c:valAx>
        <c:axId val="3095063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503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Sales.xlsx]Analysis2!PivotTable17</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s>
    <c:plotArea>
      <c:layout/>
      <c:barChart>
        <c:barDir val="col"/>
        <c:grouping val="clustered"/>
        <c:varyColors val="0"/>
        <c:ser>
          <c:idx val="0"/>
          <c:order val="0"/>
          <c:tx>
            <c:strRef>
              <c:f>Analysis2!$B$92:$B$93</c:f>
              <c:strCache>
                <c:ptCount val="1"/>
                <c:pt idx="0">
                  <c:v>9</c:v>
                </c:pt>
              </c:strCache>
            </c:strRef>
          </c:tx>
          <c:spPr>
            <a:solidFill>
              <a:schemeClr val="accent1"/>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Analysis2!$B$94:$B$101</c:f>
              <c:numCache>
                <c:formatCode>General</c:formatCode>
                <c:ptCount val="7"/>
                <c:pt idx="2">
                  <c:v>1</c:v>
                </c:pt>
              </c:numCache>
            </c:numRef>
          </c:val>
          <c:extLst>
            <c:ext xmlns:c16="http://schemas.microsoft.com/office/drawing/2014/chart" uri="{C3380CC4-5D6E-409C-BE32-E72D297353CC}">
              <c16:uniqueId val="{00000000-BEE3-49BD-960E-622984D6D30A}"/>
            </c:ext>
          </c:extLst>
        </c:ser>
        <c:ser>
          <c:idx val="1"/>
          <c:order val="1"/>
          <c:tx>
            <c:strRef>
              <c:f>Analysis2!$C$92:$C$93</c:f>
              <c:strCache>
                <c:ptCount val="1"/>
                <c:pt idx="0">
                  <c:v>10</c:v>
                </c:pt>
              </c:strCache>
            </c:strRef>
          </c:tx>
          <c:spPr>
            <a:solidFill>
              <a:schemeClr val="accent2"/>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Analysis2!$C$94:$C$101</c:f>
              <c:numCache>
                <c:formatCode>General</c:formatCode>
                <c:ptCount val="7"/>
                <c:pt idx="0">
                  <c:v>1</c:v>
                </c:pt>
                <c:pt idx="1">
                  <c:v>1</c:v>
                </c:pt>
                <c:pt idx="3">
                  <c:v>2</c:v>
                </c:pt>
                <c:pt idx="4">
                  <c:v>3</c:v>
                </c:pt>
                <c:pt idx="6">
                  <c:v>1</c:v>
                </c:pt>
              </c:numCache>
            </c:numRef>
          </c:val>
          <c:extLst>
            <c:ext xmlns:c16="http://schemas.microsoft.com/office/drawing/2014/chart" uri="{C3380CC4-5D6E-409C-BE32-E72D297353CC}">
              <c16:uniqueId val="{00000001-BEE3-49BD-960E-622984D6D30A}"/>
            </c:ext>
          </c:extLst>
        </c:ser>
        <c:ser>
          <c:idx val="2"/>
          <c:order val="2"/>
          <c:tx>
            <c:strRef>
              <c:f>Analysis2!$D$92:$D$93</c:f>
              <c:strCache>
                <c:ptCount val="1"/>
                <c:pt idx="0">
                  <c:v>11</c:v>
                </c:pt>
              </c:strCache>
            </c:strRef>
          </c:tx>
          <c:spPr>
            <a:solidFill>
              <a:schemeClr val="accent3"/>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Analysis2!$D$94:$D$101</c:f>
              <c:numCache>
                <c:formatCode>General</c:formatCode>
                <c:ptCount val="7"/>
                <c:pt idx="0">
                  <c:v>95</c:v>
                </c:pt>
                <c:pt idx="1">
                  <c:v>226</c:v>
                </c:pt>
                <c:pt idx="2">
                  <c:v>188</c:v>
                </c:pt>
                <c:pt idx="3">
                  <c:v>231</c:v>
                </c:pt>
                <c:pt idx="4">
                  <c:v>214</c:v>
                </c:pt>
                <c:pt idx="5">
                  <c:v>192</c:v>
                </c:pt>
                <c:pt idx="6">
                  <c:v>85</c:v>
                </c:pt>
              </c:numCache>
            </c:numRef>
          </c:val>
          <c:extLst>
            <c:ext xmlns:c16="http://schemas.microsoft.com/office/drawing/2014/chart" uri="{C3380CC4-5D6E-409C-BE32-E72D297353CC}">
              <c16:uniqueId val="{00000002-BEE3-49BD-960E-622984D6D30A}"/>
            </c:ext>
          </c:extLst>
        </c:ser>
        <c:ser>
          <c:idx val="3"/>
          <c:order val="3"/>
          <c:tx>
            <c:strRef>
              <c:f>Analysis2!$E$92:$E$93</c:f>
              <c:strCache>
                <c:ptCount val="1"/>
                <c:pt idx="0">
                  <c:v>12</c:v>
                </c:pt>
              </c:strCache>
            </c:strRef>
          </c:tx>
          <c:spPr>
            <a:solidFill>
              <a:schemeClr val="accent4"/>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Analysis2!$E$94:$E$101</c:f>
              <c:numCache>
                <c:formatCode>General</c:formatCode>
                <c:ptCount val="7"/>
                <c:pt idx="0">
                  <c:v>210</c:v>
                </c:pt>
                <c:pt idx="1">
                  <c:v>398</c:v>
                </c:pt>
                <c:pt idx="2">
                  <c:v>421</c:v>
                </c:pt>
                <c:pt idx="3">
                  <c:v>420</c:v>
                </c:pt>
                <c:pt idx="4">
                  <c:v>434</c:v>
                </c:pt>
                <c:pt idx="5">
                  <c:v>415</c:v>
                </c:pt>
                <c:pt idx="6">
                  <c:v>222</c:v>
                </c:pt>
              </c:numCache>
            </c:numRef>
          </c:val>
          <c:extLst>
            <c:ext xmlns:c16="http://schemas.microsoft.com/office/drawing/2014/chart" uri="{C3380CC4-5D6E-409C-BE32-E72D297353CC}">
              <c16:uniqueId val="{00000003-BEE3-49BD-960E-622984D6D30A}"/>
            </c:ext>
          </c:extLst>
        </c:ser>
        <c:ser>
          <c:idx val="4"/>
          <c:order val="4"/>
          <c:tx>
            <c:strRef>
              <c:f>Analysis2!$F$92:$F$93</c:f>
              <c:strCache>
                <c:ptCount val="1"/>
                <c:pt idx="0">
                  <c:v>13</c:v>
                </c:pt>
              </c:strCache>
            </c:strRef>
          </c:tx>
          <c:spPr>
            <a:solidFill>
              <a:schemeClr val="accent5"/>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Analysis2!$F$94:$F$101</c:f>
              <c:numCache>
                <c:formatCode>General</c:formatCode>
                <c:ptCount val="7"/>
                <c:pt idx="0">
                  <c:v>261</c:v>
                </c:pt>
                <c:pt idx="1">
                  <c:v>331</c:v>
                </c:pt>
                <c:pt idx="2">
                  <c:v>371</c:v>
                </c:pt>
                <c:pt idx="3">
                  <c:v>381</c:v>
                </c:pt>
                <c:pt idx="4">
                  <c:v>438</c:v>
                </c:pt>
                <c:pt idx="5">
                  <c:v>413</c:v>
                </c:pt>
                <c:pt idx="6">
                  <c:v>260</c:v>
                </c:pt>
              </c:numCache>
            </c:numRef>
          </c:val>
          <c:extLst>
            <c:ext xmlns:c16="http://schemas.microsoft.com/office/drawing/2014/chart" uri="{C3380CC4-5D6E-409C-BE32-E72D297353CC}">
              <c16:uniqueId val="{00000004-BEE3-49BD-960E-622984D6D30A}"/>
            </c:ext>
          </c:extLst>
        </c:ser>
        <c:ser>
          <c:idx val="5"/>
          <c:order val="5"/>
          <c:tx>
            <c:strRef>
              <c:f>Analysis2!$G$92:$G$93</c:f>
              <c:strCache>
                <c:ptCount val="1"/>
                <c:pt idx="0">
                  <c:v>14</c:v>
                </c:pt>
              </c:strCache>
            </c:strRef>
          </c:tx>
          <c:spPr>
            <a:solidFill>
              <a:schemeClr val="accent6"/>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Analysis2!$G$94:$G$101</c:f>
              <c:numCache>
                <c:formatCode>General</c:formatCode>
                <c:ptCount val="7"/>
                <c:pt idx="0">
                  <c:v>214</c:v>
                </c:pt>
                <c:pt idx="1">
                  <c:v>182</c:v>
                </c:pt>
                <c:pt idx="2">
                  <c:v>196</c:v>
                </c:pt>
                <c:pt idx="3">
                  <c:v>201</c:v>
                </c:pt>
                <c:pt idx="4">
                  <c:v>233</c:v>
                </c:pt>
                <c:pt idx="5">
                  <c:v>221</c:v>
                </c:pt>
                <c:pt idx="6">
                  <c:v>225</c:v>
                </c:pt>
              </c:numCache>
            </c:numRef>
          </c:val>
          <c:extLst>
            <c:ext xmlns:c16="http://schemas.microsoft.com/office/drawing/2014/chart" uri="{C3380CC4-5D6E-409C-BE32-E72D297353CC}">
              <c16:uniqueId val="{00000005-BEE3-49BD-960E-622984D6D30A}"/>
            </c:ext>
          </c:extLst>
        </c:ser>
        <c:ser>
          <c:idx val="6"/>
          <c:order val="6"/>
          <c:tx>
            <c:strRef>
              <c:f>Analysis2!$H$92:$H$93</c:f>
              <c:strCache>
                <c:ptCount val="1"/>
                <c:pt idx="0">
                  <c:v>15</c:v>
                </c:pt>
              </c:strCache>
            </c:strRef>
          </c:tx>
          <c:spPr>
            <a:solidFill>
              <a:schemeClr val="accent1">
                <a:lumMod val="6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Analysis2!$H$94:$H$101</c:f>
              <c:numCache>
                <c:formatCode>General</c:formatCode>
                <c:ptCount val="7"/>
                <c:pt idx="0">
                  <c:v>222</c:v>
                </c:pt>
                <c:pt idx="1">
                  <c:v>192</c:v>
                </c:pt>
                <c:pt idx="2">
                  <c:v>191</c:v>
                </c:pt>
                <c:pt idx="3">
                  <c:v>210</c:v>
                </c:pt>
                <c:pt idx="4">
                  <c:v>228</c:v>
                </c:pt>
                <c:pt idx="5">
                  <c:v>190</c:v>
                </c:pt>
                <c:pt idx="6">
                  <c:v>235</c:v>
                </c:pt>
              </c:numCache>
            </c:numRef>
          </c:val>
          <c:extLst>
            <c:ext xmlns:c16="http://schemas.microsoft.com/office/drawing/2014/chart" uri="{C3380CC4-5D6E-409C-BE32-E72D297353CC}">
              <c16:uniqueId val="{00000006-BEE3-49BD-960E-622984D6D30A}"/>
            </c:ext>
          </c:extLst>
        </c:ser>
        <c:ser>
          <c:idx val="7"/>
          <c:order val="7"/>
          <c:tx>
            <c:strRef>
              <c:f>Analysis2!$I$92:$I$93</c:f>
              <c:strCache>
                <c:ptCount val="1"/>
                <c:pt idx="0">
                  <c:v>16</c:v>
                </c:pt>
              </c:strCache>
            </c:strRef>
          </c:tx>
          <c:spPr>
            <a:solidFill>
              <a:schemeClr val="accent2">
                <a:lumMod val="6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Analysis2!$I$94:$I$101</c:f>
              <c:numCache>
                <c:formatCode>General</c:formatCode>
                <c:ptCount val="7"/>
                <c:pt idx="0">
                  <c:v>278</c:v>
                </c:pt>
                <c:pt idx="1">
                  <c:v>247</c:v>
                </c:pt>
                <c:pt idx="2">
                  <c:v>295</c:v>
                </c:pt>
                <c:pt idx="3">
                  <c:v>259</c:v>
                </c:pt>
                <c:pt idx="4">
                  <c:v>289</c:v>
                </c:pt>
                <c:pt idx="5">
                  <c:v>258</c:v>
                </c:pt>
                <c:pt idx="6">
                  <c:v>294</c:v>
                </c:pt>
              </c:numCache>
            </c:numRef>
          </c:val>
          <c:extLst>
            <c:ext xmlns:c16="http://schemas.microsoft.com/office/drawing/2014/chart" uri="{C3380CC4-5D6E-409C-BE32-E72D297353CC}">
              <c16:uniqueId val="{00000007-BEE3-49BD-960E-622984D6D30A}"/>
            </c:ext>
          </c:extLst>
        </c:ser>
        <c:ser>
          <c:idx val="8"/>
          <c:order val="8"/>
          <c:tx>
            <c:strRef>
              <c:f>Analysis2!$J$92:$J$93</c:f>
              <c:strCache>
                <c:ptCount val="1"/>
                <c:pt idx="0">
                  <c:v>17</c:v>
                </c:pt>
              </c:strCache>
            </c:strRef>
          </c:tx>
          <c:spPr>
            <a:solidFill>
              <a:schemeClr val="accent3">
                <a:lumMod val="6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Analysis2!$J$94:$J$101</c:f>
              <c:numCache>
                <c:formatCode>General</c:formatCode>
                <c:ptCount val="7"/>
                <c:pt idx="0">
                  <c:v>322</c:v>
                </c:pt>
                <c:pt idx="1">
                  <c:v>317</c:v>
                </c:pt>
                <c:pt idx="2">
                  <c:v>309</c:v>
                </c:pt>
                <c:pt idx="3">
                  <c:v>343</c:v>
                </c:pt>
                <c:pt idx="4">
                  <c:v>376</c:v>
                </c:pt>
                <c:pt idx="5">
                  <c:v>344</c:v>
                </c:pt>
                <c:pt idx="6">
                  <c:v>325</c:v>
                </c:pt>
              </c:numCache>
            </c:numRef>
          </c:val>
          <c:extLst>
            <c:ext xmlns:c16="http://schemas.microsoft.com/office/drawing/2014/chart" uri="{C3380CC4-5D6E-409C-BE32-E72D297353CC}">
              <c16:uniqueId val="{00000008-BEE3-49BD-960E-622984D6D30A}"/>
            </c:ext>
          </c:extLst>
        </c:ser>
        <c:ser>
          <c:idx val="9"/>
          <c:order val="9"/>
          <c:tx>
            <c:strRef>
              <c:f>Analysis2!$K$92:$K$93</c:f>
              <c:strCache>
                <c:ptCount val="1"/>
                <c:pt idx="0">
                  <c:v>18</c:v>
                </c:pt>
              </c:strCache>
            </c:strRef>
          </c:tx>
          <c:spPr>
            <a:solidFill>
              <a:schemeClr val="accent4">
                <a:lumMod val="6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Analysis2!$K$94:$K$101</c:f>
              <c:numCache>
                <c:formatCode>General</c:formatCode>
                <c:ptCount val="7"/>
                <c:pt idx="0">
                  <c:v>324</c:v>
                </c:pt>
                <c:pt idx="1">
                  <c:v>303</c:v>
                </c:pt>
                <c:pt idx="2">
                  <c:v>301</c:v>
                </c:pt>
                <c:pt idx="3">
                  <c:v>335</c:v>
                </c:pt>
                <c:pt idx="4">
                  <c:v>361</c:v>
                </c:pt>
                <c:pt idx="5">
                  <c:v>387</c:v>
                </c:pt>
                <c:pt idx="6">
                  <c:v>388</c:v>
                </c:pt>
              </c:numCache>
            </c:numRef>
          </c:val>
          <c:extLst>
            <c:ext xmlns:c16="http://schemas.microsoft.com/office/drawing/2014/chart" uri="{C3380CC4-5D6E-409C-BE32-E72D297353CC}">
              <c16:uniqueId val="{00000009-BEE3-49BD-960E-622984D6D30A}"/>
            </c:ext>
          </c:extLst>
        </c:ser>
        <c:ser>
          <c:idx val="10"/>
          <c:order val="10"/>
          <c:tx>
            <c:strRef>
              <c:f>Analysis2!$L$92:$L$93</c:f>
              <c:strCache>
                <c:ptCount val="1"/>
                <c:pt idx="0">
                  <c:v>19</c:v>
                </c:pt>
              </c:strCache>
            </c:strRef>
          </c:tx>
          <c:spPr>
            <a:solidFill>
              <a:schemeClr val="accent5">
                <a:lumMod val="6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Analysis2!$L$94:$L$101</c:f>
              <c:numCache>
                <c:formatCode>General</c:formatCode>
                <c:ptCount val="7"/>
                <c:pt idx="0">
                  <c:v>281</c:v>
                </c:pt>
                <c:pt idx="1">
                  <c:v>235</c:v>
                </c:pt>
                <c:pt idx="2">
                  <c:v>274</c:v>
                </c:pt>
                <c:pt idx="3">
                  <c:v>238</c:v>
                </c:pt>
                <c:pt idx="4">
                  <c:v>270</c:v>
                </c:pt>
                <c:pt idx="5">
                  <c:v>340</c:v>
                </c:pt>
                <c:pt idx="6">
                  <c:v>371</c:v>
                </c:pt>
              </c:numCache>
            </c:numRef>
          </c:val>
          <c:extLst>
            <c:ext xmlns:c16="http://schemas.microsoft.com/office/drawing/2014/chart" uri="{C3380CC4-5D6E-409C-BE32-E72D297353CC}">
              <c16:uniqueId val="{0000000A-BEE3-49BD-960E-622984D6D30A}"/>
            </c:ext>
          </c:extLst>
        </c:ser>
        <c:ser>
          <c:idx val="11"/>
          <c:order val="11"/>
          <c:tx>
            <c:strRef>
              <c:f>Analysis2!$M$92:$M$93</c:f>
              <c:strCache>
                <c:ptCount val="1"/>
                <c:pt idx="0">
                  <c:v>20</c:v>
                </c:pt>
              </c:strCache>
            </c:strRef>
          </c:tx>
          <c:spPr>
            <a:solidFill>
              <a:schemeClr val="accent6">
                <a:lumMod val="6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Analysis2!$M$94:$M$101</c:f>
              <c:numCache>
                <c:formatCode>General</c:formatCode>
                <c:ptCount val="7"/>
                <c:pt idx="0">
                  <c:v>197</c:v>
                </c:pt>
                <c:pt idx="1">
                  <c:v>174</c:v>
                </c:pt>
                <c:pt idx="2">
                  <c:v>214</c:v>
                </c:pt>
                <c:pt idx="3">
                  <c:v>193</c:v>
                </c:pt>
                <c:pt idx="4">
                  <c:v>217</c:v>
                </c:pt>
                <c:pt idx="5">
                  <c:v>319</c:v>
                </c:pt>
                <c:pt idx="6">
                  <c:v>328</c:v>
                </c:pt>
              </c:numCache>
            </c:numRef>
          </c:val>
          <c:extLst>
            <c:ext xmlns:c16="http://schemas.microsoft.com/office/drawing/2014/chart" uri="{C3380CC4-5D6E-409C-BE32-E72D297353CC}">
              <c16:uniqueId val="{0000000B-BEE3-49BD-960E-622984D6D30A}"/>
            </c:ext>
          </c:extLst>
        </c:ser>
        <c:ser>
          <c:idx val="12"/>
          <c:order val="12"/>
          <c:tx>
            <c:strRef>
              <c:f>Analysis2!$N$92:$N$93</c:f>
              <c:strCache>
                <c:ptCount val="1"/>
                <c:pt idx="0">
                  <c:v>21</c:v>
                </c:pt>
              </c:strCache>
            </c:strRef>
          </c:tx>
          <c:spPr>
            <a:solidFill>
              <a:schemeClr val="accent1">
                <a:lumMod val="80000"/>
                <a:lumOff val="2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Analysis2!$N$94:$N$101</c:f>
              <c:numCache>
                <c:formatCode>General</c:formatCode>
                <c:ptCount val="7"/>
                <c:pt idx="0">
                  <c:v>147</c:v>
                </c:pt>
                <c:pt idx="1">
                  <c:v>134</c:v>
                </c:pt>
                <c:pt idx="2">
                  <c:v>131</c:v>
                </c:pt>
                <c:pt idx="3">
                  <c:v>139</c:v>
                </c:pt>
                <c:pt idx="4">
                  <c:v>114</c:v>
                </c:pt>
                <c:pt idx="5">
                  <c:v>268</c:v>
                </c:pt>
                <c:pt idx="6">
                  <c:v>265</c:v>
                </c:pt>
              </c:numCache>
            </c:numRef>
          </c:val>
          <c:extLst>
            <c:ext xmlns:c16="http://schemas.microsoft.com/office/drawing/2014/chart" uri="{C3380CC4-5D6E-409C-BE32-E72D297353CC}">
              <c16:uniqueId val="{0000000C-BEE3-49BD-960E-622984D6D30A}"/>
            </c:ext>
          </c:extLst>
        </c:ser>
        <c:ser>
          <c:idx val="13"/>
          <c:order val="13"/>
          <c:tx>
            <c:strRef>
              <c:f>Analysis2!$O$92:$O$93</c:f>
              <c:strCache>
                <c:ptCount val="1"/>
                <c:pt idx="0">
                  <c:v>22</c:v>
                </c:pt>
              </c:strCache>
            </c:strRef>
          </c:tx>
          <c:spPr>
            <a:solidFill>
              <a:schemeClr val="accent2">
                <a:lumMod val="80000"/>
                <a:lumOff val="2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Analysis2!$O$94:$O$101</c:f>
              <c:numCache>
                <c:formatCode>General</c:formatCode>
                <c:ptCount val="7"/>
                <c:pt idx="0">
                  <c:v>70</c:v>
                </c:pt>
                <c:pt idx="1">
                  <c:v>53</c:v>
                </c:pt>
                <c:pt idx="2">
                  <c:v>81</c:v>
                </c:pt>
                <c:pt idx="3">
                  <c:v>72</c:v>
                </c:pt>
                <c:pt idx="4">
                  <c:v>60</c:v>
                </c:pt>
                <c:pt idx="5">
                  <c:v>180</c:v>
                </c:pt>
                <c:pt idx="6">
                  <c:v>147</c:v>
                </c:pt>
              </c:numCache>
            </c:numRef>
          </c:val>
          <c:extLst>
            <c:ext xmlns:c16="http://schemas.microsoft.com/office/drawing/2014/chart" uri="{C3380CC4-5D6E-409C-BE32-E72D297353CC}">
              <c16:uniqueId val="{0000000D-BEE3-49BD-960E-622984D6D30A}"/>
            </c:ext>
          </c:extLst>
        </c:ser>
        <c:ser>
          <c:idx val="14"/>
          <c:order val="14"/>
          <c:tx>
            <c:strRef>
              <c:f>Analysis2!$P$92:$P$93</c:f>
              <c:strCache>
                <c:ptCount val="1"/>
                <c:pt idx="0">
                  <c:v>23</c:v>
                </c:pt>
              </c:strCache>
            </c:strRef>
          </c:tx>
          <c:spPr>
            <a:solidFill>
              <a:schemeClr val="accent3">
                <a:lumMod val="80000"/>
                <a:lumOff val="20000"/>
              </a:schemeClr>
            </a:solidFill>
            <a:ln>
              <a:noFill/>
            </a:ln>
            <a:effectLst/>
          </c:spPr>
          <c:invertIfNegative val="0"/>
          <c:cat>
            <c:strRef>
              <c:f>Analysis2!$A$94:$A$101</c:f>
              <c:strCache>
                <c:ptCount val="7"/>
                <c:pt idx="0">
                  <c:v>Sunday</c:v>
                </c:pt>
                <c:pt idx="1">
                  <c:v>Monday</c:v>
                </c:pt>
                <c:pt idx="2">
                  <c:v>Tuesday</c:v>
                </c:pt>
                <c:pt idx="3">
                  <c:v>Wednesday</c:v>
                </c:pt>
                <c:pt idx="4">
                  <c:v>Thursday</c:v>
                </c:pt>
                <c:pt idx="5">
                  <c:v>Friday</c:v>
                </c:pt>
                <c:pt idx="6">
                  <c:v>Saturday</c:v>
                </c:pt>
              </c:strCache>
            </c:strRef>
          </c:cat>
          <c:val>
            <c:numRef>
              <c:f>Analysis2!$P$94:$P$101</c:f>
              <c:numCache>
                <c:formatCode>General</c:formatCode>
                <c:ptCount val="7"/>
                <c:pt idx="0">
                  <c:v>2</c:v>
                </c:pt>
                <c:pt idx="1">
                  <c:v>1</c:v>
                </c:pt>
                <c:pt idx="4">
                  <c:v>2</c:v>
                </c:pt>
                <c:pt idx="5">
                  <c:v>11</c:v>
                </c:pt>
                <c:pt idx="6">
                  <c:v>12</c:v>
                </c:pt>
              </c:numCache>
            </c:numRef>
          </c:val>
          <c:extLst>
            <c:ext xmlns:c16="http://schemas.microsoft.com/office/drawing/2014/chart" uri="{C3380CC4-5D6E-409C-BE32-E72D297353CC}">
              <c16:uniqueId val="{0000000E-BEE3-49BD-960E-622984D6D30A}"/>
            </c:ext>
          </c:extLst>
        </c:ser>
        <c:dLbls>
          <c:showLegendKey val="0"/>
          <c:showVal val="0"/>
          <c:showCatName val="0"/>
          <c:showSerName val="0"/>
          <c:showPercent val="0"/>
          <c:showBubbleSize val="0"/>
        </c:dLbls>
        <c:gapWidth val="219"/>
        <c:overlap val="-27"/>
        <c:axId val="235280304"/>
        <c:axId val="235281872"/>
      </c:barChart>
      <c:catAx>
        <c:axId val="23528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81872"/>
        <c:crosses val="autoZero"/>
        <c:auto val="1"/>
        <c:lblAlgn val="ctr"/>
        <c:lblOffset val="100"/>
        <c:noMultiLvlLbl val="0"/>
      </c:catAx>
      <c:valAx>
        <c:axId val="23528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80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 Model - Pizza Sales.xlsx]Analysis!best_worst_selling</c:name>
    <c:fmtId val="6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Top 6 Pizza with the Highest Order Number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6"/>
      </c:pivotFmt>
      <c:pivotFmt>
        <c:idx val="27"/>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Analysis!$B$25</c:f>
              <c:strCache>
                <c:ptCount val="1"/>
                <c:pt idx="0">
                  <c:v>Total</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Analysis!$A$26:$A$32</c:f>
              <c:strCache>
                <c:ptCount val="6"/>
                <c:pt idx="0">
                  <c:v>The Classic Deluxe Pizza</c:v>
                </c:pt>
                <c:pt idx="1">
                  <c:v>The Barbecue Chicken Pizza</c:v>
                </c:pt>
                <c:pt idx="2">
                  <c:v>The Hawaiian Pizza</c:v>
                </c:pt>
                <c:pt idx="3">
                  <c:v>The Pepperoni Pizza</c:v>
                </c:pt>
                <c:pt idx="4">
                  <c:v>The Thai Chicken Pizza</c:v>
                </c:pt>
                <c:pt idx="5">
                  <c:v>The California Chicken Pizza</c:v>
                </c:pt>
              </c:strCache>
            </c:strRef>
          </c:cat>
          <c:val>
            <c:numRef>
              <c:f>Analysis!$B$26:$B$32</c:f>
              <c:numCache>
                <c:formatCode>General</c:formatCode>
                <c:ptCount val="6"/>
                <c:pt idx="0">
                  <c:v>2416</c:v>
                </c:pt>
                <c:pt idx="1">
                  <c:v>2372</c:v>
                </c:pt>
                <c:pt idx="2">
                  <c:v>2370</c:v>
                </c:pt>
                <c:pt idx="3">
                  <c:v>2369</c:v>
                </c:pt>
                <c:pt idx="4">
                  <c:v>2315</c:v>
                </c:pt>
                <c:pt idx="5">
                  <c:v>2302</c:v>
                </c:pt>
              </c:numCache>
            </c:numRef>
          </c:val>
          <c:extLst>
            <c:ext xmlns:c16="http://schemas.microsoft.com/office/drawing/2014/chart" uri="{C3380CC4-5D6E-409C-BE32-E72D297353CC}">
              <c16:uniqueId val="{00000000-C015-423B-943C-5F2FA368E3BE}"/>
            </c:ext>
          </c:extLst>
        </c:ser>
        <c:dLbls>
          <c:dLblPos val="inEnd"/>
          <c:showLegendKey val="0"/>
          <c:showVal val="1"/>
          <c:showCatName val="0"/>
          <c:showSerName val="0"/>
          <c:showPercent val="0"/>
          <c:showBubbleSize val="0"/>
        </c:dLbls>
        <c:gapWidth val="65"/>
        <c:axId val="235280696"/>
        <c:axId val="235283048"/>
      </c:barChart>
      <c:catAx>
        <c:axId val="23528069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35283048"/>
        <c:crosses val="autoZero"/>
        <c:auto val="1"/>
        <c:lblAlgn val="ctr"/>
        <c:lblOffset val="100"/>
        <c:noMultiLvlLbl val="0"/>
      </c:catAx>
      <c:valAx>
        <c:axId val="2352830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35280696"/>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[Data Model - Pizza Sales.xlsx]Analysis!PivotTable6</c:name>
    <c:fmtId val="89"/>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solidFill>
                  <a:schemeClr val="tx1">
                    <a:lumMod val="65000"/>
                    <a:lumOff val="35000"/>
                  </a:schemeClr>
                </a:solidFill>
              </a:rPr>
              <a:t>6</a:t>
            </a:r>
            <a:r>
              <a:rPr lang="en-US" sz="2400" b="1" baseline="0" dirty="0">
                <a:solidFill>
                  <a:schemeClr val="tx1">
                    <a:lumMod val="65000"/>
                    <a:lumOff val="35000"/>
                  </a:schemeClr>
                </a:solidFill>
              </a:rPr>
              <a:t> least selling Pizza</a:t>
            </a:r>
            <a:endParaRPr lang="en-US" sz="2400" b="1" dirty="0">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Analysis!$C$87</c:f>
              <c:strCache>
                <c:ptCount val="1"/>
                <c:pt idx="0">
                  <c:v>Total</c:v>
                </c:pt>
              </c:strCache>
            </c:strRef>
          </c:tx>
          <c:spPr>
            <a:solidFill>
              <a:schemeClr val="accent1"/>
            </a:solidFill>
            <a:ln>
              <a:noFill/>
            </a:ln>
            <a:effectLst/>
          </c:spPr>
          <c:invertIfNegative val="0"/>
          <c:cat>
            <c:strRef>
              <c:f>Analysis!$B$88:$B$94</c:f>
              <c:strCache>
                <c:ptCount val="6"/>
                <c:pt idx="0">
                  <c:v>The Brie Carre Pizza</c:v>
                </c:pt>
                <c:pt idx="1">
                  <c:v>The Mediterranean Pizza</c:v>
                </c:pt>
                <c:pt idx="2">
                  <c:v>The Calabrese Pizza</c:v>
                </c:pt>
                <c:pt idx="3">
                  <c:v>The Spinach Supreme Pizza</c:v>
                </c:pt>
                <c:pt idx="4">
                  <c:v>The Soppressata Pizza</c:v>
                </c:pt>
                <c:pt idx="5">
                  <c:v>The Spinach Pesto Pizza</c:v>
                </c:pt>
              </c:strCache>
            </c:strRef>
          </c:cat>
          <c:val>
            <c:numRef>
              <c:f>Analysis!$C$88:$C$94</c:f>
              <c:numCache>
                <c:formatCode>General</c:formatCode>
                <c:ptCount val="6"/>
                <c:pt idx="0">
                  <c:v>480</c:v>
                </c:pt>
                <c:pt idx="1">
                  <c:v>923</c:v>
                </c:pt>
                <c:pt idx="2">
                  <c:v>927</c:v>
                </c:pt>
                <c:pt idx="3">
                  <c:v>940</c:v>
                </c:pt>
                <c:pt idx="4">
                  <c:v>957</c:v>
                </c:pt>
                <c:pt idx="5">
                  <c:v>957</c:v>
                </c:pt>
              </c:numCache>
            </c:numRef>
          </c:val>
          <c:extLst>
            <c:ext xmlns:c16="http://schemas.microsoft.com/office/drawing/2014/chart" uri="{C3380CC4-5D6E-409C-BE32-E72D297353CC}">
              <c16:uniqueId val="{00000000-0B14-4F23-9288-F47654BD8D75}"/>
            </c:ext>
          </c:extLst>
        </c:ser>
        <c:dLbls>
          <c:showLegendKey val="0"/>
          <c:showVal val="0"/>
          <c:showCatName val="0"/>
          <c:showSerName val="0"/>
          <c:showPercent val="0"/>
          <c:showBubbleSize val="0"/>
        </c:dLbls>
        <c:gapWidth val="219"/>
        <c:overlap val="-27"/>
        <c:axId val="235279128"/>
        <c:axId val="235285008"/>
      </c:barChart>
      <c:catAx>
        <c:axId val="235279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85008"/>
        <c:crosses val="autoZero"/>
        <c:auto val="1"/>
        <c:lblAlgn val="ctr"/>
        <c:lblOffset val="100"/>
        <c:noMultiLvlLbl val="0"/>
      </c:catAx>
      <c:valAx>
        <c:axId val="235285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79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Sales.xlsx]Analysis!PivotTable3</c:name>
    <c:fmtId val="19"/>
  </c:pivotSource>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a:solidFill>
                  <a:schemeClr val="tx1">
                    <a:lumMod val="65000"/>
                    <a:lumOff val="35000"/>
                  </a:schemeClr>
                </a:solidFill>
              </a:rPr>
              <a:t>Pizza Category by Orders</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1"/>
          <c:showSerName val="0"/>
          <c:showPercent val="1"/>
          <c:showBubbleSize val="0"/>
          <c:extLst>
            <c:ext xmlns:c15="http://schemas.microsoft.com/office/drawing/2012/chart" uri="{CE6537A1-D6FC-4f65-9D91-7224C49458BB}"/>
          </c:extLst>
        </c:dLbl>
      </c:pivotFmt>
      <c:pivotFmt>
        <c:idx val="1"/>
        <c:dLbl>
          <c:idx val="0"/>
          <c:showLegendKey val="0"/>
          <c:showVal val="0"/>
          <c:showCatName val="1"/>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dLbl>
          <c:idx val="0"/>
          <c:showLegendKey val="0"/>
          <c:showVal val="0"/>
          <c:showCatName val="1"/>
          <c:showSerName val="0"/>
          <c:showPercent val="1"/>
          <c:showBubbleSize val="0"/>
          <c:extLst>
            <c:ext xmlns:c15="http://schemas.microsoft.com/office/drawing/2012/chart" uri="{CE6537A1-D6FC-4f65-9D91-7224C49458BB}"/>
          </c:extLst>
        </c:dLbl>
      </c:pivotFmt>
      <c:pivotFmt>
        <c:idx val="7"/>
      </c:pivotFmt>
      <c:pivotFmt>
        <c:idx val="8"/>
      </c:pivotFmt>
      <c:pivotFmt>
        <c:idx val="9"/>
      </c:pivotFmt>
      <c:pivotFmt>
        <c:idx val="10"/>
      </c:pivotFmt>
      <c:pivotFmt>
        <c:idx val="11"/>
        <c:dLbl>
          <c:idx val="0"/>
          <c:showLegendKey val="0"/>
          <c:showVal val="0"/>
          <c:showCatName val="1"/>
          <c:showSerName val="0"/>
          <c:showPercent val="1"/>
          <c:showBubbleSize val="0"/>
          <c:extLst>
            <c:ext xmlns:c15="http://schemas.microsoft.com/office/drawing/2012/chart" uri="{CE6537A1-D6FC-4f65-9D91-7224C49458BB}"/>
          </c:extLst>
        </c:dLbl>
      </c:pivotFmt>
      <c:pivotFmt>
        <c:idx val="12"/>
      </c:pivotFmt>
      <c:pivotFmt>
        <c:idx val="13"/>
      </c:pivotFmt>
      <c:pivotFmt>
        <c:idx val="14"/>
      </c:pivotFmt>
      <c:pivotFmt>
        <c:idx val="15"/>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s>
    <c:plotArea>
      <c:layout/>
      <c:doughnutChart>
        <c:varyColors val="1"/>
        <c:ser>
          <c:idx val="0"/>
          <c:order val="0"/>
          <c:tx>
            <c:strRef>
              <c:f>Analysis!$I$58</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BE8-45B4-99CF-3CB93749C28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BE8-45B4-99CF-3CB93749C28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BE8-45B4-99CF-3CB93749C28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BE8-45B4-99CF-3CB93749C28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Analysis!$H$59:$H$63</c:f>
              <c:strCache>
                <c:ptCount val="4"/>
                <c:pt idx="0">
                  <c:v>Chicken</c:v>
                </c:pt>
                <c:pt idx="1">
                  <c:v>Classic</c:v>
                </c:pt>
                <c:pt idx="2">
                  <c:v>Supreme</c:v>
                </c:pt>
                <c:pt idx="3">
                  <c:v>Veggie</c:v>
                </c:pt>
              </c:strCache>
            </c:strRef>
          </c:cat>
          <c:val>
            <c:numRef>
              <c:f>Analysis!$I$59:$I$63</c:f>
              <c:numCache>
                <c:formatCode>General</c:formatCode>
                <c:ptCount val="4"/>
                <c:pt idx="0">
                  <c:v>10815</c:v>
                </c:pt>
                <c:pt idx="1">
                  <c:v>14579</c:v>
                </c:pt>
                <c:pt idx="2">
                  <c:v>11777</c:v>
                </c:pt>
                <c:pt idx="3">
                  <c:v>11449</c:v>
                </c:pt>
              </c:numCache>
            </c:numRef>
          </c:val>
          <c:extLst>
            <c:ext xmlns:c16="http://schemas.microsoft.com/office/drawing/2014/chart" uri="{C3380CC4-5D6E-409C-BE32-E72D297353CC}">
              <c16:uniqueId val="{00000008-FBE8-45B4-99CF-3CB93749C28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Sales.xlsx]Analysis!PivotTable20</c:name>
    <c:fmtId val="-1"/>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solidFill>
                  <a:schemeClr val="tx1">
                    <a:lumMod val="65000"/>
                    <a:lumOff val="35000"/>
                  </a:schemeClr>
                </a:solidFill>
              </a:rPr>
              <a:t>Total Price</a:t>
            </a:r>
            <a:r>
              <a:rPr lang="en-US" sz="1800" b="1" baseline="0">
                <a:solidFill>
                  <a:schemeClr val="tx1">
                    <a:lumMod val="65000"/>
                    <a:lumOff val="35000"/>
                  </a:schemeClr>
                </a:solidFill>
              </a:rPr>
              <a:t> by Pizza Category</a:t>
            </a:r>
            <a:endParaRPr lang="en-US" sz="1800" b="1">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Analysis!$L$58</c:f>
              <c:strCache>
                <c:ptCount val="1"/>
                <c:pt idx="0">
                  <c:v>Total</c:v>
                </c:pt>
              </c:strCache>
            </c:strRef>
          </c:tx>
          <c:spPr>
            <a:solidFill>
              <a:schemeClr val="accent1"/>
            </a:solidFill>
            <a:ln>
              <a:noFill/>
            </a:ln>
            <a:effectLst/>
          </c:spPr>
          <c:invertIfNegative val="0"/>
          <c:cat>
            <c:strRef>
              <c:f>Analysis!$K$59:$K$63</c:f>
              <c:strCache>
                <c:ptCount val="4"/>
                <c:pt idx="0">
                  <c:v>Chicken</c:v>
                </c:pt>
                <c:pt idx="1">
                  <c:v>Classic</c:v>
                </c:pt>
                <c:pt idx="2">
                  <c:v>Supreme</c:v>
                </c:pt>
                <c:pt idx="3">
                  <c:v>Veggie</c:v>
                </c:pt>
              </c:strCache>
            </c:strRef>
          </c:cat>
          <c:val>
            <c:numRef>
              <c:f>Analysis!$L$59:$L$63</c:f>
              <c:numCache>
                <c:formatCode>"$"#,##0</c:formatCode>
                <c:ptCount val="4"/>
                <c:pt idx="0">
                  <c:v>195919.5</c:v>
                </c:pt>
                <c:pt idx="1">
                  <c:v>220053.10000000009</c:v>
                </c:pt>
                <c:pt idx="2">
                  <c:v>208196.99999999822</c:v>
                </c:pt>
                <c:pt idx="3">
                  <c:v>193690.45000000298</c:v>
                </c:pt>
              </c:numCache>
            </c:numRef>
          </c:val>
          <c:extLst>
            <c:ext xmlns:c16="http://schemas.microsoft.com/office/drawing/2014/chart" uri="{C3380CC4-5D6E-409C-BE32-E72D297353CC}">
              <c16:uniqueId val="{00000000-1370-49C3-8575-886B3780EFB3}"/>
            </c:ext>
          </c:extLst>
        </c:ser>
        <c:dLbls>
          <c:showLegendKey val="0"/>
          <c:showVal val="0"/>
          <c:showCatName val="0"/>
          <c:showSerName val="0"/>
          <c:showPercent val="0"/>
          <c:showBubbleSize val="0"/>
        </c:dLbls>
        <c:gapWidth val="219"/>
        <c:overlap val="-27"/>
        <c:axId val="235283440"/>
        <c:axId val="235281480"/>
      </c:barChart>
      <c:catAx>
        <c:axId val="23528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81480"/>
        <c:crosses val="autoZero"/>
        <c:auto val="1"/>
        <c:lblAlgn val="ctr"/>
        <c:lblOffset val="100"/>
        <c:noMultiLvlLbl val="0"/>
      </c:catAx>
      <c:valAx>
        <c:axId val="2352814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28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Sales.xlsx]Analysis2!Category_by_size</c:name>
    <c:fmtId val="-1"/>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1800" b="1" dirty="0">
                <a:solidFill>
                  <a:schemeClr val="tx1">
                    <a:lumMod val="65000"/>
                    <a:lumOff val="35000"/>
                  </a:schemeClr>
                </a:solidFill>
              </a:rPr>
              <a:t>Category</a:t>
            </a:r>
            <a:r>
              <a:rPr lang="en-US" sz="1800" b="1" baseline="0" dirty="0">
                <a:solidFill>
                  <a:schemeClr val="tx1">
                    <a:lumMod val="65000"/>
                    <a:lumOff val="35000"/>
                  </a:schemeClr>
                </a:solidFill>
              </a:rPr>
              <a:t> by Pizza Sizes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Analysis2!$E$31:$E$32</c:f>
              <c:strCache>
                <c:ptCount val="1"/>
                <c:pt idx="0">
                  <c:v>L</c:v>
                </c:pt>
              </c:strCache>
            </c:strRef>
          </c:tx>
          <c:spPr>
            <a:solidFill>
              <a:schemeClr val="accent1"/>
            </a:solidFill>
            <a:ln>
              <a:noFill/>
            </a:ln>
            <a:effectLst/>
          </c:spPr>
          <c:invertIfNegative val="0"/>
          <c:cat>
            <c:strRef>
              <c:f>Analysis2!$D$33:$D$37</c:f>
              <c:strCache>
                <c:ptCount val="4"/>
                <c:pt idx="0">
                  <c:v>Classic</c:v>
                </c:pt>
                <c:pt idx="1">
                  <c:v>Chicken</c:v>
                </c:pt>
                <c:pt idx="2">
                  <c:v>Supreme</c:v>
                </c:pt>
                <c:pt idx="3">
                  <c:v>Veggie</c:v>
                </c:pt>
              </c:strCache>
            </c:strRef>
          </c:cat>
          <c:val>
            <c:numRef>
              <c:f>Analysis2!$E$33:$E$37</c:f>
              <c:numCache>
                <c:formatCode>General</c:formatCode>
                <c:ptCount val="4"/>
                <c:pt idx="0">
                  <c:v>3987</c:v>
                </c:pt>
                <c:pt idx="1">
                  <c:v>4799</c:v>
                </c:pt>
                <c:pt idx="2">
                  <c:v>4477</c:v>
                </c:pt>
                <c:pt idx="3">
                  <c:v>5263</c:v>
                </c:pt>
              </c:numCache>
            </c:numRef>
          </c:val>
          <c:extLst>
            <c:ext xmlns:c16="http://schemas.microsoft.com/office/drawing/2014/chart" uri="{C3380CC4-5D6E-409C-BE32-E72D297353CC}">
              <c16:uniqueId val="{00000000-B5C3-490F-AAF2-46C01A95CC77}"/>
            </c:ext>
          </c:extLst>
        </c:ser>
        <c:ser>
          <c:idx val="1"/>
          <c:order val="1"/>
          <c:tx>
            <c:strRef>
              <c:f>Analysis2!$F$31:$F$32</c:f>
              <c:strCache>
                <c:ptCount val="1"/>
                <c:pt idx="0">
                  <c:v>M</c:v>
                </c:pt>
              </c:strCache>
            </c:strRef>
          </c:tx>
          <c:spPr>
            <a:solidFill>
              <a:schemeClr val="accent2"/>
            </a:solidFill>
            <a:ln>
              <a:noFill/>
            </a:ln>
            <a:effectLst/>
          </c:spPr>
          <c:invertIfNegative val="0"/>
          <c:cat>
            <c:strRef>
              <c:f>Analysis2!$D$33:$D$37</c:f>
              <c:strCache>
                <c:ptCount val="4"/>
                <c:pt idx="0">
                  <c:v>Classic</c:v>
                </c:pt>
                <c:pt idx="1">
                  <c:v>Chicken</c:v>
                </c:pt>
                <c:pt idx="2">
                  <c:v>Supreme</c:v>
                </c:pt>
                <c:pt idx="3">
                  <c:v>Veggie</c:v>
                </c:pt>
              </c:strCache>
            </c:strRef>
          </c:cat>
          <c:val>
            <c:numRef>
              <c:f>Analysis2!$F$33:$F$37</c:f>
              <c:numCache>
                <c:formatCode>General</c:formatCode>
                <c:ptCount val="4"/>
                <c:pt idx="0">
                  <c:v>4045</c:v>
                </c:pt>
                <c:pt idx="1">
                  <c:v>3811</c:v>
                </c:pt>
                <c:pt idx="2">
                  <c:v>3977</c:v>
                </c:pt>
                <c:pt idx="3">
                  <c:v>3552</c:v>
                </c:pt>
              </c:numCache>
            </c:numRef>
          </c:val>
          <c:extLst>
            <c:ext xmlns:c16="http://schemas.microsoft.com/office/drawing/2014/chart" uri="{C3380CC4-5D6E-409C-BE32-E72D297353CC}">
              <c16:uniqueId val="{00000001-B5C3-490F-AAF2-46C01A95CC77}"/>
            </c:ext>
          </c:extLst>
        </c:ser>
        <c:ser>
          <c:idx val="2"/>
          <c:order val="2"/>
          <c:tx>
            <c:strRef>
              <c:f>Analysis2!$G$31:$G$32</c:f>
              <c:strCache>
                <c:ptCount val="1"/>
                <c:pt idx="0">
                  <c:v>S</c:v>
                </c:pt>
              </c:strCache>
            </c:strRef>
          </c:tx>
          <c:spPr>
            <a:solidFill>
              <a:schemeClr val="accent3"/>
            </a:solidFill>
            <a:ln>
              <a:noFill/>
            </a:ln>
            <a:effectLst/>
          </c:spPr>
          <c:invertIfNegative val="0"/>
          <c:cat>
            <c:strRef>
              <c:f>Analysis2!$D$33:$D$37</c:f>
              <c:strCache>
                <c:ptCount val="4"/>
                <c:pt idx="0">
                  <c:v>Classic</c:v>
                </c:pt>
                <c:pt idx="1">
                  <c:v>Chicken</c:v>
                </c:pt>
                <c:pt idx="2">
                  <c:v>Supreme</c:v>
                </c:pt>
                <c:pt idx="3">
                  <c:v>Veggie</c:v>
                </c:pt>
              </c:strCache>
            </c:strRef>
          </c:cat>
          <c:val>
            <c:numRef>
              <c:f>Analysis2!$G$33:$G$37</c:f>
              <c:numCache>
                <c:formatCode>General</c:formatCode>
                <c:ptCount val="4"/>
                <c:pt idx="0">
                  <c:v>5975</c:v>
                </c:pt>
                <c:pt idx="1">
                  <c:v>2205</c:v>
                </c:pt>
                <c:pt idx="2">
                  <c:v>3323</c:v>
                </c:pt>
                <c:pt idx="3">
                  <c:v>2634</c:v>
                </c:pt>
              </c:numCache>
            </c:numRef>
          </c:val>
          <c:extLst>
            <c:ext xmlns:c16="http://schemas.microsoft.com/office/drawing/2014/chart" uri="{C3380CC4-5D6E-409C-BE32-E72D297353CC}">
              <c16:uniqueId val="{00000002-B5C3-490F-AAF2-46C01A95CC77}"/>
            </c:ext>
          </c:extLst>
        </c:ser>
        <c:ser>
          <c:idx val="3"/>
          <c:order val="3"/>
          <c:tx>
            <c:strRef>
              <c:f>Analysis2!$H$31:$H$32</c:f>
              <c:strCache>
                <c:ptCount val="1"/>
                <c:pt idx="0">
                  <c:v>XL</c:v>
                </c:pt>
              </c:strCache>
            </c:strRef>
          </c:tx>
          <c:spPr>
            <a:solidFill>
              <a:schemeClr val="accent4"/>
            </a:solidFill>
            <a:ln>
              <a:noFill/>
            </a:ln>
            <a:effectLst/>
          </c:spPr>
          <c:invertIfNegative val="0"/>
          <c:cat>
            <c:strRef>
              <c:f>Analysis2!$D$33:$D$37</c:f>
              <c:strCache>
                <c:ptCount val="4"/>
                <c:pt idx="0">
                  <c:v>Classic</c:v>
                </c:pt>
                <c:pt idx="1">
                  <c:v>Chicken</c:v>
                </c:pt>
                <c:pt idx="2">
                  <c:v>Supreme</c:v>
                </c:pt>
                <c:pt idx="3">
                  <c:v>Veggie</c:v>
                </c:pt>
              </c:strCache>
            </c:strRef>
          </c:cat>
          <c:val>
            <c:numRef>
              <c:f>Analysis2!$H$33:$H$37</c:f>
              <c:numCache>
                <c:formatCode>General</c:formatCode>
                <c:ptCount val="4"/>
                <c:pt idx="0">
                  <c:v>544</c:v>
                </c:pt>
              </c:numCache>
            </c:numRef>
          </c:val>
          <c:extLst>
            <c:ext xmlns:c16="http://schemas.microsoft.com/office/drawing/2014/chart" uri="{C3380CC4-5D6E-409C-BE32-E72D297353CC}">
              <c16:uniqueId val="{00000003-B5C3-490F-AAF2-46C01A95CC77}"/>
            </c:ext>
          </c:extLst>
        </c:ser>
        <c:ser>
          <c:idx val="4"/>
          <c:order val="4"/>
          <c:tx>
            <c:strRef>
              <c:f>Analysis2!$I$31:$I$32</c:f>
              <c:strCache>
                <c:ptCount val="1"/>
                <c:pt idx="0">
                  <c:v>XXL</c:v>
                </c:pt>
              </c:strCache>
            </c:strRef>
          </c:tx>
          <c:spPr>
            <a:solidFill>
              <a:schemeClr val="accent5"/>
            </a:solidFill>
            <a:ln>
              <a:noFill/>
            </a:ln>
            <a:effectLst/>
          </c:spPr>
          <c:invertIfNegative val="0"/>
          <c:cat>
            <c:strRef>
              <c:f>Analysis2!$D$33:$D$37</c:f>
              <c:strCache>
                <c:ptCount val="4"/>
                <c:pt idx="0">
                  <c:v>Classic</c:v>
                </c:pt>
                <c:pt idx="1">
                  <c:v>Chicken</c:v>
                </c:pt>
                <c:pt idx="2">
                  <c:v>Supreme</c:v>
                </c:pt>
                <c:pt idx="3">
                  <c:v>Veggie</c:v>
                </c:pt>
              </c:strCache>
            </c:strRef>
          </c:cat>
          <c:val>
            <c:numRef>
              <c:f>Analysis2!$I$33:$I$37</c:f>
              <c:numCache>
                <c:formatCode>General</c:formatCode>
                <c:ptCount val="4"/>
                <c:pt idx="0">
                  <c:v>28</c:v>
                </c:pt>
              </c:numCache>
            </c:numRef>
          </c:val>
          <c:extLst>
            <c:ext xmlns:c16="http://schemas.microsoft.com/office/drawing/2014/chart" uri="{C3380CC4-5D6E-409C-BE32-E72D297353CC}">
              <c16:uniqueId val="{00000004-B5C3-490F-AAF2-46C01A95CC77}"/>
            </c:ext>
          </c:extLst>
        </c:ser>
        <c:dLbls>
          <c:showLegendKey val="0"/>
          <c:showVal val="0"/>
          <c:showCatName val="0"/>
          <c:showSerName val="0"/>
          <c:showPercent val="0"/>
          <c:showBubbleSize val="0"/>
        </c:dLbls>
        <c:gapWidth val="219"/>
        <c:overlap val="-27"/>
        <c:axId val="232898912"/>
        <c:axId val="232899304"/>
      </c:barChart>
      <c:catAx>
        <c:axId val="23289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899304"/>
        <c:crosses val="autoZero"/>
        <c:auto val="1"/>
        <c:lblAlgn val="ctr"/>
        <c:lblOffset val="100"/>
        <c:noMultiLvlLbl val="0"/>
      </c:catAx>
      <c:valAx>
        <c:axId val="232899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898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Model - Pizza Sales.xlsx]Analysis2!PivotTable2</c:name>
    <c:fmtId val="-1"/>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Total</a:t>
            </a:r>
            <a:r>
              <a:rPr lang="en-US" sz="1800" b="1" baseline="0" dirty="0"/>
              <a:t> Orders Per Month</a:t>
            </a:r>
            <a:endParaRPr lang="en-US" sz="1800" b="1" dirty="0"/>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Analysis2!$B$39</c:f>
              <c:strCache>
                <c:ptCount val="1"/>
                <c:pt idx="0">
                  <c:v>Total</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Analysis2!$A$40:$A$52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Analysis2!$B$40:$B$52</c:f>
              <c:numCache>
                <c:formatCode>General</c:formatCode>
                <c:ptCount val="12"/>
                <c:pt idx="0">
                  <c:v>1845</c:v>
                </c:pt>
                <c:pt idx="1">
                  <c:v>1685</c:v>
                </c:pt>
                <c:pt idx="2">
                  <c:v>1840</c:v>
                </c:pt>
                <c:pt idx="3">
                  <c:v>1799</c:v>
                </c:pt>
                <c:pt idx="4">
                  <c:v>1853</c:v>
                </c:pt>
                <c:pt idx="5">
                  <c:v>1773</c:v>
                </c:pt>
                <c:pt idx="6">
                  <c:v>1935</c:v>
                </c:pt>
                <c:pt idx="7">
                  <c:v>1841</c:v>
                </c:pt>
                <c:pt idx="8">
                  <c:v>1661</c:v>
                </c:pt>
                <c:pt idx="9">
                  <c:v>1646</c:v>
                </c:pt>
                <c:pt idx="10">
                  <c:v>1792</c:v>
                </c:pt>
                <c:pt idx="11">
                  <c:v>1680</c:v>
                </c:pt>
              </c:numCache>
            </c:numRef>
          </c:val>
          <c:smooth val="0"/>
          <c:extLst>
            <c:ext xmlns:c16="http://schemas.microsoft.com/office/drawing/2014/chart" uri="{C3380CC4-5D6E-409C-BE32-E72D297353CC}">
              <c16:uniqueId val="{00000000-E863-49CB-9BA7-F52DCBF8E55B}"/>
            </c:ext>
          </c:extLst>
        </c:ser>
        <c:dLbls>
          <c:dLblPos val="t"/>
          <c:showLegendKey val="0"/>
          <c:showVal val="1"/>
          <c:showCatName val="0"/>
          <c:showSerName val="0"/>
          <c:showPercent val="0"/>
          <c:showBubbleSize val="0"/>
        </c:dLbls>
        <c:marker val="1"/>
        <c:smooth val="0"/>
        <c:axId val="232900872"/>
        <c:axId val="232901656"/>
      </c:lineChart>
      <c:catAx>
        <c:axId val="232900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901656"/>
        <c:crosses val="autoZero"/>
        <c:auto val="1"/>
        <c:lblAlgn val="ctr"/>
        <c:lblOffset val="100"/>
        <c:noMultiLvlLbl val="0"/>
      </c:catAx>
      <c:valAx>
        <c:axId val="232901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900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BAB7BF-697F-46D2-B848-B237069B7C3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425960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AB7BF-697F-46D2-B848-B237069B7C3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112118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AB7BF-697F-46D2-B848-B237069B7C3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427322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AB7BF-697F-46D2-B848-B237069B7C3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3655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AB7BF-697F-46D2-B848-B237069B7C3F}"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279815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BAB7BF-697F-46D2-B848-B237069B7C3F}"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33358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BAB7BF-697F-46D2-B848-B237069B7C3F}"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31117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BAB7BF-697F-46D2-B848-B237069B7C3F}"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129188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AB7BF-697F-46D2-B848-B237069B7C3F}"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395544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BAB7BF-697F-46D2-B848-B237069B7C3F}"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33179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BAB7BF-697F-46D2-B848-B237069B7C3F}"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25C05-0830-47ED-AECA-30DF0DABF1DD}" type="slidenum">
              <a:rPr lang="en-US" smtClean="0"/>
              <a:t>‹#›</a:t>
            </a:fld>
            <a:endParaRPr lang="en-US"/>
          </a:p>
        </p:txBody>
      </p:sp>
    </p:spTree>
    <p:extLst>
      <p:ext uri="{BB962C8B-B14F-4D97-AF65-F5344CB8AC3E}">
        <p14:creationId xmlns:p14="http://schemas.microsoft.com/office/powerpoint/2010/main" val="218615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AB7BF-697F-46D2-B848-B237069B7C3F}" type="datetimeFigureOut">
              <a:rPr lang="en-US" smtClean="0"/>
              <a:t>5/1/2023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25C05-0830-47ED-AECA-30DF0DABF1DD}" type="slidenum">
              <a:rPr lang="en-US" smtClean="0"/>
              <a:t>‹#›</a:t>
            </a:fld>
            <a:endParaRPr lang="en-US"/>
          </a:p>
        </p:txBody>
      </p:sp>
    </p:spTree>
    <p:extLst>
      <p:ext uri="{BB962C8B-B14F-4D97-AF65-F5344CB8AC3E}">
        <p14:creationId xmlns:p14="http://schemas.microsoft.com/office/powerpoint/2010/main" val="41350047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chart" Target="../charts/chart8.xml"/><Relationship Id="rId5" Type="http://schemas.openxmlformats.org/officeDocument/2006/relationships/chart" Target="../charts/char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chart" Target="../charts/chart9.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chart" Target="../charts/chart10.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chart" Target="../charts/chart1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20.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chart" Target="../charts/char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chart" Target="../charts/char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chart" Target="../charts/char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chart" Target="../charts/char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chart" Target="../charts/chart5.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chart" Target="../charts/char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6975"/>
            <a:ext cx="9144000" cy="3516023"/>
          </a:xfrm>
        </p:spPr>
        <p:txBody>
          <a:bodyPr>
            <a:normAutofit fontScale="90000"/>
          </a:bodyPr>
          <a:lstStyle/>
          <a:p>
            <a:br>
              <a:rPr lang="en-US" dirty="0"/>
            </a:br>
            <a:r>
              <a:rPr lang="en-US" dirty="0"/>
              <a:t>DATA-DRIVEN ANALYSIS OF YUMPIZZ RESTAURANT TO DRIVE MORE SALES EFFICIENTLY</a:t>
            </a:r>
            <a:br>
              <a:rPr lang="en-US" dirty="0"/>
            </a:br>
            <a:endParaRPr lang="en-US" dirty="0"/>
          </a:p>
        </p:txBody>
      </p:sp>
      <p:sp>
        <p:nvSpPr>
          <p:cNvPr id="3" name="TextBox 2"/>
          <p:cNvSpPr txBox="1"/>
          <p:nvPr/>
        </p:nvSpPr>
        <p:spPr>
          <a:xfrm>
            <a:off x="1884608" y="4378817"/>
            <a:ext cx="2408350" cy="307777"/>
          </a:xfrm>
          <a:prstGeom prst="rect">
            <a:avLst/>
          </a:prstGeom>
          <a:noFill/>
        </p:spPr>
        <p:txBody>
          <a:bodyPr wrap="square" rtlCol="0">
            <a:spAutoFit/>
          </a:bodyPr>
          <a:lstStyle/>
          <a:p>
            <a:r>
              <a:rPr lang="en-US" sz="1400" dirty="0">
                <a:solidFill>
                  <a:srgbClr val="B75813"/>
                </a:solidFill>
              </a:rPr>
              <a:t>Created: 12/3/2023</a:t>
            </a:r>
          </a:p>
        </p:txBody>
      </p:sp>
    </p:spTree>
    <p:extLst>
      <p:ext uri="{BB962C8B-B14F-4D97-AF65-F5344CB8AC3E}">
        <p14:creationId xmlns:p14="http://schemas.microsoft.com/office/powerpoint/2010/main" val="4090801515"/>
      </p:ext>
    </p:extLst>
  </p:cSld>
  <p:clrMapOvr>
    <a:masterClrMapping/>
  </p:clrMapOvr>
  <p:transition spd="slow" advTm="12341">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endParaRPr lang="en-US" b="1" dirty="0"/>
          </a:p>
          <a:p>
            <a:pPr algn="ctr"/>
            <a:r>
              <a:rPr lang="en-US" dirty="0"/>
              <a:t>4. What pizza sizes by category are the most ordered and generate more income.</a:t>
            </a:r>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840850338"/>
              </p:ext>
            </p:extLst>
          </p:nvPr>
        </p:nvGraphicFramePr>
        <p:xfrm>
          <a:off x="8412702" y="213982"/>
          <a:ext cx="3573236" cy="2796268"/>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p:cNvSpPr txBox="1"/>
          <p:nvPr/>
        </p:nvSpPr>
        <p:spPr>
          <a:xfrm>
            <a:off x="4430332" y="3850783"/>
            <a:ext cx="5950040" cy="2308324"/>
          </a:xfrm>
          <a:prstGeom prst="rect">
            <a:avLst/>
          </a:prstGeom>
          <a:noFill/>
        </p:spPr>
        <p:txBody>
          <a:bodyPr wrap="square" rtlCol="0">
            <a:spAutoFit/>
          </a:bodyPr>
          <a:lstStyle/>
          <a:p>
            <a:r>
              <a:rPr lang="en-US" dirty="0"/>
              <a:t>The pizzas under the Classic category generate more revenue than other categories. The chart on the left shows that the large sizes have the highest orders placed in the category. </a:t>
            </a:r>
          </a:p>
          <a:p>
            <a:endParaRPr lang="en-US" dirty="0"/>
          </a:p>
          <a:p>
            <a:r>
              <a:rPr lang="en-US" dirty="0"/>
              <a:t>It is worth noting that customers who ordered pizzas from the Classic category exclusively purchased the XL and XXL sizes, which contributed significantly to the higher revenue generated by this category</a:t>
            </a:r>
          </a:p>
        </p:txBody>
      </p:sp>
      <p:graphicFrame>
        <p:nvGraphicFramePr>
          <p:cNvPr id="10" name="Chart 9"/>
          <p:cNvGraphicFramePr>
            <a:graphicFrameLocks/>
          </p:cNvGraphicFramePr>
          <p:nvPr>
            <p:extLst>
              <p:ext uri="{D42A27DB-BD31-4B8C-83A1-F6EECF244321}">
                <p14:modId xmlns:p14="http://schemas.microsoft.com/office/powerpoint/2010/main" val="1442885845"/>
              </p:ext>
            </p:extLst>
          </p:nvPr>
        </p:nvGraphicFramePr>
        <p:xfrm>
          <a:off x="3527612" y="302097"/>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3269715755"/>
      </p:ext>
    </p:extLst>
  </p:cSld>
  <p:clrMapOvr>
    <a:masterClrMapping/>
  </p:clrMapOvr>
  <p:transition spd="slow" advTm="4657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endParaRPr lang="en-US" b="1" dirty="0"/>
          </a:p>
          <a:p>
            <a:pPr algn="ctr"/>
            <a:r>
              <a:rPr lang="en-US" dirty="0"/>
              <a:t>5. Total orders per month</a:t>
            </a:r>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4140199" y="3921205"/>
            <a:ext cx="7385209" cy="1477328"/>
          </a:xfrm>
          <a:prstGeom prst="rect">
            <a:avLst/>
          </a:prstGeom>
          <a:noFill/>
        </p:spPr>
        <p:txBody>
          <a:bodyPr wrap="square" rtlCol="0">
            <a:spAutoFit/>
          </a:bodyPr>
          <a:lstStyle/>
          <a:p>
            <a:r>
              <a:rPr lang="en-US" dirty="0"/>
              <a:t>The chart depicts the total order count by month, and it reveals some fluctuations in the data. The highest order count was recorded in July, after which the trend line began to decline until it reached its lowest point in October. However, the trend line then began to appreciate, indicating a gradual increase in order count in the following months.</a:t>
            </a:r>
          </a:p>
        </p:txBody>
      </p:sp>
      <p:graphicFrame>
        <p:nvGraphicFramePr>
          <p:cNvPr id="11" name="Chart 10"/>
          <p:cNvGraphicFramePr>
            <a:graphicFrameLocks/>
          </p:cNvGraphicFramePr>
          <p:nvPr>
            <p:extLst>
              <p:ext uri="{D42A27DB-BD31-4B8C-83A1-F6EECF244321}">
                <p14:modId xmlns:p14="http://schemas.microsoft.com/office/powerpoint/2010/main" val="4113723975"/>
              </p:ext>
            </p:extLst>
          </p:nvPr>
        </p:nvGraphicFramePr>
        <p:xfrm>
          <a:off x="3729318" y="302096"/>
          <a:ext cx="8024690" cy="3126903"/>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48920115"/>
      </p:ext>
    </p:extLst>
  </p:cSld>
  <p:clrMapOvr>
    <a:masterClrMapping/>
  </p:clrMapOvr>
  <p:transition spd="slow" advTm="106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t>6. Determine revenue  and revenue growth made per month</a:t>
            </a:r>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4666129" y="3963395"/>
            <a:ext cx="5809129" cy="2308324"/>
          </a:xfrm>
          <a:prstGeom prst="rect">
            <a:avLst/>
          </a:prstGeom>
          <a:noFill/>
        </p:spPr>
        <p:txBody>
          <a:bodyPr wrap="square" rtlCol="0">
            <a:spAutoFit/>
          </a:bodyPr>
          <a:lstStyle/>
          <a:p>
            <a:r>
              <a:rPr lang="en-US" dirty="0"/>
              <a:t>Based on the data presented in both the </a:t>
            </a:r>
            <a:r>
              <a:rPr lang="en-US" b="1" dirty="0"/>
              <a:t>order-by-month chart </a:t>
            </a:r>
            <a:r>
              <a:rPr lang="en-US" dirty="0"/>
              <a:t>and the </a:t>
            </a:r>
            <a:r>
              <a:rPr lang="en-US" b="1" dirty="0"/>
              <a:t>revenue-by-month </a:t>
            </a:r>
            <a:r>
              <a:rPr lang="en-US" dirty="0"/>
              <a:t>chart, it appears that sales volume has a direct impact on revenue generated. For instance, the highest order count and corresponding revenue were both recorded in July, while October had the lowest order count and revenue. This suggests that sales and revenue are positively correlated, with higher sales volume generally leading to higher revenue.</a:t>
            </a:r>
          </a:p>
        </p:txBody>
      </p:sp>
      <p:sp>
        <p:nvSpPr>
          <p:cNvPr id="13" name="Rounded Rectangle 12"/>
          <p:cNvSpPr/>
          <p:nvPr/>
        </p:nvSpPr>
        <p:spPr>
          <a:xfrm>
            <a:off x="3425591" y="0"/>
            <a:ext cx="2111638" cy="829575"/>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#Total Revenue</a:t>
            </a:r>
          </a:p>
          <a:p>
            <a:pPr marL="0" indent="0" algn="ctr"/>
            <a:r>
              <a:rPr lang="en-US" sz="1600" b="1" i="0" u="none" strike="noStrike" dirty="0">
                <a:solidFill>
                  <a:schemeClr val="lt1"/>
                </a:solidFill>
                <a:effectLst/>
                <a:latin typeface="+mn-lt"/>
                <a:ea typeface="+mn-ea"/>
                <a:cs typeface="+mn-cs"/>
              </a:rPr>
              <a:t>$817,860.00</a:t>
            </a:r>
            <a:r>
              <a:rPr lang="en-US" sz="1600" b="1" dirty="0"/>
              <a:t> </a:t>
            </a:r>
            <a:endParaRPr lang="en-US" sz="1600" b="1" dirty="0">
              <a:solidFill>
                <a:schemeClr val="lt1"/>
              </a:solidFill>
              <a:latin typeface="+mn-lt"/>
              <a:ea typeface="+mn-ea"/>
              <a:cs typeface="+mn-cs"/>
            </a:endParaRPr>
          </a:p>
        </p:txBody>
      </p:sp>
      <p:graphicFrame>
        <p:nvGraphicFramePr>
          <p:cNvPr id="9" name="Chart 8"/>
          <p:cNvGraphicFramePr>
            <a:graphicFrameLocks/>
          </p:cNvGraphicFramePr>
          <p:nvPr>
            <p:extLst>
              <p:ext uri="{D42A27DB-BD31-4B8C-83A1-F6EECF244321}">
                <p14:modId xmlns:p14="http://schemas.microsoft.com/office/powerpoint/2010/main" val="2236649732"/>
              </p:ext>
            </p:extLst>
          </p:nvPr>
        </p:nvGraphicFramePr>
        <p:xfrm>
          <a:off x="3425591" y="928982"/>
          <a:ext cx="8603276" cy="2836193"/>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379175766"/>
      </p:ext>
    </p:extLst>
  </p:cSld>
  <p:clrMapOvr>
    <a:masterClrMapping/>
  </p:clrMapOvr>
  <p:transition spd="slow" advTm="1598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t>6. Determine revenue  and revenue growth made per month</a:t>
            </a:r>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4481410" y="4509888"/>
            <a:ext cx="5809129" cy="923330"/>
          </a:xfrm>
          <a:prstGeom prst="rect">
            <a:avLst/>
          </a:prstGeom>
          <a:noFill/>
        </p:spPr>
        <p:txBody>
          <a:bodyPr wrap="square" rtlCol="0">
            <a:spAutoFit/>
          </a:bodyPr>
          <a:lstStyle/>
          <a:p>
            <a:r>
              <a:rPr lang="en-US" dirty="0"/>
              <a:t>The chart indicates that the large sizes of pizza were the most popular each month, with the highest number of sales recorded in July. </a:t>
            </a:r>
          </a:p>
        </p:txBody>
      </p:sp>
      <p:sp>
        <p:nvSpPr>
          <p:cNvPr id="13" name="Rounded Rectangle 12"/>
          <p:cNvSpPr/>
          <p:nvPr/>
        </p:nvSpPr>
        <p:spPr>
          <a:xfrm>
            <a:off x="3425591" y="0"/>
            <a:ext cx="2111638" cy="829575"/>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#Total Revenue</a:t>
            </a:r>
          </a:p>
          <a:p>
            <a:pPr marL="0" indent="0" algn="ctr"/>
            <a:r>
              <a:rPr lang="en-US" sz="1600" b="1" i="0" u="none" strike="noStrike" dirty="0">
                <a:solidFill>
                  <a:schemeClr val="lt1"/>
                </a:solidFill>
                <a:effectLst/>
                <a:latin typeface="+mn-lt"/>
                <a:ea typeface="+mn-ea"/>
                <a:cs typeface="+mn-cs"/>
              </a:rPr>
              <a:t>$817,860.00</a:t>
            </a:r>
            <a:r>
              <a:rPr lang="en-US" sz="1600" b="1" dirty="0"/>
              <a:t> </a:t>
            </a:r>
            <a:endParaRPr lang="en-US" sz="1600" b="1" dirty="0">
              <a:solidFill>
                <a:schemeClr val="lt1"/>
              </a:solidFill>
              <a:latin typeface="+mn-lt"/>
              <a:ea typeface="+mn-ea"/>
              <a:cs typeface="+mn-cs"/>
            </a:endParaRPr>
          </a:p>
        </p:txBody>
      </p:sp>
      <p:graphicFrame>
        <p:nvGraphicFramePr>
          <p:cNvPr id="9" name="Chart 8"/>
          <p:cNvGraphicFramePr>
            <a:graphicFrameLocks/>
          </p:cNvGraphicFramePr>
          <p:nvPr>
            <p:extLst>
              <p:ext uri="{D42A27DB-BD31-4B8C-83A1-F6EECF244321}">
                <p14:modId xmlns:p14="http://schemas.microsoft.com/office/powerpoint/2010/main" val="3384159356"/>
              </p:ext>
            </p:extLst>
          </p:nvPr>
        </p:nvGraphicFramePr>
        <p:xfrm>
          <a:off x="3675528" y="1008529"/>
          <a:ext cx="7902389" cy="3186953"/>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812795062"/>
      </p:ext>
    </p:extLst>
  </p:cSld>
  <p:clrMapOvr>
    <a:masterClrMapping/>
  </p:clrMapOvr>
  <p:transition spd="slow" advTm="1598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solidFill>
                  <a:srgbClr val="FFFF00"/>
                </a:solidFill>
              </a:rPr>
              <a:t>6. Determine revenue  and revenue growth made per month</a:t>
            </a:r>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4166282812"/>
              </p:ext>
            </p:extLst>
          </p:nvPr>
        </p:nvGraphicFramePr>
        <p:xfrm>
          <a:off x="3802743" y="1015999"/>
          <a:ext cx="7750627" cy="2917371"/>
        </p:xfrm>
        <a:graphic>
          <a:graphicData uri="http://schemas.openxmlformats.org/drawingml/2006/chart">
            <c:chart xmlns:c="http://schemas.openxmlformats.org/drawingml/2006/chart" xmlns:r="http://schemas.openxmlformats.org/officeDocument/2006/relationships" r:id="rId4"/>
          </a:graphicData>
        </a:graphic>
      </p:graphicFrame>
      <p:sp>
        <p:nvSpPr>
          <p:cNvPr id="12" name="Rounded Rectangle 11"/>
          <p:cNvSpPr/>
          <p:nvPr/>
        </p:nvSpPr>
        <p:spPr>
          <a:xfrm>
            <a:off x="3694875" y="0"/>
            <a:ext cx="2084342" cy="848450"/>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Revenue Growth</a:t>
            </a:r>
          </a:p>
          <a:p>
            <a:pPr marL="0" indent="0" algn="ctr"/>
            <a:r>
              <a:rPr lang="en-US" sz="1600" b="1" dirty="0">
                <a:solidFill>
                  <a:schemeClr val="lt1"/>
                </a:solidFill>
                <a:latin typeface="+mn-lt"/>
                <a:ea typeface="+mn-ea"/>
                <a:cs typeface="+mn-cs"/>
              </a:rPr>
              <a:t>-8%</a:t>
            </a:r>
          </a:p>
        </p:txBody>
      </p:sp>
      <p:sp>
        <p:nvSpPr>
          <p:cNvPr id="2" name="Rectangle 1"/>
          <p:cNvSpPr/>
          <p:nvPr/>
        </p:nvSpPr>
        <p:spPr>
          <a:xfrm>
            <a:off x="4347882" y="4048850"/>
            <a:ext cx="6096000" cy="2031325"/>
          </a:xfrm>
          <a:prstGeom prst="rect">
            <a:avLst/>
          </a:prstGeom>
        </p:spPr>
        <p:txBody>
          <a:bodyPr>
            <a:spAutoFit/>
          </a:bodyPr>
          <a:lstStyle/>
          <a:p>
            <a:r>
              <a:rPr lang="en-US" dirty="0">
                <a:solidFill>
                  <a:srgbClr val="374151"/>
                </a:solidFill>
                <a:latin typeface="Söhne"/>
              </a:rPr>
              <a:t>Upon analyzing the revenue growth chart, it is evident that the company experienced a decline in revenue after the initial gain made in January. Specifically, the months of February, April, June, August, September, October, and December all recorded a decrease in revenue growth. The highest gain in revenue growth was recorded in November at 10%, followed by March at 8%, and July at 6%.</a:t>
            </a:r>
          </a:p>
        </p:txBody>
      </p:sp>
    </p:spTree>
    <p:extLst>
      <p:ext uri="{BB962C8B-B14F-4D97-AF65-F5344CB8AC3E}">
        <p14:creationId xmlns:p14="http://schemas.microsoft.com/office/powerpoint/2010/main" val="3149028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t>7. Determine order growth per month.</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16" name="Rounded Rectangle 15"/>
          <p:cNvSpPr/>
          <p:nvPr/>
        </p:nvSpPr>
        <p:spPr>
          <a:xfrm>
            <a:off x="3436566" y="0"/>
            <a:ext cx="2089688" cy="756564"/>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%Order</a:t>
            </a:r>
            <a:r>
              <a:rPr lang="en-US" sz="2000" b="1" baseline="0" dirty="0">
                <a:solidFill>
                  <a:schemeClr val="lt1"/>
                </a:solidFill>
                <a:latin typeface="+mn-lt"/>
                <a:ea typeface="+mn-ea"/>
                <a:cs typeface="+mn-cs"/>
              </a:rPr>
              <a:t> </a:t>
            </a:r>
            <a:r>
              <a:rPr lang="en-US" sz="2000" b="1" dirty="0">
                <a:solidFill>
                  <a:schemeClr val="lt1"/>
                </a:solidFill>
                <a:latin typeface="+mn-lt"/>
                <a:ea typeface="+mn-ea"/>
                <a:cs typeface="+mn-cs"/>
              </a:rPr>
              <a:t>Growth</a:t>
            </a:r>
          </a:p>
          <a:p>
            <a:pPr marL="0" indent="0" algn="ctr"/>
            <a:r>
              <a:rPr lang="en-US" sz="1600" b="1" dirty="0">
                <a:solidFill>
                  <a:schemeClr val="lt1"/>
                </a:solidFill>
                <a:latin typeface="+mn-lt"/>
                <a:ea typeface="+mn-ea"/>
                <a:cs typeface="+mn-cs"/>
              </a:rPr>
              <a:t>-8%</a:t>
            </a:r>
          </a:p>
        </p:txBody>
      </p:sp>
      <p:graphicFrame>
        <p:nvGraphicFramePr>
          <p:cNvPr id="9" name="Chart 8"/>
          <p:cNvGraphicFramePr>
            <a:graphicFrameLocks/>
          </p:cNvGraphicFramePr>
          <p:nvPr>
            <p:extLst>
              <p:ext uri="{D42A27DB-BD31-4B8C-83A1-F6EECF244321}">
                <p14:modId xmlns:p14="http://schemas.microsoft.com/office/powerpoint/2010/main" val="4109982497"/>
              </p:ext>
            </p:extLst>
          </p:nvPr>
        </p:nvGraphicFramePr>
        <p:xfrm>
          <a:off x="4027276" y="915060"/>
          <a:ext cx="7873371" cy="301148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3878089" y="4558553"/>
            <a:ext cx="7385209" cy="1477328"/>
          </a:xfrm>
          <a:prstGeom prst="rect">
            <a:avLst/>
          </a:prstGeom>
          <a:noFill/>
        </p:spPr>
        <p:txBody>
          <a:bodyPr wrap="square" rtlCol="0">
            <a:spAutoFit/>
          </a:bodyPr>
          <a:lstStyle/>
          <a:p>
            <a:r>
              <a:rPr lang="en-US" dirty="0"/>
              <a:t>When the order growth follows the same trend as the revenue growth chart, it suggests that there is a strong correlation between the two metrics. The correlation between the Revenue Growth and the Order Growth is </a:t>
            </a:r>
            <a:r>
              <a:rPr lang="en-US" b="1" dirty="0"/>
              <a:t>0.99617</a:t>
            </a:r>
            <a:r>
              <a:rPr lang="en-US" dirty="0"/>
              <a:t>. This means that as the number of orders increases or decreases, so does the revenue.</a:t>
            </a:r>
          </a:p>
        </p:txBody>
      </p:sp>
    </p:spTree>
    <p:extLst>
      <p:ext uri="{BB962C8B-B14F-4D97-AF65-F5344CB8AC3E}">
        <p14:creationId xmlns:p14="http://schemas.microsoft.com/office/powerpoint/2010/main" val="2524057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Graphic spid="9" grpId="0">
        <p:bldAsOne/>
      </p:bldGraphic>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endParaRPr lang="en-US" b="1" dirty="0"/>
          </a:p>
          <a:p>
            <a:pPr algn="ctr"/>
            <a:r>
              <a:rPr lang="en-US" dirty="0"/>
              <a:t>8. What factors contributed to high income</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780055007"/>
              </p:ext>
            </p:extLst>
          </p:nvPr>
        </p:nvGraphicFramePr>
        <p:xfrm>
          <a:off x="4177395" y="25296"/>
          <a:ext cx="3573236" cy="27962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3388037198"/>
              </p:ext>
            </p:extLst>
          </p:nvPr>
        </p:nvGraphicFramePr>
        <p:xfrm>
          <a:off x="8494939" y="0"/>
          <a:ext cx="3697061" cy="39861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a:graphicFrameLocks/>
          </p:cNvGraphicFramePr>
          <p:nvPr>
            <p:extLst>
              <p:ext uri="{D42A27DB-BD31-4B8C-83A1-F6EECF244321}">
                <p14:modId xmlns:p14="http://schemas.microsoft.com/office/powerpoint/2010/main" val="2972862396"/>
              </p:ext>
            </p:extLst>
          </p:nvPr>
        </p:nvGraphicFramePr>
        <p:xfrm>
          <a:off x="3829050" y="2899683"/>
          <a:ext cx="4533900" cy="2800350"/>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p:cNvSpPr txBox="1"/>
          <p:nvPr/>
        </p:nvSpPr>
        <p:spPr>
          <a:xfrm>
            <a:off x="8481848" y="4193628"/>
            <a:ext cx="3710152" cy="923330"/>
          </a:xfrm>
          <a:prstGeom prst="rect">
            <a:avLst/>
          </a:prstGeom>
          <a:noFill/>
        </p:spPr>
        <p:txBody>
          <a:bodyPr wrap="square" rtlCol="0">
            <a:spAutoFit/>
          </a:bodyPr>
          <a:lstStyle/>
          <a:p>
            <a:r>
              <a:rPr lang="en-US" dirty="0"/>
              <a:t>Revenues are also generated through evening and weekends sales</a:t>
            </a:r>
          </a:p>
          <a:p>
            <a:endParaRPr lang="en-US" dirty="0"/>
          </a:p>
        </p:txBody>
      </p:sp>
    </p:spTree>
    <p:extLst>
      <p:ext uri="{BB962C8B-B14F-4D97-AF65-F5344CB8AC3E}">
        <p14:creationId xmlns:p14="http://schemas.microsoft.com/office/powerpoint/2010/main" val="354717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endParaRPr lang="en-US" b="1" dirty="0"/>
          </a:p>
          <a:p>
            <a:pPr algn="ctr"/>
            <a:r>
              <a:rPr lang="en-US" dirty="0">
                <a:solidFill>
                  <a:srgbClr val="FFFF00"/>
                </a:solidFill>
              </a:rPr>
              <a:t>8. What factors contributed to high income</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4248785313"/>
              </p:ext>
            </p:extLst>
          </p:nvPr>
        </p:nvGraphicFramePr>
        <p:xfrm>
          <a:off x="8494939" y="0"/>
          <a:ext cx="3697061" cy="30915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1926316973"/>
              </p:ext>
            </p:extLst>
          </p:nvPr>
        </p:nvGraphicFramePr>
        <p:xfrm>
          <a:off x="3356855" y="61478"/>
          <a:ext cx="4940848" cy="204309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a:graphicFrameLocks/>
          </p:cNvGraphicFramePr>
          <p:nvPr>
            <p:extLst>
              <p:ext uri="{D42A27DB-BD31-4B8C-83A1-F6EECF244321}">
                <p14:modId xmlns:p14="http://schemas.microsoft.com/office/powerpoint/2010/main" val="2360619600"/>
              </p:ext>
            </p:extLst>
          </p:nvPr>
        </p:nvGraphicFramePr>
        <p:xfrm>
          <a:off x="3356855" y="2153252"/>
          <a:ext cx="4213839" cy="3434747"/>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p:cNvSpPr txBox="1"/>
          <p:nvPr/>
        </p:nvSpPr>
        <p:spPr>
          <a:xfrm>
            <a:off x="7923394" y="3151328"/>
            <a:ext cx="3966692" cy="3416320"/>
          </a:xfrm>
          <a:prstGeom prst="rect">
            <a:avLst/>
          </a:prstGeom>
          <a:noFill/>
        </p:spPr>
        <p:txBody>
          <a:bodyPr wrap="square" rtlCol="0">
            <a:spAutoFit/>
          </a:bodyPr>
          <a:lstStyle/>
          <a:p>
            <a:r>
              <a:rPr lang="en-US" dirty="0"/>
              <a:t>The first chart shows how Thai Chicken Pizza is the 5</a:t>
            </a:r>
            <a:r>
              <a:rPr lang="en-US" baseline="30000" dirty="0"/>
              <a:t>th</a:t>
            </a:r>
            <a:r>
              <a:rPr lang="en-US" dirty="0"/>
              <a:t> most ordered pizza, while the second chart shows how the same pizza generates more income than other pizzas. The third chart shows the reason why this occurred. We already saw through charts that the evenings are the busiest times for the company, through this chart, we can see that Chicken Pizza has the highest order count in the evening, hence driving more revenue for the company.</a:t>
            </a:r>
          </a:p>
        </p:txBody>
      </p:sp>
    </p:spTree>
    <p:extLst>
      <p:ext uri="{BB962C8B-B14F-4D97-AF65-F5344CB8AC3E}">
        <p14:creationId xmlns:p14="http://schemas.microsoft.com/office/powerpoint/2010/main" val="1554193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Graphic spid="14" grpId="0">
        <p:bldAsOne/>
      </p:bldGraphic>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FURTHER EXPLORATION:</a:t>
            </a:r>
          </a:p>
          <a:p>
            <a:endParaRPr lang="en-US" b="1" dirty="0"/>
          </a:p>
          <a:p>
            <a:pPr algn="ctr"/>
            <a:r>
              <a:rPr lang="en-US" dirty="0"/>
              <a:t>9. Determine the monthly Average Order Value</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12" name="Rounded Rectangle 11"/>
          <p:cNvSpPr/>
          <p:nvPr/>
        </p:nvSpPr>
        <p:spPr>
          <a:xfrm>
            <a:off x="3425591" y="39170"/>
            <a:ext cx="2111638" cy="829575"/>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#Total Revenue</a:t>
            </a:r>
          </a:p>
          <a:p>
            <a:pPr marL="0" indent="0" algn="ctr"/>
            <a:r>
              <a:rPr lang="en-US" sz="1600" b="1" i="0" u="none" strike="noStrike" dirty="0">
                <a:solidFill>
                  <a:schemeClr val="lt1"/>
                </a:solidFill>
                <a:effectLst/>
                <a:latin typeface="+mn-lt"/>
                <a:ea typeface="+mn-ea"/>
                <a:cs typeface="+mn-cs"/>
              </a:rPr>
              <a:t>$817,860.00</a:t>
            </a:r>
            <a:r>
              <a:rPr lang="en-US" sz="1600" b="1" dirty="0"/>
              <a:t> </a:t>
            </a:r>
            <a:endParaRPr lang="en-US" sz="1600" b="1" dirty="0">
              <a:solidFill>
                <a:schemeClr val="lt1"/>
              </a:solidFill>
              <a:latin typeface="+mn-lt"/>
              <a:ea typeface="+mn-ea"/>
              <a:cs typeface="+mn-cs"/>
            </a:endParaRPr>
          </a:p>
        </p:txBody>
      </p:sp>
      <p:sp>
        <p:nvSpPr>
          <p:cNvPr id="15" name="Rounded Rectangle 14"/>
          <p:cNvSpPr/>
          <p:nvPr/>
        </p:nvSpPr>
        <p:spPr>
          <a:xfrm>
            <a:off x="3451633" y="975576"/>
            <a:ext cx="2090234" cy="758626"/>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 Total Order</a:t>
            </a:r>
          </a:p>
          <a:p>
            <a:pPr algn="ctr"/>
            <a:r>
              <a:rPr lang="en-US" sz="1600" b="1" dirty="0"/>
              <a:t>21,350K</a:t>
            </a:r>
            <a:endParaRPr lang="en-US" sz="1600" b="1" dirty="0">
              <a:solidFill>
                <a:schemeClr val="lt1"/>
              </a:solidFill>
              <a:latin typeface="+mn-lt"/>
              <a:ea typeface="+mn-ea"/>
              <a:cs typeface="+mn-cs"/>
            </a:endParaRPr>
          </a:p>
        </p:txBody>
      </p:sp>
      <p:sp>
        <p:nvSpPr>
          <p:cNvPr id="16" name="Rounded Rectangle 15"/>
          <p:cNvSpPr/>
          <p:nvPr/>
        </p:nvSpPr>
        <p:spPr>
          <a:xfrm>
            <a:off x="3451633" y="1853536"/>
            <a:ext cx="2085596" cy="769198"/>
          </a:xfrm>
          <a:prstGeom prst="roundRect">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0" b="1" dirty="0">
                <a:solidFill>
                  <a:schemeClr val="lt1"/>
                </a:solidFill>
                <a:latin typeface="+mn-lt"/>
                <a:ea typeface="+mn-ea"/>
                <a:cs typeface="+mn-cs"/>
              </a:rPr>
              <a:t>Overall AOV</a:t>
            </a:r>
          </a:p>
          <a:p>
            <a:pPr algn="ctr"/>
            <a:r>
              <a:rPr lang="en-US" sz="1600" b="1" dirty="0"/>
              <a:t>$38.31</a:t>
            </a:r>
            <a:endParaRPr lang="en-US" sz="1600" b="1" dirty="0">
              <a:solidFill>
                <a:schemeClr val="lt1"/>
              </a:solidFill>
            </a:endParaRPr>
          </a:p>
        </p:txBody>
      </p:sp>
      <p:sp>
        <p:nvSpPr>
          <p:cNvPr id="9" name="TextBox 8"/>
          <p:cNvSpPr txBox="1"/>
          <p:nvPr/>
        </p:nvSpPr>
        <p:spPr>
          <a:xfrm>
            <a:off x="3953435" y="3723709"/>
            <a:ext cx="7173310" cy="2308324"/>
          </a:xfrm>
          <a:prstGeom prst="rect">
            <a:avLst/>
          </a:prstGeom>
          <a:noFill/>
        </p:spPr>
        <p:txBody>
          <a:bodyPr wrap="square" rtlCol="0">
            <a:spAutoFit/>
          </a:bodyPr>
          <a:lstStyle/>
          <a:p>
            <a:r>
              <a:rPr lang="en-US" dirty="0"/>
              <a:t>The Average Order Value (AOV) chart shows a decline in AOV after June, which gradually increased and peaked in November, before slightly decreasing in December. </a:t>
            </a:r>
          </a:p>
          <a:p>
            <a:endParaRPr lang="en-US" dirty="0"/>
          </a:p>
          <a:p>
            <a:r>
              <a:rPr lang="en-US" dirty="0"/>
              <a:t>Overall, the trend in the AOV chart indicates a possible shift in customer behavior and purchasing patterns that the company should consider when developing strategies to increase revenue.</a:t>
            </a:r>
          </a:p>
          <a:p>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3084529819"/>
              </p:ext>
            </p:extLst>
          </p:nvPr>
        </p:nvGraphicFramePr>
        <p:xfrm>
          <a:off x="5840505" y="302097"/>
          <a:ext cx="5576047"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8833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1000"/>
                                        <p:tgtEl>
                                          <p:spTgt spid="9">
                                            <p:txEl>
                                              <p:pRg st="0" end="0"/>
                                            </p:txEl>
                                          </p:spTgt>
                                        </p:tgtEl>
                                      </p:cBhvr>
                                    </p:animEffect>
                                    <p:anim calcmode="lin" valueType="num">
                                      <p:cBhvr>
                                        <p:cTn id="3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1000"/>
                                        <p:tgtEl>
                                          <p:spTgt spid="9">
                                            <p:txEl>
                                              <p:pRg st="2" end="2"/>
                                            </p:txEl>
                                          </p:spTgt>
                                        </p:tgtEl>
                                      </p:cBhvr>
                                    </p:animEffect>
                                    <p:anim calcmode="lin" valueType="num">
                                      <p:cBhvr>
                                        <p:cTn id="4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Graphic spid="11"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INSIGHTS:</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2" name="TextBox 1"/>
          <p:cNvSpPr txBox="1"/>
          <p:nvPr/>
        </p:nvSpPr>
        <p:spPr>
          <a:xfrm>
            <a:off x="4961965" y="4155141"/>
            <a:ext cx="4921623" cy="1748118"/>
          </a:xfrm>
          <a:prstGeom prst="rect">
            <a:avLst/>
          </a:prstGeom>
          <a:noFill/>
        </p:spPr>
        <p:txBody>
          <a:bodyPr wrap="square" rtlCol="0">
            <a:spAutoFit/>
          </a:bodyPr>
          <a:lstStyle/>
          <a:p>
            <a:endParaRPr lang="en-US" dirty="0"/>
          </a:p>
        </p:txBody>
      </p:sp>
      <p:sp>
        <p:nvSpPr>
          <p:cNvPr id="8" name="TextBox 7"/>
          <p:cNvSpPr txBox="1"/>
          <p:nvPr/>
        </p:nvSpPr>
        <p:spPr>
          <a:xfrm>
            <a:off x="3953435" y="941294"/>
            <a:ext cx="7947212" cy="5078313"/>
          </a:xfrm>
          <a:prstGeom prst="rect">
            <a:avLst/>
          </a:prstGeom>
          <a:noFill/>
        </p:spPr>
        <p:txBody>
          <a:bodyPr wrap="square" rtlCol="0">
            <a:spAutoFit/>
          </a:bodyPr>
          <a:lstStyle/>
          <a:p>
            <a:pPr marL="342900" indent="-342900">
              <a:lnSpc>
                <a:spcPct val="150000"/>
              </a:lnSpc>
              <a:buAutoNum type="arabicPeriod"/>
            </a:pPr>
            <a:r>
              <a:rPr lang="en-US" dirty="0"/>
              <a:t>The company gets busiest during the weekend, specifically on Fridays and Saturdays.</a:t>
            </a:r>
          </a:p>
          <a:p>
            <a:pPr marL="342900" indent="-342900">
              <a:lnSpc>
                <a:spcPct val="150000"/>
              </a:lnSpc>
              <a:buAutoNum type="arabicPeriod"/>
            </a:pPr>
            <a:r>
              <a:rPr lang="en-US" dirty="0"/>
              <a:t>Every day, most orders are generated in the evening, followed by in the afternoon and very few orders are placed in the morning.</a:t>
            </a:r>
          </a:p>
          <a:p>
            <a:pPr marL="342900" indent="-342900">
              <a:lnSpc>
                <a:spcPct val="150000"/>
              </a:lnSpc>
              <a:buAutoNum type="arabicPeriod"/>
            </a:pPr>
            <a:r>
              <a:rPr lang="en-US" dirty="0"/>
              <a:t>Large Pizza sizes are mostly ordered and contribute to the generation of revenue</a:t>
            </a:r>
          </a:p>
          <a:p>
            <a:pPr marL="342900" indent="-342900">
              <a:lnSpc>
                <a:spcPct val="150000"/>
              </a:lnSpc>
              <a:buAutoNum type="arabicPeriod"/>
            </a:pPr>
            <a:r>
              <a:rPr lang="en-US" dirty="0"/>
              <a:t>While Classic Deluxe Pizza is currently the most frequently ordered pizza, it's important to note that it ranks fourth in terms of revenue generated.  </a:t>
            </a:r>
          </a:p>
          <a:p>
            <a:pPr marL="342900" indent="-342900">
              <a:lnSpc>
                <a:spcPct val="150000"/>
              </a:lnSpc>
              <a:buAutoNum type="arabicPeriod"/>
            </a:pPr>
            <a:r>
              <a:rPr lang="en-US" dirty="0"/>
              <a:t>The Brie Carre Pizza is the least ordered pizza, it also generates the least income earned.</a:t>
            </a:r>
          </a:p>
          <a:p>
            <a:pPr marL="342900" indent="-342900">
              <a:lnSpc>
                <a:spcPct val="150000"/>
              </a:lnSpc>
              <a:buAutoNum type="arabicPeriod"/>
            </a:pPr>
            <a:endParaRPr lang="en-US" dirty="0"/>
          </a:p>
          <a:p>
            <a:pPr marL="342900" indent="-342900">
              <a:lnSpc>
                <a:spcPct val="150000"/>
              </a:lnSpc>
              <a:buAutoNum type="arabicPeriod"/>
            </a:pPr>
            <a:endParaRPr lang="en-US" dirty="0"/>
          </a:p>
        </p:txBody>
      </p:sp>
    </p:spTree>
    <p:extLst>
      <p:ext uri="{BB962C8B-B14F-4D97-AF65-F5344CB8AC3E}">
        <p14:creationId xmlns:p14="http://schemas.microsoft.com/office/powerpoint/2010/main" val="3010077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PROBLEM:</a:t>
            </a:r>
          </a:p>
          <a:p>
            <a:pPr algn="ctr"/>
            <a:endParaRPr lang="en-US" b="1" dirty="0"/>
          </a:p>
          <a:p>
            <a:pPr marL="342900" indent="-342900" algn="ctr">
              <a:buAutoNum type="arabicPeriod"/>
            </a:pPr>
            <a:r>
              <a:rPr lang="en-US" b="1" dirty="0"/>
              <a:t>Increase sales</a:t>
            </a:r>
            <a:r>
              <a:rPr lang="en-US" dirty="0"/>
              <a:t>: The company aims to increase sales by identifying customer preferences and improving product recommendations.</a:t>
            </a:r>
          </a:p>
          <a:p>
            <a:pPr marL="342900" indent="-342900" algn="ctr">
              <a:buFontTx/>
              <a:buAutoNum type="arabicPeriod"/>
            </a:pPr>
            <a:r>
              <a:rPr lang="en-US" b="1" dirty="0"/>
              <a:t>Enhance operational efficiency: </a:t>
            </a:r>
            <a:r>
              <a:rPr lang="en-US" dirty="0"/>
              <a:t>The company wants to improve inventory management by identifying fast and slow-moving products, reducing stock outs, and optimizing warehouse operations.</a:t>
            </a:r>
          </a:p>
          <a:p>
            <a:pPr algn="ctr"/>
            <a:endParaRPr lang="en-US" dirty="0"/>
          </a:p>
          <a:p>
            <a:pPr algn="ctr"/>
            <a:endParaRPr lang="en-US" dirty="0"/>
          </a:p>
          <a:p>
            <a:pPr algn="ct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4" name="TextBox 22"/>
          <p:cNvSpPr txBox="1"/>
          <p:nvPr/>
        </p:nvSpPr>
        <p:spPr>
          <a:xfrm>
            <a:off x="551329" y="9413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sp>
        <p:nvSpPr>
          <p:cNvPr id="5" name="TextBox 4"/>
          <p:cNvSpPr txBox="1"/>
          <p:nvPr/>
        </p:nvSpPr>
        <p:spPr>
          <a:xfrm>
            <a:off x="3966882" y="1582340"/>
            <a:ext cx="7207624" cy="3831818"/>
          </a:xfrm>
          <a:prstGeom prst="rect">
            <a:avLst/>
          </a:prstGeom>
          <a:noFill/>
        </p:spPr>
        <p:txBody>
          <a:bodyPr wrap="square" rtlCol="0">
            <a:spAutoFit/>
          </a:bodyPr>
          <a:lstStyle/>
          <a:p>
            <a:r>
              <a:rPr lang="en-US" b="1" dirty="0"/>
              <a:t>Solution</a:t>
            </a:r>
          </a:p>
          <a:p>
            <a:endParaRPr lang="en-US" dirty="0"/>
          </a:p>
          <a:p>
            <a:pPr marL="285750" indent="-285750">
              <a:lnSpc>
                <a:spcPct val="150000"/>
              </a:lnSpc>
              <a:buFont typeface="Arial" panose="020B0604020202020204" pitchFamily="34" charset="0"/>
              <a:buChar char="•"/>
            </a:pPr>
            <a:r>
              <a:rPr lang="en-US" b="1" dirty="0"/>
              <a:t>Data Analysis</a:t>
            </a:r>
            <a:r>
              <a:rPr lang="en-US" dirty="0"/>
              <a:t>: Analyze the company data to identify customers needs, behaviour patterns, and preferences.  We would also identify fast and slow-moving products which will help us reduce stock outs  and optimize warehouse operations. </a:t>
            </a:r>
          </a:p>
          <a:p>
            <a:pPr marL="285750" indent="-285750">
              <a:lnSpc>
                <a:spcPct val="150000"/>
              </a:lnSpc>
              <a:buFont typeface="Arial" panose="020B0604020202020204" pitchFamily="34" charset="0"/>
              <a:buChar char="•"/>
            </a:pPr>
            <a:r>
              <a:rPr lang="en-US" dirty="0"/>
              <a:t>Tool: Excel pivot tables and charts. </a:t>
            </a:r>
          </a:p>
          <a:p>
            <a:pPr marL="285750" indent="-285750">
              <a:lnSpc>
                <a:spcPct val="150000"/>
              </a:lnSpc>
              <a:buFont typeface="Arial" panose="020B0604020202020204" pitchFamily="34" charset="0"/>
              <a:buChar char="•"/>
            </a:pPr>
            <a:r>
              <a:rPr lang="en-US" dirty="0"/>
              <a:t>Source of data: Kaggle </a:t>
            </a:r>
            <a:r>
              <a:rPr lang="en-US" dirty="0">
                <a:solidFill>
                  <a:schemeClr val="tx1">
                    <a:lumMod val="65000"/>
                    <a:lumOff val="35000"/>
                  </a:schemeClr>
                </a:solidFill>
              </a:rPr>
              <a:t>https://www.kaggle.com/datasets/shilongzhuang/pizza-sales</a:t>
            </a:r>
          </a:p>
          <a:p>
            <a:endParaRPr lang="en-US" dirty="0"/>
          </a:p>
        </p:txBody>
      </p:sp>
    </p:spTree>
    <p:custDataLst>
      <p:tags r:id="rId1"/>
    </p:custDataLst>
    <p:extLst>
      <p:ext uri="{BB962C8B-B14F-4D97-AF65-F5344CB8AC3E}">
        <p14:creationId xmlns:p14="http://schemas.microsoft.com/office/powerpoint/2010/main" val="235841399"/>
      </p:ext>
    </p:extLst>
  </p:cSld>
  <p:clrMapOvr>
    <a:masterClrMapping/>
  </p:clrMapOvr>
  <p:transition spd="slow" advTm="5824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1000"/>
                                        <p:tgtEl>
                                          <p:spTgt spid="5">
                                            <p:txEl>
                                              <p:pRg st="3" end="3"/>
                                            </p:txEl>
                                          </p:spTgt>
                                        </p:tgtEl>
                                      </p:cBhvr>
                                    </p:animEffect>
                                    <p:anim calcmode="lin" valueType="num">
                                      <p:cBhvr>
                                        <p:cTn id="2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INSIGHTS:</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3953435" y="941294"/>
            <a:ext cx="7947212" cy="4939814"/>
          </a:xfrm>
          <a:prstGeom prst="rect">
            <a:avLst/>
          </a:prstGeom>
          <a:noFill/>
        </p:spPr>
        <p:txBody>
          <a:bodyPr wrap="square" rtlCol="0">
            <a:spAutoFit/>
          </a:bodyPr>
          <a:lstStyle/>
          <a:p>
            <a:pPr marL="342900" indent="-342900">
              <a:lnSpc>
                <a:spcPct val="150000"/>
              </a:lnSpc>
              <a:buAutoNum type="arabicPeriod" startAt="7"/>
            </a:pPr>
            <a:r>
              <a:rPr lang="en-US" dirty="0"/>
              <a:t>30% of  orders were from the Classic category, making it the most ordered category, followed by Veggie and supreme with 24% order rates, then Chicken with 22%. </a:t>
            </a:r>
          </a:p>
          <a:p>
            <a:pPr marL="342900" indent="-342900">
              <a:lnSpc>
                <a:spcPct val="150000"/>
              </a:lnSpc>
              <a:buAutoNum type="arabicPeriod" startAt="7"/>
            </a:pPr>
            <a:r>
              <a:rPr lang="en-US" dirty="0"/>
              <a:t>Furthermore, the Classic pizza category generated more income, followed by Supreme, then Chicken and finally, the least category generating income is Veggie.</a:t>
            </a:r>
          </a:p>
          <a:p>
            <a:pPr marL="342900" indent="-342900">
              <a:lnSpc>
                <a:spcPct val="150000"/>
              </a:lnSpc>
              <a:buAutoNum type="arabicPeriod" startAt="7"/>
            </a:pPr>
            <a:r>
              <a:rPr lang="en-US" dirty="0"/>
              <a:t>Orders for XL and XXL sizes of pizza came only from the Classic pizza category</a:t>
            </a:r>
          </a:p>
          <a:p>
            <a:pPr>
              <a:lnSpc>
                <a:spcPct val="150000"/>
              </a:lnSpc>
            </a:pPr>
            <a:r>
              <a:rPr lang="en-US" dirty="0"/>
              <a:t>10.  The highest sales were made in July, followed by May, then March.</a:t>
            </a:r>
          </a:p>
          <a:p>
            <a:pPr>
              <a:lnSpc>
                <a:spcPct val="150000"/>
              </a:lnSpc>
            </a:pPr>
            <a:r>
              <a:rPr lang="en-US" dirty="0"/>
              <a:t>11.  The Thai Pizza generated the most income despite being the 5</a:t>
            </a:r>
            <a:r>
              <a:rPr lang="en-US" baseline="30000" dirty="0"/>
              <a:t>th</a:t>
            </a:r>
            <a:r>
              <a:rPr lang="en-US" dirty="0"/>
              <a:t> most ordered pizza because it’s the most ordered pizza in the evening.</a:t>
            </a:r>
          </a:p>
          <a:p>
            <a:pPr>
              <a:lnSpc>
                <a:spcPct val="150000"/>
              </a:lnSpc>
            </a:pPr>
            <a:r>
              <a:rPr lang="en-US" dirty="0"/>
              <a:t>12.  The company’s Revenue Growth and Order Growth rates are 8%</a:t>
            </a:r>
          </a:p>
          <a:p>
            <a:pPr marL="342900" indent="-342900">
              <a:buAutoNum type="arabicPeriod"/>
            </a:pPr>
            <a:endParaRPr lang="en-US" dirty="0"/>
          </a:p>
        </p:txBody>
      </p:sp>
    </p:spTree>
    <p:extLst>
      <p:ext uri="{BB962C8B-B14F-4D97-AF65-F5344CB8AC3E}">
        <p14:creationId xmlns:p14="http://schemas.microsoft.com/office/powerpoint/2010/main" val="1746250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fade">
                                      <p:cBhvr>
                                        <p:cTn id="49" dur="1000"/>
                                        <p:tgtEl>
                                          <p:spTgt spid="8">
                                            <p:txEl>
                                              <p:pRg st="5" end="5"/>
                                            </p:txEl>
                                          </p:spTgt>
                                        </p:tgtEl>
                                      </p:cBhvr>
                                    </p:animEffect>
                                    <p:anim calcmode="lin" valueType="num">
                                      <p:cBhvr>
                                        <p:cTn id="5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RECOMMENDATIONS:</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7" name="TextBox 6"/>
          <p:cNvSpPr txBox="1"/>
          <p:nvPr/>
        </p:nvSpPr>
        <p:spPr>
          <a:xfrm>
            <a:off x="3953435" y="213982"/>
            <a:ext cx="7830355" cy="7709803"/>
          </a:xfrm>
          <a:prstGeom prst="rect">
            <a:avLst/>
          </a:prstGeom>
          <a:noFill/>
        </p:spPr>
        <p:txBody>
          <a:bodyPr wrap="square" rtlCol="0">
            <a:spAutoFit/>
          </a:bodyPr>
          <a:lstStyle/>
          <a:p>
            <a:pPr>
              <a:lnSpc>
                <a:spcPct val="150000"/>
              </a:lnSpc>
            </a:pPr>
            <a:r>
              <a:rPr lang="en-US" b="1" dirty="0"/>
              <a:t>Based on my analysis and visualizations, I will recommend the following to YUMPIZZ stakeholders:</a:t>
            </a:r>
          </a:p>
          <a:p>
            <a:pPr marL="342900" indent="-342900">
              <a:lnSpc>
                <a:spcPct val="150000"/>
              </a:lnSpc>
              <a:buAutoNum type="arabicPeriod"/>
            </a:pPr>
            <a:r>
              <a:rPr lang="en-US" dirty="0"/>
              <a:t>Increase staffing levels during weekends, especially on Fridays and Saturdays, to ensure that the company can handle the increased demand. This will help to prevent delays in order fulfilment and ensure that customers are satisfied.</a:t>
            </a:r>
          </a:p>
          <a:p>
            <a:pPr marL="342900" indent="-342900">
              <a:lnSpc>
                <a:spcPct val="150000"/>
              </a:lnSpc>
              <a:buFontTx/>
              <a:buAutoNum type="arabicPeriod"/>
            </a:pPr>
            <a:r>
              <a:rPr lang="en-US" dirty="0"/>
              <a:t>Offer incentives or promotions to encourage customers to place orders in the morning, when there is typically less demand. This could help to balance out the workload throughout the day and provide a better overall experience for customers.</a:t>
            </a:r>
          </a:p>
          <a:p>
            <a:pPr marL="342900" indent="-342900">
              <a:lnSpc>
                <a:spcPct val="150000"/>
              </a:lnSpc>
              <a:buFontTx/>
              <a:buAutoNum type="arabicPeriod"/>
            </a:pPr>
            <a:r>
              <a:rPr lang="en-US" dirty="0"/>
              <a:t>Since large pizza sizes are contributing significantly to the revenue, the company could consider increasing the number of options available for large pizzas. They could also consider introducing combo deals for large pizzas to encourage customers to purchase them.</a:t>
            </a:r>
          </a:p>
          <a:p>
            <a:pPr marL="342900" indent="-342900">
              <a:buFontTx/>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262460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RECOMMENDATIONS:</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7" name="TextBox 6"/>
          <p:cNvSpPr txBox="1"/>
          <p:nvPr/>
        </p:nvSpPr>
        <p:spPr>
          <a:xfrm>
            <a:off x="3694875" y="133300"/>
            <a:ext cx="7830355" cy="2308324"/>
          </a:xfrm>
          <a:prstGeom prst="rect">
            <a:avLst/>
          </a:prstGeom>
          <a:noFill/>
        </p:spPr>
        <p:txBody>
          <a:bodyPr wrap="square" rtlCol="0">
            <a:spAutoFit/>
          </a:bodyPr>
          <a:lstStyle/>
          <a:p>
            <a:pPr marL="342900" indent="-342900">
              <a:buFontTx/>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2" name="TextBox 1"/>
          <p:cNvSpPr txBox="1"/>
          <p:nvPr/>
        </p:nvSpPr>
        <p:spPr>
          <a:xfrm>
            <a:off x="3694875" y="779929"/>
            <a:ext cx="7830355" cy="5355312"/>
          </a:xfrm>
          <a:prstGeom prst="rect">
            <a:avLst/>
          </a:prstGeom>
          <a:noFill/>
        </p:spPr>
        <p:txBody>
          <a:bodyPr wrap="square" rtlCol="0">
            <a:spAutoFit/>
          </a:bodyPr>
          <a:lstStyle/>
          <a:p>
            <a:pPr marL="342900" indent="-342900">
              <a:lnSpc>
                <a:spcPct val="150000"/>
              </a:lnSpc>
              <a:buAutoNum type="arabicPeriod" startAt="4"/>
            </a:pPr>
            <a:r>
              <a:rPr lang="en-US" dirty="0"/>
              <a:t>Even though Classic Deluxe Pizza is the most frequently ordered pizza, it generates less revenue compared to the Thai Chicken pizzas. The company could consider promoting other pizzas that generate more revenue, such as the Thai Chicken pizzas, The Barbecue Chicken Pizza, and The California Chicken Pizza. Additionally, they could consider introducing upselling and cross-selling techniques to encourage customers to try out different pizza options that are likely to generate more revenue.</a:t>
            </a:r>
          </a:p>
          <a:p>
            <a:pPr marL="342900" indent="-342900">
              <a:lnSpc>
                <a:spcPct val="150000"/>
              </a:lnSpc>
              <a:buFontTx/>
              <a:buAutoNum type="arabicPeriod" startAt="4"/>
            </a:pPr>
            <a:r>
              <a:rPr lang="en-US" dirty="0"/>
              <a:t>Consider revamping the Brie Carre Pizza or removing it from the menu. Since it generates the least amount of income and is the least ordered pizza, it may not be worth keeping on the menu.</a:t>
            </a:r>
          </a:p>
          <a:p>
            <a:pPr marL="342900" indent="-342900">
              <a:buAutoNum type="arabicPeriod" startAt="4"/>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684849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RECOMMENDATIONS:</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7" name="TextBox 6"/>
          <p:cNvSpPr txBox="1"/>
          <p:nvPr/>
        </p:nvSpPr>
        <p:spPr>
          <a:xfrm>
            <a:off x="3694875" y="133300"/>
            <a:ext cx="7830355" cy="2308324"/>
          </a:xfrm>
          <a:prstGeom prst="rect">
            <a:avLst/>
          </a:prstGeom>
          <a:noFill/>
        </p:spPr>
        <p:txBody>
          <a:bodyPr wrap="square" rtlCol="0">
            <a:spAutoFit/>
          </a:bodyPr>
          <a:lstStyle/>
          <a:p>
            <a:pPr marL="342900" indent="-342900">
              <a:buFontTx/>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2" name="TextBox 1"/>
          <p:cNvSpPr txBox="1"/>
          <p:nvPr/>
        </p:nvSpPr>
        <p:spPr>
          <a:xfrm>
            <a:off x="3655516" y="434687"/>
            <a:ext cx="7830355" cy="5078313"/>
          </a:xfrm>
          <a:prstGeom prst="rect">
            <a:avLst/>
          </a:prstGeom>
          <a:noFill/>
        </p:spPr>
        <p:txBody>
          <a:bodyPr wrap="square" rtlCol="0">
            <a:spAutoFit/>
          </a:bodyPr>
          <a:lstStyle/>
          <a:p>
            <a:pPr marL="342900" indent="-342900">
              <a:lnSpc>
                <a:spcPct val="150000"/>
              </a:lnSpc>
              <a:buAutoNum type="arabicPeriod" startAt="6"/>
            </a:pPr>
            <a:r>
              <a:rPr lang="en-US" dirty="0"/>
              <a:t>Since the Classic category is the most ordered and generates the most income, consider expanding the Classic category by adding new options or promoting it further. This could potentially lead to increased revenue.</a:t>
            </a:r>
          </a:p>
          <a:p>
            <a:pPr marL="342900" indent="-342900">
              <a:lnSpc>
                <a:spcPct val="150000"/>
              </a:lnSpc>
              <a:buAutoNum type="arabicPeriod" startAt="6"/>
            </a:pPr>
            <a:r>
              <a:rPr lang="en-US" dirty="0"/>
              <a:t>The Veggie category generates the least amount of income, despite being the third most ordered category; The Chicken category has the least orders and generates the second least amount of income and the Supreme category generates the second-highest amount of income, despite being the third most ordered category. Hence, Further analysis needs to be done on the pricing and ingredients of the pizzas in these categories and adjust them to optimize revenue while maintaining customer satisfaction.</a:t>
            </a:r>
          </a:p>
          <a:p>
            <a:pPr marL="342900" indent="-342900">
              <a:lnSpc>
                <a:spcPct val="150000"/>
              </a:lnSpc>
              <a:buAutoNum type="arabicPeriod" startAt="6"/>
            </a:pPr>
            <a:r>
              <a:rPr lang="en-US" dirty="0"/>
              <a:t>Consider promoting the Classic pizza category more aggressively and offer more variety in the XL and XXL sizes.</a:t>
            </a:r>
          </a:p>
        </p:txBody>
      </p:sp>
    </p:spTree>
    <p:extLst>
      <p:ext uri="{BB962C8B-B14F-4D97-AF65-F5344CB8AC3E}">
        <p14:creationId xmlns:p14="http://schemas.microsoft.com/office/powerpoint/2010/main" val="2683012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RECOMMENDATIONS:</a:t>
            </a:r>
          </a:p>
          <a:p>
            <a:endParaRPr lang="en-US" dirty="0"/>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7" name="TextBox 6"/>
          <p:cNvSpPr txBox="1"/>
          <p:nvPr/>
        </p:nvSpPr>
        <p:spPr>
          <a:xfrm>
            <a:off x="3694875" y="133300"/>
            <a:ext cx="7830355" cy="2308324"/>
          </a:xfrm>
          <a:prstGeom prst="rect">
            <a:avLst/>
          </a:prstGeom>
          <a:noFill/>
        </p:spPr>
        <p:txBody>
          <a:bodyPr wrap="square" rtlCol="0">
            <a:spAutoFit/>
          </a:bodyPr>
          <a:lstStyle/>
          <a:p>
            <a:pPr marL="342900" indent="-342900">
              <a:buFontTx/>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2" name="TextBox 1"/>
          <p:cNvSpPr txBox="1"/>
          <p:nvPr/>
        </p:nvSpPr>
        <p:spPr>
          <a:xfrm>
            <a:off x="3694875" y="450761"/>
            <a:ext cx="7830355" cy="6324808"/>
          </a:xfrm>
          <a:prstGeom prst="rect">
            <a:avLst/>
          </a:prstGeom>
          <a:noFill/>
        </p:spPr>
        <p:txBody>
          <a:bodyPr wrap="square" rtlCol="0">
            <a:spAutoFit/>
          </a:bodyPr>
          <a:lstStyle/>
          <a:p>
            <a:pPr marL="342900" indent="-342900">
              <a:lnSpc>
                <a:spcPct val="150000"/>
              </a:lnSpc>
              <a:buAutoNum type="arabicPeriod" startAt="9"/>
            </a:pPr>
            <a:r>
              <a:rPr lang="en-US" dirty="0"/>
              <a:t>with the highest sales in July, followed by May and March. This information can help the restaurant plan their marketing and operational strategies, such as increasing staffing and stocking up on inventory during these months to meet the increased demand. Additionally, they can plan promotional campaigns and discounts during the off-season months to attract more customers and maintain a steady revenue stream.</a:t>
            </a:r>
          </a:p>
          <a:p>
            <a:pPr marL="342900" indent="-342900">
              <a:lnSpc>
                <a:spcPct val="150000"/>
              </a:lnSpc>
              <a:buFontTx/>
              <a:buAutoNum type="arabicPeriod" startAt="9"/>
            </a:pPr>
            <a:r>
              <a:rPr lang="en-US" dirty="0"/>
              <a:t>The restaurant order and revenue growth declined by -8%, which doesn’t look good on the company, hence the company needs to focus on improving customer satisfaction to encourage repeat business and positive word-of-mouth recommendations. This could include investing in employee training, improving customer service, and soliciting feedback from customers.</a:t>
            </a:r>
          </a:p>
          <a:p>
            <a:pPr marL="342900" indent="-342900">
              <a:lnSpc>
                <a:spcPct val="150000"/>
              </a:lnSpc>
              <a:buFontTx/>
              <a:buAutoNum type="arabicPeriod" startAt="9"/>
            </a:pPr>
            <a:r>
              <a:rPr lang="en-US" dirty="0"/>
              <a:t>Additionally, the company needs to evaluate the menu offerings, and review pricing strategies to underline the reasons for such decline in growth.</a:t>
            </a:r>
          </a:p>
          <a:p>
            <a:pPr marL="342900" indent="-342900">
              <a:buAutoNum type="arabicPeriod" startAt="9"/>
            </a:pPr>
            <a:endParaRPr lang="en-US" dirty="0"/>
          </a:p>
          <a:p>
            <a:pPr marL="342900" indent="-342900">
              <a:buAutoNum type="arabicPeriod" startAt="9"/>
            </a:pPr>
            <a:endParaRPr lang="en-US" dirty="0"/>
          </a:p>
          <a:p>
            <a:endParaRPr lang="en-US" dirty="0"/>
          </a:p>
        </p:txBody>
      </p:sp>
    </p:spTree>
    <p:extLst>
      <p:ext uri="{BB962C8B-B14F-4D97-AF65-F5344CB8AC3E}">
        <p14:creationId xmlns:p14="http://schemas.microsoft.com/office/powerpoint/2010/main" val="12686583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p:cNvSpPr txBox="1"/>
          <p:nvPr/>
        </p:nvSpPr>
        <p:spPr>
          <a:xfrm>
            <a:off x="1198179" y="2585545"/>
            <a:ext cx="9727324" cy="1723549"/>
          </a:xfrm>
          <a:prstGeom prst="rect">
            <a:avLst/>
          </a:prstGeom>
          <a:noFill/>
        </p:spPr>
        <p:txBody>
          <a:bodyPr wrap="square" rtlCol="0">
            <a:spAutoFit/>
          </a:bodyPr>
          <a:lstStyle/>
          <a:p>
            <a:pPr algn="ctr"/>
            <a:r>
              <a:rPr lang="en-US" sz="4400" b="1" dirty="0">
                <a:solidFill>
                  <a:schemeClr val="bg1"/>
                </a:solidFill>
              </a:rPr>
              <a:t>THANK YOU</a:t>
            </a:r>
          </a:p>
          <a:p>
            <a:pPr algn="ctr"/>
            <a:r>
              <a:rPr lang="en-US" sz="2400" b="1" dirty="0">
                <a:solidFill>
                  <a:schemeClr val="bg1"/>
                </a:solidFill>
              </a:rPr>
              <a:t>Data Analyst: Ememobong Umoren</a:t>
            </a:r>
            <a:r>
              <a:rPr lang="en-US" sz="4400" b="1" dirty="0">
                <a:solidFill>
                  <a:schemeClr val="bg1"/>
                </a:solidFill>
              </a:rPr>
              <a:t>.</a:t>
            </a:r>
          </a:p>
          <a:p>
            <a:pPr algn="ctr"/>
            <a:endParaRPr lang="en-US" dirty="0"/>
          </a:p>
        </p:txBody>
      </p:sp>
    </p:spTree>
    <p:extLst>
      <p:ext uri="{BB962C8B-B14F-4D97-AF65-F5344CB8AC3E}">
        <p14:creationId xmlns:p14="http://schemas.microsoft.com/office/powerpoint/2010/main" val="36191099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4027276" y="213982"/>
            <a:ext cx="7234518" cy="6324808"/>
          </a:xfrm>
          <a:prstGeom prst="rect">
            <a:avLst/>
          </a:prstGeom>
          <a:noFill/>
        </p:spPr>
        <p:txBody>
          <a:bodyPr wrap="square" rtlCol="0">
            <a:spAutoFit/>
          </a:bodyPr>
          <a:lstStyle/>
          <a:p>
            <a:pPr marL="342900" indent="-342900">
              <a:lnSpc>
                <a:spcPct val="150000"/>
              </a:lnSpc>
              <a:buFontTx/>
              <a:buAutoNum type="arabicPeriod"/>
            </a:pPr>
            <a:r>
              <a:rPr lang="en-US" dirty="0"/>
              <a:t>Conduct a comprehensive analysis of customer traffic patterns to identify peak periods and trends in customer behavior, including peak times and days of the week.</a:t>
            </a:r>
          </a:p>
          <a:p>
            <a:pPr marL="342900" indent="-342900">
              <a:lnSpc>
                <a:spcPct val="150000"/>
              </a:lnSpc>
              <a:buFontTx/>
              <a:buAutoNum type="arabicPeriod"/>
            </a:pPr>
            <a:r>
              <a:rPr lang="en-US" dirty="0"/>
              <a:t>Utilize sales data to conduct a comparative analysis of the performance of different pizza products, identifying top-performing and under-performing items, and determining the factors contributing to their success or failure.</a:t>
            </a:r>
          </a:p>
          <a:p>
            <a:pPr marL="342900" indent="-342900">
              <a:lnSpc>
                <a:spcPct val="150000"/>
              </a:lnSpc>
              <a:buFontTx/>
              <a:buAutoNum type="arabicPeriod"/>
            </a:pPr>
            <a:r>
              <a:rPr lang="en-US" dirty="0"/>
              <a:t>Identify trends and preferences in pizza toppings and styles, and develop a comprehensive understanding of customer demand and preferences.</a:t>
            </a:r>
          </a:p>
          <a:p>
            <a:pPr marL="342900" indent="-342900">
              <a:lnSpc>
                <a:spcPct val="150000"/>
              </a:lnSpc>
              <a:buFontTx/>
              <a:buAutoNum type="arabicPeriod"/>
            </a:pPr>
            <a:r>
              <a:rPr lang="en-US" dirty="0"/>
              <a:t>Analyze sales data to identify the most popular pizza sizes across different categories and determine their contribution to overall revenue, providing insights into effective pricing strategies and opportunities for upselling.</a:t>
            </a:r>
          </a:p>
          <a:p>
            <a:pPr marL="342900" indent="-342900">
              <a:lnSpc>
                <a:spcPct val="150000"/>
              </a:lnSpc>
              <a:buAutoNum type="arabicPeriod"/>
            </a:pPr>
            <a:endParaRPr lang="en-US" dirty="0"/>
          </a:p>
        </p:txBody>
      </p:sp>
    </p:spTree>
    <p:custDataLst>
      <p:tags r:id="rId1"/>
    </p:custDataLst>
    <p:extLst>
      <p:ext uri="{BB962C8B-B14F-4D97-AF65-F5344CB8AC3E}">
        <p14:creationId xmlns:p14="http://schemas.microsoft.com/office/powerpoint/2010/main" val="261669353"/>
      </p:ext>
    </p:extLst>
  </p:cSld>
  <p:clrMapOvr>
    <a:masterClrMapping/>
  </p:clrMapOvr>
  <p:transition spd="slow" advTm="7243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SOLUTION</a:t>
            </a:r>
          </a:p>
          <a:p>
            <a:pPr algn="ctr"/>
            <a:endParaRPr lang="en-US" b="1" dirty="0"/>
          </a:p>
          <a:p>
            <a:pPr algn="ctr"/>
            <a:r>
              <a:rPr lang="en-US" dirty="0"/>
              <a:t>1. Identify what days of the week and time the company get busiest.</a:t>
            </a:r>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8" name="TextBox 7"/>
          <p:cNvSpPr txBox="1"/>
          <p:nvPr/>
        </p:nvSpPr>
        <p:spPr>
          <a:xfrm>
            <a:off x="5190565" y="4558553"/>
            <a:ext cx="5809129" cy="923330"/>
          </a:xfrm>
          <a:prstGeom prst="rect">
            <a:avLst/>
          </a:prstGeom>
          <a:noFill/>
        </p:spPr>
        <p:txBody>
          <a:bodyPr wrap="square" rtlCol="0">
            <a:spAutoFit/>
          </a:bodyPr>
          <a:lstStyle/>
          <a:p>
            <a:r>
              <a:rPr lang="en-US" dirty="0"/>
              <a:t>We can deduce from the chart above that customers placed the most orders on Friday throughout the year, making it the company's busiest day of the week. </a:t>
            </a:r>
          </a:p>
        </p:txBody>
      </p:sp>
      <p:graphicFrame>
        <p:nvGraphicFramePr>
          <p:cNvPr id="7" name="Chart 6"/>
          <p:cNvGraphicFramePr>
            <a:graphicFrameLocks/>
          </p:cNvGraphicFramePr>
          <p:nvPr>
            <p:extLst>
              <p:ext uri="{D42A27DB-BD31-4B8C-83A1-F6EECF244321}">
                <p14:modId xmlns:p14="http://schemas.microsoft.com/office/powerpoint/2010/main" val="1546778381"/>
              </p:ext>
            </p:extLst>
          </p:nvPr>
        </p:nvGraphicFramePr>
        <p:xfrm>
          <a:off x="4746812" y="145575"/>
          <a:ext cx="6955729" cy="3816825"/>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300731104"/>
      </p:ext>
    </p:extLst>
  </p:cSld>
  <p:clrMapOvr>
    <a:masterClrMapping/>
  </p:clrMapOvr>
  <p:transition spd="slow" advTm="3932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solidFill>
                  <a:srgbClr val="FFFF00"/>
                </a:solidFill>
              </a:rPr>
              <a:t>1. Identify what days of the week and time the company get busiest.</a:t>
            </a:r>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5096436" y="4666129"/>
            <a:ext cx="5809129" cy="1200329"/>
          </a:xfrm>
          <a:prstGeom prst="rect">
            <a:avLst/>
          </a:prstGeom>
          <a:noFill/>
        </p:spPr>
        <p:txBody>
          <a:bodyPr wrap="square" rtlCol="0">
            <a:spAutoFit/>
          </a:bodyPr>
          <a:lstStyle/>
          <a:p>
            <a:r>
              <a:rPr lang="en-US" dirty="0"/>
              <a:t>Although Friday is the company’s busiest day of the week with 3538 orders in the year 2015, the chart above shows that Saturday evening with a total of 2130 orders count was the busiest time for the company</a:t>
            </a:r>
          </a:p>
        </p:txBody>
      </p:sp>
      <p:graphicFrame>
        <p:nvGraphicFramePr>
          <p:cNvPr id="9" name="Chart 8"/>
          <p:cNvGraphicFramePr>
            <a:graphicFrameLocks/>
          </p:cNvGraphicFramePr>
          <p:nvPr>
            <p:extLst>
              <p:ext uri="{D42A27DB-BD31-4B8C-83A1-F6EECF244321}">
                <p14:modId xmlns:p14="http://schemas.microsoft.com/office/powerpoint/2010/main" val="4284657556"/>
              </p:ext>
            </p:extLst>
          </p:nvPr>
        </p:nvGraphicFramePr>
        <p:xfrm>
          <a:off x="4222376" y="302096"/>
          <a:ext cx="7086601" cy="3799257"/>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468857590"/>
      </p:ext>
    </p:extLst>
  </p:cSld>
  <p:clrMapOvr>
    <a:masterClrMapping/>
  </p:clrMapOvr>
  <mc:AlternateContent xmlns:mc="http://schemas.openxmlformats.org/markup-compatibility/2006" xmlns:p14="http://schemas.microsoft.com/office/powerpoint/2010/main">
    <mc:Choice Requires="p14">
      <p:transition spd="slow" p14:dur="800" advTm="33955">
        <p:circle/>
      </p:transition>
    </mc:Choice>
    <mc:Fallback xmlns="">
      <p:transition spd="slow" advTm="33955">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solidFill>
                  <a:srgbClr val="FFFF00"/>
                </a:solidFill>
              </a:rPr>
              <a:t>1. Identify what days of the week and time the company get busiest.</a:t>
            </a:r>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973199962"/>
              </p:ext>
            </p:extLst>
          </p:nvPr>
        </p:nvGraphicFramePr>
        <p:xfrm>
          <a:off x="3455895" y="213982"/>
          <a:ext cx="8619564" cy="576878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713642556"/>
      </p:ext>
    </p:extLst>
  </p:cSld>
  <p:clrMapOvr>
    <a:masterClrMapping/>
  </p:clrMapOvr>
  <mc:AlternateContent xmlns:mc="http://schemas.openxmlformats.org/markup-compatibility/2006" xmlns:p14="http://schemas.microsoft.com/office/powerpoint/2010/main">
    <mc:Choice Requires="p14">
      <p:transition spd="slow" p14:dur="800" advTm="33955">
        <p:circle/>
      </p:transition>
    </mc:Choice>
    <mc:Fallback xmlns="">
      <p:transition spd="slow" advTm="33955">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t>2. Determine the worst and best-selling pizza.</a:t>
            </a:r>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5378824" y="4719918"/>
            <a:ext cx="5809129" cy="646331"/>
          </a:xfrm>
          <a:prstGeom prst="rect">
            <a:avLst/>
          </a:prstGeom>
          <a:noFill/>
        </p:spPr>
        <p:txBody>
          <a:bodyPr wrap="square" rtlCol="0">
            <a:spAutoFit/>
          </a:bodyPr>
          <a:lstStyle/>
          <a:p>
            <a:r>
              <a:rPr lang="en-US" dirty="0"/>
              <a:t>This chart depicts the top 6 best-selling pizzas with Classic Deluxe Pizza topping the chart.</a:t>
            </a:r>
          </a:p>
        </p:txBody>
      </p:sp>
      <p:graphicFrame>
        <p:nvGraphicFramePr>
          <p:cNvPr id="9" name="Chart 8"/>
          <p:cNvGraphicFramePr>
            <a:graphicFrameLocks/>
          </p:cNvGraphicFramePr>
          <p:nvPr>
            <p:extLst>
              <p:ext uri="{D42A27DB-BD31-4B8C-83A1-F6EECF244321}">
                <p14:modId xmlns:p14="http://schemas.microsoft.com/office/powerpoint/2010/main" val="2122717293"/>
              </p:ext>
            </p:extLst>
          </p:nvPr>
        </p:nvGraphicFramePr>
        <p:xfrm>
          <a:off x="4859084" y="213982"/>
          <a:ext cx="6879772" cy="3637707"/>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066826137"/>
      </p:ext>
    </p:extLst>
  </p:cSld>
  <p:clrMapOvr>
    <a:masterClrMapping/>
  </p:clrMapOvr>
  <p:transition spd="slow" advTm="309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pPr algn="ctr"/>
            <a:endParaRPr lang="en-US" b="1" dirty="0"/>
          </a:p>
          <a:p>
            <a:pPr algn="ctr"/>
            <a:r>
              <a:rPr lang="en-US" dirty="0">
                <a:solidFill>
                  <a:srgbClr val="FFFF00"/>
                </a:solidFill>
              </a:rPr>
              <a:t>2. Determine the worst and best-selling pizza.</a:t>
            </a:r>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5640081" y="4369227"/>
            <a:ext cx="5809129" cy="923330"/>
          </a:xfrm>
          <a:prstGeom prst="rect">
            <a:avLst/>
          </a:prstGeom>
          <a:noFill/>
        </p:spPr>
        <p:txBody>
          <a:bodyPr wrap="square" rtlCol="0">
            <a:spAutoFit/>
          </a:bodyPr>
          <a:lstStyle/>
          <a:p>
            <a:r>
              <a:rPr lang="en-US" dirty="0"/>
              <a:t>Out of the six least selling pizza, The Brie Carre Pizza has consistently been the least selling, resulting in the lowest revenue generation</a:t>
            </a:r>
          </a:p>
        </p:txBody>
      </p:sp>
      <p:graphicFrame>
        <p:nvGraphicFramePr>
          <p:cNvPr id="10" name="Chart 9"/>
          <p:cNvGraphicFramePr>
            <a:graphicFrameLocks/>
          </p:cNvGraphicFramePr>
          <p:nvPr>
            <p:extLst>
              <p:ext uri="{D42A27DB-BD31-4B8C-83A1-F6EECF244321}">
                <p14:modId xmlns:p14="http://schemas.microsoft.com/office/powerpoint/2010/main" val="2943826555"/>
              </p:ext>
            </p:extLst>
          </p:nvPr>
        </p:nvGraphicFramePr>
        <p:xfrm>
          <a:off x="5522898" y="394932"/>
          <a:ext cx="5442857" cy="3331242"/>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290560572"/>
      </p:ext>
    </p:extLst>
  </p:cSld>
  <p:clrMapOvr>
    <a:masterClrMapping/>
  </p:clrMapOvr>
  <mc:AlternateContent xmlns:mc="http://schemas.openxmlformats.org/markup-compatibility/2006" xmlns:p14="http://schemas.microsoft.com/office/powerpoint/2010/main">
    <mc:Choice Requires="p14">
      <p:transition spd="slow" p14:dur="800" advTm="22654">
        <p:circle/>
      </p:transition>
    </mc:Choice>
    <mc:Fallback xmlns="">
      <p:transition spd="slow" advTm="22654">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3240741" cy="6858000"/>
          </a:xfrm>
          <a:prstGeom prst="roundRect">
            <a:avLst>
              <a:gd name="adj" fmla="val 899"/>
            </a:avLst>
          </a:prstGeom>
          <a:solidFill>
            <a:srgbClr val="B758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r>
              <a:rPr lang="en-US" b="1" dirty="0"/>
              <a:t>ANALYTICAL GOAL</a:t>
            </a:r>
          </a:p>
          <a:p>
            <a:endParaRPr lang="en-US" b="1" dirty="0"/>
          </a:p>
          <a:p>
            <a:pPr algn="ctr"/>
            <a:r>
              <a:rPr lang="en-US" dirty="0"/>
              <a:t>3. What category of pizza are in demands</a:t>
            </a:r>
          </a:p>
          <a:p>
            <a:endParaRPr lang="en-US" dirty="0"/>
          </a:p>
          <a:p>
            <a:pPr algn="ctr"/>
            <a:endParaRPr lang="en-US" dirty="0"/>
          </a:p>
          <a:p>
            <a:pPr algn="ctr"/>
            <a:endParaRPr lang="en-US" b="1" dirty="0"/>
          </a:p>
          <a:p>
            <a:pPr algn="ctr"/>
            <a:endParaRPr lang="en-US" dirty="0"/>
          </a:p>
          <a:p>
            <a:pPr algn="ctr"/>
            <a:endParaRPr lang="en-US" dirty="0"/>
          </a:p>
          <a:p>
            <a:pPr algn="ctr"/>
            <a:endParaRPr lang="en-US" dirty="0"/>
          </a:p>
          <a:p>
            <a:pPr algn="ctr"/>
            <a:endParaRPr lang="en-US" dirty="0"/>
          </a:p>
        </p:txBody>
      </p:sp>
      <p:sp>
        <p:nvSpPr>
          <p:cNvPr id="4" name="TextBox 22"/>
          <p:cNvSpPr txBox="1"/>
          <p:nvPr/>
        </p:nvSpPr>
        <p:spPr>
          <a:xfrm>
            <a:off x="454134" y="133300"/>
            <a:ext cx="1956429" cy="5232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dirty="0">
                <a:solidFill>
                  <a:schemeClr val="lt1"/>
                </a:solidFill>
                <a:latin typeface="Castellar" panose="020A0402060406010301" pitchFamily="18" charset="0"/>
                <a:ea typeface="+mn-ea"/>
                <a:cs typeface="+mn-cs"/>
              </a:rPr>
              <a:t> </a:t>
            </a:r>
            <a:r>
              <a:rPr lang="en-US" sz="1800" b="1" dirty="0">
                <a:solidFill>
                  <a:schemeClr val="lt1"/>
                </a:solidFill>
                <a:latin typeface="Castellar" panose="020A0402060406010301" pitchFamily="18" charset="0"/>
                <a:ea typeface="+mn-ea"/>
                <a:cs typeface="+mn-cs"/>
              </a:rPr>
              <a:t>YUMPIZZ</a:t>
            </a:r>
            <a:endParaRPr lang="en-US" sz="4400" b="1" dirty="0">
              <a:solidFill>
                <a:schemeClr val="lt1"/>
              </a:solidFill>
              <a:latin typeface="Castellar" panose="020A0402060406010301" pitchFamily="18" charset="0"/>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070847" y="213982"/>
            <a:ext cx="873822" cy="565947"/>
          </a:xfrm>
          <a:prstGeom prst="rect">
            <a:avLst/>
          </a:prstGeom>
        </p:spPr>
      </p:pic>
      <p:sp>
        <p:nvSpPr>
          <p:cNvPr id="6" name="TextBox 5"/>
          <p:cNvSpPr txBox="1"/>
          <p:nvPr/>
        </p:nvSpPr>
        <p:spPr>
          <a:xfrm>
            <a:off x="3953435" y="1304365"/>
            <a:ext cx="7234518" cy="369332"/>
          </a:xfrm>
          <a:prstGeom prst="rect">
            <a:avLst/>
          </a:prstGeom>
          <a:noFill/>
        </p:spPr>
        <p:txBody>
          <a:bodyPr wrap="square" rtlCol="0">
            <a:spAutoFit/>
          </a:bodyPr>
          <a:lstStyle/>
          <a:p>
            <a:endParaRPr lang="en-US" dirty="0"/>
          </a:p>
        </p:txBody>
      </p:sp>
      <p:sp>
        <p:nvSpPr>
          <p:cNvPr id="8" name="TextBox 7"/>
          <p:cNvSpPr txBox="1"/>
          <p:nvPr/>
        </p:nvSpPr>
        <p:spPr>
          <a:xfrm>
            <a:off x="4640483" y="4357956"/>
            <a:ext cx="7385209" cy="1200329"/>
          </a:xfrm>
          <a:prstGeom prst="rect">
            <a:avLst/>
          </a:prstGeom>
          <a:noFill/>
        </p:spPr>
        <p:txBody>
          <a:bodyPr wrap="square" rtlCol="0">
            <a:spAutoFit/>
          </a:bodyPr>
          <a:lstStyle/>
          <a:p>
            <a:r>
              <a:rPr lang="en-US" dirty="0"/>
              <a:t>Among the four categories, Classic had the highest order rate at 30%, while Veggie and Supreme both had an order rate of 24%. Chicken had the lowest order rate at 22%. Therefore, a higher percentage of customers ordered pizzas from Classic category compared to the other categories.</a:t>
            </a:r>
          </a:p>
        </p:txBody>
      </p:sp>
      <p:graphicFrame>
        <p:nvGraphicFramePr>
          <p:cNvPr id="10" name="Chart 9"/>
          <p:cNvGraphicFramePr>
            <a:graphicFrameLocks/>
          </p:cNvGraphicFramePr>
          <p:nvPr>
            <p:extLst>
              <p:ext uri="{D42A27DB-BD31-4B8C-83A1-F6EECF244321}">
                <p14:modId xmlns:p14="http://schemas.microsoft.com/office/powerpoint/2010/main" val="3970851041"/>
              </p:ext>
            </p:extLst>
          </p:nvPr>
        </p:nvGraphicFramePr>
        <p:xfrm>
          <a:off x="4357273" y="656564"/>
          <a:ext cx="7004851" cy="3032597"/>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868650978"/>
      </p:ext>
    </p:extLst>
  </p:cSld>
  <p:clrMapOvr>
    <a:masterClrMapping/>
  </p:clrMapOvr>
  <p:transition spd="slow" advTm="2688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0"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0.7|15.6"/>
</p:tagLst>
</file>

<file path=ppt/tags/tag10.xml><?xml version="1.0" encoding="utf-8"?>
<p:tagLst xmlns:a="http://schemas.openxmlformats.org/drawingml/2006/main" xmlns:r="http://schemas.openxmlformats.org/officeDocument/2006/relationships" xmlns:p="http://schemas.openxmlformats.org/presentationml/2006/main">
  <p:tag name="TIMING" val="|0"/>
</p:tagLst>
</file>

<file path=ppt/tags/tag11.xml><?xml version="1.0" encoding="utf-8"?>
<p:tagLst xmlns:a="http://schemas.openxmlformats.org/drawingml/2006/main" xmlns:r="http://schemas.openxmlformats.org/officeDocument/2006/relationships" xmlns:p="http://schemas.openxmlformats.org/presentationml/2006/main">
  <p:tag name="TIMING" val="|4.1|1.4|3.3"/>
</p:tagLst>
</file>

<file path=ppt/tags/tag12.xml><?xml version="1.0" encoding="utf-8"?>
<p:tagLst xmlns:a="http://schemas.openxmlformats.org/drawingml/2006/main" xmlns:r="http://schemas.openxmlformats.org/officeDocument/2006/relationships" xmlns:p="http://schemas.openxmlformats.org/presentationml/2006/main">
  <p:tag name="TIMING" val="|4.1|1.4|3.3"/>
</p:tagLst>
</file>

<file path=ppt/tags/tag2.xml><?xml version="1.0" encoding="utf-8"?>
<p:tagLst xmlns:a="http://schemas.openxmlformats.org/drawingml/2006/main" xmlns:r="http://schemas.openxmlformats.org/officeDocument/2006/relationships" xmlns:p="http://schemas.openxmlformats.org/presentationml/2006/main">
  <p:tag name="TIMING" val="|0.2|1.2|19.5|17.6|12.3"/>
</p:tagLst>
</file>

<file path=ppt/tags/tag3.xml><?xml version="1.0" encoding="utf-8"?>
<p:tagLst xmlns:a="http://schemas.openxmlformats.org/drawingml/2006/main" xmlns:r="http://schemas.openxmlformats.org/officeDocument/2006/relationships" xmlns:p="http://schemas.openxmlformats.org/presentationml/2006/main">
  <p:tag name="TIMING" val="|10.2|22.3"/>
</p:tagLst>
</file>

<file path=ppt/tags/tag4.xml><?xml version="1.0" encoding="utf-8"?>
<p:tagLst xmlns:a="http://schemas.openxmlformats.org/drawingml/2006/main" xmlns:r="http://schemas.openxmlformats.org/officeDocument/2006/relationships" xmlns:p="http://schemas.openxmlformats.org/presentationml/2006/main">
  <p:tag name="TIMING" val="|0.1|31.9"/>
</p:tagLst>
</file>

<file path=ppt/tags/tag5.xml><?xml version="1.0" encoding="utf-8"?>
<p:tagLst xmlns:a="http://schemas.openxmlformats.org/drawingml/2006/main" xmlns:r="http://schemas.openxmlformats.org/officeDocument/2006/relationships" xmlns:p="http://schemas.openxmlformats.org/presentationml/2006/main">
  <p:tag name="TIMING" val="|0.1|31.9"/>
</p:tagLst>
</file>

<file path=ppt/tags/tag6.xml><?xml version="1.0" encoding="utf-8"?>
<p:tagLst xmlns:a="http://schemas.openxmlformats.org/drawingml/2006/main" xmlns:r="http://schemas.openxmlformats.org/officeDocument/2006/relationships" xmlns:p="http://schemas.openxmlformats.org/presentationml/2006/main">
  <p:tag name="TIMING" val="|2.7|25"/>
</p:tagLst>
</file>

<file path=ppt/tags/tag7.xml><?xml version="1.0" encoding="utf-8"?>
<p:tagLst xmlns:a="http://schemas.openxmlformats.org/drawingml/2006/main" xmlns:r="http://schemas.openxmlformats.org/officeDocument/2006/relationships" xmlns:p="http://schemas.openxmlformats.org/presentationml/2006/main">
  <p:tag name="TIMING" val="|2.2|8.3"/>
</p:tagLst>
</file>

<file path=ppt/tags/tag8.xml><?xml version="1.0" encoding="utf-8"?>
<p:tagLst xmlns:a="http://schemas.openxmlformats.org/drawingml/2006/main" xmlns:r="http://schemas.openxmlformats.org/officeDocument/2006/relationships" xmlns:p="http://schemas.openxmlformats.org/presentationml/2006/main">
  <p:tag name="TIMING" val="|8.9|11.2"/>
</p:tagLst>
</file>

<file path=ppt/tags/tag9.xml><?xml version="1.0" encoding="utf-8"?>
<p:tagLst xmlns:a="http://schemas.openxmlformats.org/drawingml/2006/main" xmlns:r="http://schemas.openxmlformats.org/officeDocument/2006/relationships" xmlns:p="http://schemas.openxmlformats.org/presentationml/2006/main">
  <p:tag name="TIMING" val="|5.3|20.7|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7176</TotalTime>
  <Words>2072</Words>
  <Application>Microsoft Office PowerPoint</Application>
  <PresentationFormat>Widescreen</PresentationFormat>
  <Paragraphs>371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Castellar</vt:lpstr>
      <vt:lpstr>Söhne</vt:lpstr>
      <vt:lpstr>Office Theme</vt:lpstr>
      <vt:lpstr> DATA-DRIVEN ANALYSIS OF YUMPIZZ RESTAURANT TO DRIVE MORE SALES EFFICIENTLY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Olushola Umoren</cp:lastModifiedBy>
  <cp:revision>130</cp:revision>
  <dcterms:created xsi:type="dcterms:W3CDTF">2023-03-11T04:52:03Z</dcterms:created>
  <dcterms:modified xsi:type="dcterms:W3CDTF">2023-05-01T06:32:45Z</dcterms:modified>
</cp:coreProperties>
</file>