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initials="M" lastIdx="1" clrIdx="0">
    <p:extLst>
      <p:ext uri="{19B8F6BF-5375-455C-9EA6-DF929625EA0E}">
        <p15:presenceInfo xmlns:p15="http://schemas.microsoft.com/office/powerpoint/2012/main" userId="Micha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2/14/2023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2/14/2023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CA7B7-0C35-4D31-7566-F6048595E5EE}"/>
              </a:ext>
            </a:extLst>
          </p:cNvPr>
          <p:cNvSpPr>
            <a:spLocks noGrp="1"/>
          </p:cNvSpPr>
          <p:nvPr>
            <p:ph type="ctrTitle"/>
          </p:nvPr>
        </p:nvSpPr>
        <p:spPr>
          <a:xfrm>
            <a:off x="1847396" y="2235200"/>
            <a:ext cx="8791575" cy="2387600"/>
          </a:xfrm>
        </p:spPr>
        <p:txBody>
          <a:bodyPr/>
          <a:lstStyle/>
          <a:p>
            <a:r>
              <a:rPr lang="en-US" dirty="0"/>
              <a:t>DESIGN AND IMPLEMENTATION OF A WEB-BASED SMART RFID STUDENT ID CARD READER</a:t>
            </a:r>
          </a:p>
        </p:txBody>
      </p:sp>
    </p:spTree>
    <p:extLst>
      <p:ext uri="{BB962C8B-B14F-4D97-AF65-F5344CB8AC3E}">
        <p14:creationId xmlns:p14="http://schemas.microsoft.com/office/powerpoint/2010/main" val="1538572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A8A9-6C6A-98DA-9D0D-9879DF12E4D5}"/>
              </a:ext>
            </a:extLst>
          </p:cNvPr>
          <p:cNvSpPr>
            <a:spLocks noGrp="1"/>
          </p:cNvSpPr>
          <p:nvPr>
            <p:ph type="title"/>
          </p:nvPr>
        </p:nvSpPr>
        <p:spPr/>
        <p:txBody>
          <a:bodyPr/>
          <a:lstStyle/>
          <a:p>
            <a:r>
              <a:rPr lang="en-US" dirty="0"/>
              <a:t>Aim and objectives</a:t>
            </a:r>
          </a:p>
        </p:txBody>
      </p:sp>
      <p:sp>
        <p:nvSpPr>
          <p:cNvPr id="3" name="Content Placeholder 2">
            <a:extLst>
              <a:ext uri="{FF2B5EF4-FFF2-40B4-BE49-F238E27FC236}">
                <a16:creationId xmlns:a16="http://schemas.microsoft.com/office/drawing/2014/main" id="{40FD74A5-CD4B-1847-3025-DD61528AE12F}"/>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E73DCDC5-3395-3FD7-DB89-F66352715AEE}"/>
              </a:ext>
            </a:extLst>
          </p:cNvPr>
          <p:cNvSpPr>
            <a:spLocks noGrp="1"/>
          </p:cNvSpPr>
          <p:nvPr>
            <p:ph type="body" sz="half" idx="2"/>
          </p:nvPr>
        </p:nvSpPr>
        <p:spPr/>
        <p:txBody>
          <a:bodyPr/>
          <a:lstStyle/>
          <a:p>
            <a:r>
              <a:rPr lang="en-US" dirty="0"/>
              <a:t>7) Ensure the hardware device communicates effectively and efficiently with the web server using API’s</a:t>
            </a:r>
          </a:p>
        </p:txBody>
      </p:sp>
    </p:spTree>
    <p:extLst>
      <p:ext uri="{BB962C8B-B14F-4D97-AF65-F5344CB8AC3E}">
        <p14:creationId xmlns:p14="http://schemas.microsoft.com/office/powerpoint/2010/main" val="3355061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7428B-EC7E-1149-0B10-3862E9A01BE4}"/>
              </a:ext>
            </a:extLst>
          </p:cNvPr>
          <p:cNvSpPr>
            <a:spLocks noGrp="1"/>
          </p:cNvSpPr>
          <p:nvPr>
            <p:ph type="title"/>
          </p:nvPr>
        </p:nvSpPr>
        <p:spPr/>
        <p:txBody>
          <a:bodyPr/>
          <a:lstStyle/>
          <a:p>
            <a:r>
              <a:rPr lang="en-US" dirty="0"/>
              <a:t>Aim and objectives</a:t>
            </a:r>
          </a:p>
        </p:txBody>
      </p:sp>
      <p:sp>
        <p:nvSpPr>
          <p:cNvPr id="3" name="Content Placeholder 2">
            <a:extLst>
              <a:ext uri="{FF2B5EF4-FFF2-40B4-BE49-F238E27FC236}">
                <a16:creationId xmlns:a16="http://schemas.microsoft.com/office/drawing/2014/main" id="{998C408E-5284-8C19-02A5-D83FC43BD37F}"/>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50C378F7-6329-35EC-4C15-7E457784D44B}"/>
              </a:ext>
            </a:extLst>
          </p:cNvPr>
          <p:cNvSpPr>
            <a:spLocks noGrp="1"/>
          </p:cNvSpPr>
          <p:nvPr>
            <p:ph type="body" sz="half" idx="2"/>
          </p:nvPr>
        </p:nvSpPr>
        <p:spPr/>
        <p:txBody>
          <a:bodyPr/>
          <a:lstStyle/>
          <a:p>
            <a:r>
              <a:rPr lang="en-US" dirty="0"/>
              <a:t>8) Write code on web server that lets its users download summarized data in either Excel or CSV format</a:t>
            </a:r>
          </a:p>
        </p:txBody>
      </p:sp>
    </p:spTree>
    <p:extLst>
      <p:ext uri="{BB962C8B-B14F-4D97-AF65-F5344CB8AC3E}">
        <p14:creationId xmlns:p14="http://schemas.microsoft.com/office/powerpoint/2010/main" val="3598394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C805A-5CA7-A3E7-9EC9-2FC74CE56CEF}"/>
              </a:ext>
            </a:extLst>
          </p:cNvPr>
          <p:cNvSpPr>
            <a:spLocks noGrp="1"/>
          </p:cNvSpPr>
          <p:nvPr>
            <p:ph type="title"/>
          </p:nvPr>
        </p:nvSpPr>
        <p:spPr/>
        <p:txBody>
          <a:bodyPr/>
          <a:lstStyle/>
          <a:p>
            <a:r>
              <a:rPr lang="en-US" dirty="0"/>
              <a:t>Aim and objectives</a:t>
            </a:r>
          </a:p>
        </p:txBody>
      </p:sp>
      <p:sp>
        <p:nvSpPr>
          <p:cNvPr id="3" name="Content Placeholder 2">
            <a:extLst>
              <a:ext uri="{FF2B5EF4-FFF2-40B4-BE49-F238E27FC236}">
                <a16:creationId xmlns:a16="http://schemas.microsoft.com/office/drawing/2014/main" id="{444726F5-8027-8FF8-8A4F-AE6EE5B23E0E}"/>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18EB75CB-A1A1-3D18-769D-2B58C59F853A}"/>
              </a:ext>
            </a:extLst>
          </p:cNvPr>
          <p:cNvSpPr>
            <a:spLocks noGrp="1"/>
          </p:cNvSpPr>
          <p:nvPr>
            <p:ph type="body" sz="half" idx="2"/>
          </p:nvPr>
        </p:nvSpPr>
        <p:spPr/>
        <p:txBody>
          <a:bodyPr/>
          <a:lstStyle/>
          <a:p>
            <a:r>
              <a:rPr lang="en-US" dirty="0"/>
              <a:t>9) Test each feature and ensure that everything is fully functional</a:t>
            </a:r>
          </a:p>
        </p:txBody>
      </p:sp>
    </p:spTree>
    <p:extLst>
      <p:ext uri="{BB962C8B-B14F-4D97-AF65-F5344CB8AC3E}">
        <p14:creationId xmlns:p14="http://schemas.microsoft.com/office/powerpoint/2010/main" val="3586179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E7EDA-080F-17A9-8E93-2BCA4FF65623}"/>
              </a:ext>
            </a:extLst>
          </p:cNvPr>
          <p:cNvSpPr>
            <a:spLocks noGrp="1"/>
          </p:cNvSpPr>
          <p:nvPr>
            <p:ph type="title"/>
          </p:nvPr>
        </p:nvSpPr>
        <p:spPr/>
        <p:txBody>
          <a:bodyPr/>
          <a:lstStyle/>
          <a:p>
            <a:r>
              <a:rPr lang="en-US" dirty="0"/>
              <a:t>Summary of problems of existing systems</a:t>
            </a:r>
          </a:p>
        </p:txBody>
      </p:sp>
      <p:pic>
        <p:nvPicPr>
          <p:cNvPr id="6" name="Content Placeholder 5">
            <a:extLst>
              <a:ext uri="{FF2B5EF4-FFF2-40B4-BE49-F238E27FC236}">
                <a16:creationId xmlns:a16="http://schemas.microsoft.com/office/drawing/2014/main" id="{D9AA9892-60B2-7955-944A-0F51B167F603}"/>
              </a:ext>
            </a:extLst>
          </p:cNvPr>
          <p:cNvPicPr>
            <a:picLocks noGrp="1" noChangeAspect="1"/>
          </p:cNvPicPr>
          <p:nvPr>
            <p:ph idx="1"/>
          </p:nvPr>
        </p:nvPicPr>
        <p:blipFill>
          <a:blip r:embed="rId2"/>
          <a:stretch>
            <a:fillRect/>
          </a:stretch>
        </p:blipFill>
        <p:spPr>
          <a:xfrm>
            <a:off x="5502275" y="592138"/>
            <a:ext cx="5199062" cy="5199062"/>
          </a:xfrm>
        </p:spPr>
      </p:pic>
      <p:sp>
        <p:nvSpPr>
          <p:cNvPr id="4" name="Text Placeholder 3">
            <a:extLst>
              <a:ext uri="{FF2B5EF4-FFF2-40B4-BE49-F238E27FC236}">
                <a16:creationId xmlns:a16="http://schemas.microsoft.com/office/drawing/2014/main" id="{888B0B00-09EC-0756-E7D9-D1DF558F1E4F}"/>
              </a:ext>
            </a:extLst>
          </p:cNvPr>
          <p:cNvSpPr>
            <a:spLocks noGrp="1"/>
          </p:cNvSpPr>
          <p:nvPr>
            <p:ph type="body" sz="half" idx="2"/>
          </p:nvPr>
        </p:nvSpPr>
        <p:spPr/>
        <p:txBody>
          <a:bodyPr>
            <a:normAutofit/>
          </a:bodyPr>
          <a:lstStyle/>
          <a:p>
            <a:pPr marL="342900" indent="-342900">
              <a:buAutoNum type="arabicPeriod"/>
            </a:pPr>
            <a:r>
              <a:rPr lang="en-US" dirty="0"/>
              <a:t>Rigidity</a:t>
            </a:r>
          </a:p>
          <a:p>
            <a:pPr marL="342900" indent="-342900">
              <a:buAutoNum type="arabicPeriod"/>
            </a:pPr>
            <a:r>
              <a:rPr lang="en-US" dirty="0"/>
              <a:t>Limited Storage Capacity </a:t>
            </a:r>
          </a:p>
          <a:p>
            <a:pPr marL="342900" indent="-342900">
              <a:buAutoNum type="arabicPeriod"/>
            </a:pPr>
            <a:r>
              <a:rPr lang="en-US" dirty="0"/>
              <a:t>Lack of Application of the Internet</a:t>
            </a:r>
          </a:p>
          <a:p>
            <a:pPr marL="342900" indent="-342900">
              <a:buAutoNum type="arabicPeriod"/>
            </a:pPr>
            <a:r>
              <a:rPr lang="en-US" dirty="0"/>
              <a:t>Lack of Data Persistence</a:t>
            </a:r>
          </a:p>
          <a:p>
            <a:pPr marL="342900" indent="-342900">
              <a:buAutoNum type="arabicPeriod"/>
            </a:pPr>
            <a:r>
              <a:rPr lang="en-US" dirty="0"/>
              <a:t>Inflexibility</a:t>
            </a:r>
          </a:p>
        </p:txBody>
      </p:sp>
    </p:spTree>
    <p:extLst>
      <p:ext uri="{BB962C8B-B14F-4D97-AF65-F5344CB8AC3E}">
        <p14:creationId xmlns:p14="http://schemas.microsoft.com/office/powerpoint/2010/main" val="3563987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D1468-62A5-F736-CD9C-686A7EA0E79C}"/>
              </a:ext>
            </a:extLst>
          </p:cNvPr>
          <p:cNvSpPr>
            <a:spLocks noGrp="1"/>
          </p:cNvSpPr>
          <p:nvPr>
            <p:ph type="title"/>
          </p:nvPr>
        </p:nvSpPr>
        <p:spPr/>
        <p:txBody>
          <a:bodyPr/>
          <a:lstStyle/>
          <a:p>
            <a:r>
              <a:rPr lang="en-US" dirty="0"/>
              <a:t>Block diagram of the proposed system</a:t>
            </a:r>
          </a:p>
        </p:txBody>
      </p:sp>
      <p:pic>
        <p:nvPicPr>
          <p:cNvPr id="8" name="Content Placeholder 7">
            <a:extLst>
              <a:ext uri="{FF2B5EF4-FFF2-40B4-BE49-F238E27FC236}">
                <a16:creationId xmlns:a16="http://schemas.microsoft.com/office/drawing/2014/main" id="{22A32271-560F-2AFA-AA19-D7C7F7CF731C}"/>
              </a:ext>
            </a:extLst>
          </p:cNvPr>
          <p:cNvPicPr>
            <a:picLocks noGrp="1" noChangeAspect="1"/>
          </p:cNvPicPr>
          <p:nvPr>
            <p:ph idx="1"/>
          </p:nvPr>
        </p:nvPicPr>
        <p:blipFill>
          <a:blip r:embed="rId2"/>
          <a:stretch>
            <a:fillRect/>
          </a:stretch>
        </p:blipFill>
        <p:spPr>
          <a:xfrm>
            <a:off x="5156200" y="695565"/>
            <a:ext cx="6015383" cy="5097429"/>
          </a:xfrm>
        </p:spPr>
      </p:pic>
      <p:sp>
        <p:nvSpPr>
          <p:cNvPr id="4" name="Text Placeholder 3">
            <a:extLst>
              <a:ext uri="{FF2B5EF4-FFF2-40B4-BE49-F238E27FC236}">
                <a16:creationId xmlns:a16="http://schemas.microsoft.com/office/drawing/2014/main" id="{3AFEAB25-6599-759F-AEDD-8CE1A7C200B2}"/>
              </a:ext>
            </a:extLst>
          </p:cNvPr>
          <p:cNvSpPr>
            <a:spLocks noGrp="1"/>
          </p:cNvSpPr>
          <p:nvPr>
            <p:ph type="body" sz="half" idx="2"/>
          </p:nvPr>
        </p:nvSpPr>
        <p:spPr/>
        <p:txBody>
          <a:bodyPr/>
          <a:lstStyle/>
          <a:p>
            <a:pPr marL="342900" indent="-342900">
              <a:buAutoNum type="arabicPeriod"/>
            </a:pPr>
            <a:r>
              <a:rPr lang="en-US" dirty="0">
                <a:solidFill>
                  <a:schemeClr val="tx1">
                    <a:lumMod val="95000"/>
                  </a:schemeClr>
                </a:solidFill>
              </a:rPr>
              <a:t>Node MCU ESP8266 Microcontroller</a:t>
            </a:r>
          </a:p>
          <a:p>
            <a:pPr marL="342900" indent="-342900">
              <a:buAutoNum type="arabicPeriod"/>
            </a:pPr>
            <a:r>
              <a:rPr lang="en-US" dirty="0">
                <a:solidFill>
                  <a:schemeClr val="tx1">
                    <a:lumMod val="95000"/>
                  </a:schemeClr>
                </a:solidFill>
              </a:rPr>
              <a:t>MRC522 RFID Sensor</a:t>
            </a:r>
          </a:p>
          <a:p>
            <a:pPr marL="342900" indent="-342900">
              <a:buAutoNum type="arabicPeriod"/>
            </a:pPr>
            <a:r>
              <a:rPr lang="en-US" dirty="0">
                <a:solidFill>
                  <a:schemeClr val="tx1">
                    <a:lumMod val="95000"/>
                  </a:schemeClr>
                </a:solidFill>
              </a:rPr>
              <a:t>Output Devices</a:t>
            </a:r>
          </a:p>
          <a:p>
            <a:pPr marL="342900" indent="-342900">
              <a:buAutoNum type="arabicPeriod"/>
            </a:pPr>
            <a:r>
              <a:rPr lang="en-US" dirty="0">
                <a:solidFill>
                  <a:schemeClr val="tx1">
                    <a:lumMod val="95000"/>
                  </a:schemeClr>
                </a:solidFill>
              </a:rPr>
              <a:t>Web App</a:t>
            </a:r>
          </a:p>
        </p:txBody>
      </p:sp>
    </p:spTree>
    <p:extLst>
      <p:ext uri="{BB962C8B-B14F-4D97-AF65-F5344CB8AC3E}">
        <p14:creationId xmlns:p14="http://schemas.microsoft.com/office/powerpoint/2010/main" val="1554376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9DE96-66BD-E8A3-7D0A-13D68E477435}"/>
              </a:ext>
            </a:extLst>
          </p:cNvPr>
          <p:cNvSpPr>
            <a:spLocks noGrp="1"/>
          </p:cNvSpPr>
          <p:nvPr>
            <p:ph type="title"/>
          </p:nvPr>
        </p:nvSpPr>
        <p:spPr/>
        <p:txBody>
          <a:bodyPr/>
          <a:lstStyle/>
          <a:p>
            <a:r>
              <a:rPr lang="en-US" dirty="0">
                <a:solidFill>
                  <a:schemeClr val="tx1">
                    <a:lumMod val="95000"/>
                  </a:schemeClr>
                </a:solidFill>
              </a:rPr>
              <a:t>Node MCU ESP8266 Microcontroller</a:t>
            </a:r>
            <a:endParaRPr lang="en-US" dirty="0"/>
          </a:p>
        </p:txBody>
      </p:sp>
      <p:pic>
        <p:nvPicPr>
          <p:cNvPr id="6" name="Content Placeholder 5">
            <a:extLst>
              <a:ext uri="{FF2B5EF4-FFF2-40B4-BE49-F238E27FC236}">
                <a16:creationId xmlns:a16="http://schemas.microsoft.com/office/drawing/2014/main" id="{BDE16E8D-9F90-CDB2-F411-ABFC1C78D1BB}"/>
              </a:ext>
            </a:extLst>
          </p:cNvPr>
          <p:cNvPicPr>
            <a:picLocks noGrp="1" noChangeAspect="1"/>
          </p:cNvPicPr>
          <p:nvPr>
            <p:ph idx="1"/>
          </p:nvPr>
        </p:nvPicPr>
        <p:blipFill>
          <a:blip r:embed="rId2"/>
          <a:stretch>
            <a:fillRect/>
          </a:stretch>
        </p:blipFill>
        <p:spPr>
          <a:xfrm>
            <a:off x="5156200" y="1227931"/>
            <a:ext cx="5891213" cy="3927475"/>
          </a:xfrm>
        </p:spPr>
      </p:pic>
      <p:sp>
        <p:nvSpPr>
          <p:cNvPr id="4" name="Text Placeholder 3">
            <a:extLst>
              <a:ext uri="{FF2B5EF4-FFF2-40B4-BE49-F238E27FC236}">
                <a16:creationId xmlns:a16="http://schemas.microsoft.com/office/drawing/2014/main" id="{5A9D51BE-E09D-28B4-6F00-C220CBE41743}"/>
              </a:ext>
            </a:extLst>
          </p:cNvPr>
          <p:cNvSpPr>
            <a:spLocks noGrp="1"/>
          </p:cNvSpPr>
          <p:nvPr>
            <p:ph type="body" sz="half" idx="2"/>
          </p:nvPr>
        </p:nvSpPr>
        <p:spPr/>
        <p:txBody>
          <a:bodyPr>
            <a:normAutofit/>
          </a:bodyPr>
          <a:lstStyle/>
          <a:p>
            <a:r>
              <a:rPr lang="en-US" dirty="0"/>
              <a:t>The NodeMCU is a low-cost open source IoT platform. ESP8266 is a highly integrated chip designed for the needs of a new connected world. It offers a complete and self-contained Wi-Fi networking solution, allowing it to either host the application or to offload all Wi-Fi networking functions from another application processor.</a:t>
            </a:r>
          </a:p>
        </p:txBody>
      </p:sp>
    </p:spTree>
    <p:extLst>
      <p:ext uri="{BB962C8B-B14F-4D97-AF65-F5344CB8AC3E}">
        <p14:creationId xmlns:p14="http://schemas.microsoft.com/office/powerpoint/2010/main" val="3049671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2E10C-2229-598A-2C74-E4E0E0D5674B}"/>
              </a:ext>
            </a:extLst>
          </p:cNvPr>
          <p:cNvSpPr>
            <a:spLocks noGrp="1"/>
          </p:cNvSpPr>
          <p:nvPr>
            <p:ph type="title"/>
          </p:nvPr>
        </p:nvSpPr>
        <p:spPr/>
        <p:txBody>
          <a:bodyPr/>
          <a:lstStyle/>
          <a:p>
            <a:r>
              <a:rPr lang="en-US" dirty="0">
                <a:solidFill>
                  <a:schemeClr val="tx1">
                    <a:lumMod val="95000"/>
                  </a:schemeClr>
                </a:solidFill>
              </a:rPr>
              <a:t>MRC522 RFID Sensor</a:t>
            </a:r>
            <a:endParaRPr lang="en-US" dirty="0"/>
          </a:p>
        </p:txBody>
      </p:sp>
      <p:pic>
        <p:nvPicPr>
          <p:cNvPr id="6" name="Content Placeholder 5">
            <a:extLst>
              <a:ext uri="{FF2B5EF4-FFF2-40B4-BE49-F238E27FC236}">
                <a16:creationId xmlns:a16="http://schemas.microsoft.com/office/drawing/2014/main" id="{3C3CAF4C-7755-1BD0-54F7-F2D65A9D30DC}"/>
              </a:ext>
            </a:extLst>
          </p:cNvPr>
          <p:cNvPicPr>
            <a:picLocks noGrp="1" noChangeAspect="1"/>
          </p:cNvPicPr>
          <p:nvPr>
            <p:ph idx="1"/>
          </p:nvPr>
        </p:nvPicPr>
        <p:blipFill>
          <a:blip r:embed="rId2"/>
          <a:stretch>
            <a:fillRect/>
          </a:stretch>
        </p:blipFill>
        <p:spPr>
          <a:xfrm>
            <a:off x="5572919" y="1586706"/>
            <a:ext cx="5057775" cy="3209925"/>
          </a:xfrm>
        </p:spPr>
      </p:pic>
      <p:sp>
        <p:nvSpPr>
          <p:cNvPr id="4" name="Text Placeholder 3">
            <a:extLst>
              <a:ext uri="{FF2B5EF4-FFF2-40B4-BE49-F238E27FC236}">
                <a16:creationId xmlns:a16="http://schemas.microsoft.com/office/drawing/2014/main" id="{DC265569-E636-DF27-DB25-77C31E903685}"/>
              </a:ext>
            </a:extLst>
          </p:cNvPr>
          <p:cNvSpPr>
            <a:spLocks noGrp="1"/>
          </p:cNvSpPr>
          <p:nvPr>
            <p:ph type="body" sz="half" idx="2"/>
          </p:nvPr>
        </p:nvSpPr>
        <p:spPr/>
        <p:txBody>
          <a:bodyPr/>
          <a:lstStyle/>
          <a:p>
            <a:r>
              <a:rPr lang="en-US" dirty="0"/>
              <a:t>Radio-frequency identification (RFID) uses electromagnetic fields to automatically identify and track tags attached to objects. The MRC522 sensor is a hardware IC that reads info from a tag that is within readable range, which is about 10cm</a:t>
            </a:r>
          </a:p>
        </p:txBody>
      </p:sp>
    </p:spTree>
    <p:extLst>
      <p:ext uri="{BB962C8B-B14F-4D97-AF65-F5344CB8AC3E}">
        <p14:creationId xmlns:p14="http://schemas.microsoft.com/office/powerpoint/2010/main" val="697895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467BA-FBDD-5C16-6645-EC344CE53D36}"/>
              </a:ext>
            </a:extLst>
          </p:cNvPr>
          <p:cNvSpPr>
            <a:spLocks noGrp="1"/>
          </p:cNvSpPr>
          <p:nvPr>
            <p:ph type="title"/>
          </p:nvPr>
        </p:nvSpPr>
        <p:spPr/>
        <p:txBody>
          <a:bodyPr/>
          <a:lstStyle/>
          <a:p>
            <a:r>
              <a:rPr lang="en-US" dirty="0">
                <a:solidFill>
                  <a:schemeClr val="tx1">
                    <a:lumMod val="95000"/>
                  </a:schemeClr>
                </a:solidFill>
              </a:rPr>
              <a:t>Output Devices</a:t>
            </a:r>
            <a:endParaRPr lang="en-US" dirty="0"/>
          </a:p>
        </p:txBody>
      </p:sp>
      <p:sp>
        <p:nvSpPr>
          <p:cNvPr id="3" name="Content Placeholder 2">
            <a:extLst>
              <a:ext uri="{FF2B5EF4-FFF2-40B4-BE49-F238E27FC236}">
                <a16:creationId xmlns:a16="http://schemas.microsoft.com/office/drawing/2014/main" id="{AF434C92-25C8-AEB3-6115-D091A6510069}"/>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BC95CBFA-7929-BD0B-0523-5CF76F962714}"/>
              </a:ext>
            </a:extLst>
          </p:cNvPr>
          <p:cNvSpPr>
            <a:spLocks noGrp="1"/>
          </p:cNvSpPr>
          <p:nvPr>
            <p:ph type="body" sz="half" idx="2"/>
          </p:nvPr>
        </p:nvSpPr>
        <p:spPr/>
        <p:txBody>
          <a:bodyPr>
            <a:normAutofit fontScale="77500" lnSpcReduction="20000"/>
          </a:bodyPr>
          <a:lstStyle/>
          <a:p>
            <a:r>
              <a:rPr lang="en-US" dirty="0"/>
              <a:t>This is made up of 4 LEDs and a Buzzer.</a:t>
            </a:r>
          </a:p>
          <a:p>
            <a:pPr marL="285750" indent="-285750">
              <a:buFont typeface="Arial" panose="020B0604020202020204" pitchFamily="34" charset="0"/>
              <a:buChar char="•"/>
            </a:pPr>
            <a:r>
              <a:rPr lang="en-US" dirty="0"/>
              <a:t>Yellow LED: This displays info about Wi-Fi connectivity. When not connected, it blinks. Once connected, it stays on.</a:t>
            </a:r>
          </a:p>
          <a:p>
            <a:pPr marL="285750" indent="-285750">
              <a:buFont typeface="Arial" panose="020B0604020202020204" pitchFamily="34" charset="0"/>
              <a:buChar char="•"/>
            </a:pPr>
            <a:r>
              <a:rPr lang="en-US" dirty="0"/>
              <a:t>Blue LED: This comes on whenever an RFID tag is in readable range and stays on while the request is being processed.</a:t>
            </a:r>
          </a:p>
          <a:p>
            <a:pPr marL="285750" indent="-285750">
              <a:buFont typeface="Arial" panose="020B0604020202020204" pitchFamily="34" charset="0"/>
              <a:buChar char="•"/>
            </a:pPr>
            <a:r>
              <a:rPr lang="en-US" dirty="0"/>
              <a:t>Red LED: Comes on shortly whenever a card request returns a negative response.</a:t>
            </a:r>
          </a:p>
          <a:p>
            <a:pPr marL="285750" indent="-285750">
              <a:buFont typeface="Arial" panose="020B0604020202020204" pitchFamily="34" charset="0"/>
              <a:buChar char="•"/>
            </a:pPr>
            <a:r>
              <a:rPr lang="en-US" dirty="0"/>
              <a:t>Green LED: Comes on shortly whenever a card request returns a positive response</a:t>
            </a:r>
          </a:p>
          <a:p>
            <a:pPr marL="285750" indent="-285750">
              <a:buFont typeface="Arial" panose="020B0604020202020204" pitchFamily="34" charset="0"/>
              <a:buChar char="•"/>
            </a:pPr>
            <a:r>
              <a:rPr lang="en-US" dirty="0"/>
              <a:t>Buzzer: Makes a brief noise when a card request returns a positive response. Works hand in hand with green LED.</a:t>
            </a:r>
          </a:p>
        </p:txBody>
      </p:sp>
    </p:spTree>
    <p:extLst>
      <p:ext uri="{BB962C8B-B14F-4D97-AF65-F5344CB8AC3E}">
        <p14:creationId xmlns:p14="http://schemas.microsoft.com/office/powerpoint/2010/main" val="1293403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AA25A-DF43-46D1-AD12-84C8ABAB80C1}"/>
              </a:ext>
            </a:extLst>
          </p:cNvPr>
          <p:cNvSpPr>
            <a:spLocks noGrp="1"/>
          </p:cNvSpPr>
          <p:nvPr>
            <p:ph type="title"/>
          </p:nvPr>
        </p:nvSpPr>
        <p:spPr/>
        <p:txBody>
          <a:bodyPr/>
          <a:lstStyle/>
          <a:p>
            <a:r>
              <a:rPr lang="en-US" dirty="0">
                <a:solidFill>
                  <a:schemeClr val="tx1">
                    <a:lumMod val="95000"/>
                  </a:schemeClr>
                </a:solidFill>
              </a:rPr>
              <a:t>Web App</a:t>
            </a:r>
            <a:endParaRPr lang="en-US" dirty="0"/>
          </a:p>
        </p:txBody>
      </p:sp>
      <p:pic>
        <p:nvPicPr>
          <p:cNvPr id="6" name="Content Placeholder 5">
            <a:extLst>
              <a:ext uri="{FF2B5EF4-FFF2-40B4-BE49-F238E27FC236}">
                <a16:creationId xmlns:a16="http://schemas.microsoft.com/office/drawing/2014/main" id="{4EB4AAD0-A489-AC8A-A21D-570F7A9E3A3E}"/>
              </a:ext>
            </a:extLst>
          </p:cNvPr>
          <p:cNvPicPr>
            <a:picLocks noGrp="1" noChangeAspect="1"/>
          </p:cNvPicPr>
          <p:nvPr>
            <p:ph idx="1"/>
          </p:nvPr>
        </p:nvPicPr>
        <p:blipFill>
          <a:blip r:embed="rId2"/>
          <a:srcRect/>
          <a:stretch/>
        </p:blipFill>
        <p:spPr>
          <a:xfrm>
            <a:off x="5156200" y="1535574"/>
            <a:ext cx="5891213" cy="3312190"/>
          </a:xfrm>
        </p:spPr>
      </p:pic>
      <p:sp>
        <p:nvSpPr>
          <p:cNvPr id="4" name="Text Placeholder 3">
            <a:extLst>
              <a:ext uri="{FF2B5EF4-FFF2-40B4-BE49-F238E27FC236}">
                <a16:creationId xmlns:a16="http://schemas.microsoft.com/office/drawing/2014/main" id="{12665BB5-749C-CD0A-3087-E9FB0FB025E3}"/>
              </a:ext>
            </a:extLst>
          </p:cNvPr>
          <p:cNvSpPr>
            <a:spLocks noGrp="1"/>
          </p:cNvSpPr>
          <p:nvPr>
            <p:ph type="body" sz="half" idx="2"/>
          </p:nvPr>
        </p:nvSpPr>
        <p:spPr/>
        <p:txBody>
          <a:bodyPr/>
          <a:lstStyle/>
          <a:p>
            <a:r>
              <a:rPr lang="en-US" dirty="0"/>
              <a:t>This is a website hosted on an </a:t>
            </a:r>
            <a:r>
              <a:rPr lang="en-US" dirty="0" err="1"/>
              <a:t>apache</a:t>
            </a:r>
            <a:r>
              <a:rPr lang="en-US" dirty="0"/>
              <a:t> web server. Built with HTML, CSS, JavaScript, PHP and MySQL.</a:t>
            </a:r>
          </a:p>
        </p:txBody>
      </p:sp>
    </p:spTree>
    <p:extLst>
      <p:ext uri="{BB962C8B-B14F-4D97-AF65-F5344CB8AC3E}">
        <p14:creationId xmlns:p14="http://schemas.microsoft.com/office/powerpoint/2010/main" val="3278016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2DA88-A889-9886-DA34-B3620333FCDD}"/>
              </a:ext>
            </a:extLst>
          </p:cNvPr>
          <p:cNvSpPr>
            <a:spLocks noGrp="1"/>
          </p:cNvSpPr>
          <p:nvPr>
            <p:ph type="title"/>
          </p:nvPr>
        </p:nvSpPr>
        <p:spPr/>
        <p:txBody>
          <a:bodyPr/>
          <a:lstStyle/>
          <a:p>
            <a:r>
              <a:rPr lang="en-US" dirty="0"/>
              <a:t>Smart student id card reader (</a:t>
            </a:r>
            <a:r>
              <a:rPr lang="en-US" dirty="0" err="1"/>
              <a:t>s.s.i.r</a:t>
            </a:r>
            <a:r>
              <a:rPr lang="en-US" dirty="0"/>
              <a:t>)</a:t>
            </a:r>
          </a:p>
        </p:txBody>
      </p:sp>
      <p:sp>
        <p:nvSpPr>
          <p:cNvPr id="3" name="Content Placeholder 2">
            <a:extLst>
              <a:ext uri="{FF2B5EF4-FFF2-40B4-BE49-F238E27FC236}">
                <a16:creationId xmlns:a16="http://schemas.microsoft.com/office/drawing/2014/main" id="{8D89C2A3-586B-BB8F-57D6-3B34E574652E}"/>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D0741FFA-7C2E-874C-1C9A-C64E20C29D4D}"/>
              </a:ext>
            </a:extLst>
          </p:cNvPr>
          <p:cNvSpPr>
            <a:spLocks noGrp="1"/>
          </p:cNvSpPr>
          <p:nvPr>
            <p:ph type="body" sz="half" idx="2"/>
          </p:nvPr>
        </p:nvSpPr>
        <p:spPr/>
        <p:txBody>
          <a:bodyPr/>
          <a:lstStyle/>
          <a:p>
            <a:r>
              <a:rPr lang="en-US" dirty="0"/>
              <a:t>This is a portable hardware device that scans student ID cards, sends their details to a web server and returns a true or false value. It runs on a 9v battery.</a:t>
            </a:r>
          </a:p>
        </p:txBody>
      </p:sp>
    </p:spTree>
    <p:extLst>
      <p:ext uri="{BB962C8B-B14F-4D97-AF65-F5344CB8AC3E}">
        <p14:creationId xmlns:p14="http://schemas.microsoft.com/office/powerpoint/2010/main" val="1803922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5A914-2521-8F49-7504-689313160172}"/>
              </a:ext>
            </a:extLst>
          </p:cNvPr>
          <p:cNvSpPr>
            <a:spLocks noGrp="1"/>
          </p:cNvSpPr>
          <p:nvPr>
            <p:ph type="ctrTitle"/>
          </p:nvPr>
        </p:nvSpPr>
        <p:spPr/>
        <p:txBody>
          <a:bodyPr/>
          <a:lstStyle/>
          <a:p>
            <a:r>
              <a:rPr lang="en-US" dirty="0"/>
              <a:t>Department of computer Engineering (esut)</a:t>
            </a:r>
          </a:p>
        </p:txBody>
      </p:sp>
      <p:sp>
        <p:nvSpPr>
          <p:cNvPr id="3" name="Subtitle 2">
            <a:extLst>
              <a:ext uri="{FF2B5EF4-FFF2-40B4-BE49-F238E27FC236}">
                <a16:creationId xmlns:a16="http://schemas.microsoft.com/office/drawing/2014/main" id="{F2865DE9-F77F-854B-C213-F93F61707FBD}"/>
              </a:ext>
            </a:extLst>
          </p:cNvPr>
          <p:cNvSpPr>
            <a:spLocks noGrp="1"/>
          </p:cNvSpPr>
          <p:nvPr>
            <p:ph type="subTitle" idx="1"/>
          </p:nvPr>
        </p:nvSpPr>
        <p:spPr/>
        <p:txBody>
          <a:bodyPr/>
          <a:lstStyle/>
          <a:p>
            <a:r>
              <a:rPr lang="en-US" dirty="0"/>
              <a:t>Presented by: </a:t>
            </a:r>
            <a:r>
              <a:rPr lang="en-US" dirty="0">
                <a:solidFill>
                  <a:schemeClr val="tx1"/>
                </a:solidFill>
              </a:rPr>
              <a:t>orji Michael chukwuebuka</a:t>
            </a:r>
          </a:p>
          <a:p>
            <a:r>
              <a:rPr lang="en-US" dirty="0"/>
              <a:t>Student registration number: </a:t>
            </a:r>
            <a:r>
              <a:rPr lang="en-US" dirty="0">
                <a:solidFill>
                  <a:schemeClr val="tx1"/>
                </a:solidFill>
              </a:rPr>
              <a:t>2017030180311</a:t>
            </a:r>
          </a:p>
          <a:p>
            <a:r>
              <a:rPr lang="en-US" dirty="0"/>
              <a:t>Supervisor: </a:t>
            </a:r>
            <a:r>
              <a:rPr lang="en-US" dirty="0">
                <a:solidFill>
                  <a:schemeClr val="tx1"/>
                </a:solidFill>
              </a:rPr>
              <a:t>Dr. t. chiagunye</a:t>
            </a:r>
            <a:endParaRPr lang="en-US" dirty="0"/>
          </a:p>
          <a:p>
            <a:endParaRPr lang="en-US" dirty="0"/>
          </a:p>
        </p:txBody>
      </p:sp>
    </p:spTree>
    <p:extLst>
      <p:ext uri="{BB962C8B-B14F-4D97-AF65-F5344CB8AC3E}">
        <p14:creationId xmlns:p14="http://schemas.microsoft.com/office/powerpoint/2010/main" val="846495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7DCB0-9DC8-BE1F-FB3E-7513A1C9949B}"/>
              </a:ext>
            </a:extLst>
          </p:cNvPr>
          <p:cNvSpPr>
            <a:spLocks noGrp="1"/>
          </p:cNvSpPr>
          <p:nvPr>
            <p:ph type="title"/>
          </p:nvPr>
        </p:nvSpPr>
        <p:spPr/>
        <p:txBody>
          <a:bodyPr/>
          <a:lstStyle/>
          <a:p>
            <a:r>
              <a:rPr lang="en-US" dirty="0"/>
              <a:t>School student id card activity hub (</a:t>
            </a:r>
            <a:r>
              <a:rPr lang="en-US" dirty="0" err="1"/>
              <a:t>s.s.i.a.h</a:t>
            </a:r>
            <a:r>
              <a:rPr lang="en-US" dirty="0"/>
              <a:t>)</a:t>
            </a:r>
          </a:p>
        </p:txBody>
      </p:sp>
      <p:pic>
        <p:nvPicPr>
          <p:cNvPr id="6" name="Content Placeholder 5">
            <a:extLst>
              <a:ext uri="{FF2B5EF4-FFF2-40B4-BE49-F238E27FC236}">
                <a16:creationId xmlns:a16="http://schemas.microsoft.com/office/drawing/2014/main" id="{477D0A87-516F-C519-BFF6-BC22FA37EAC8}"/>
              </a:ext>
            </a:extLst>
          </p:cNvPr>
          <p:cNvPicPr>
            <a:picLocks noGrp="1" noChangeAspect="1"/>
          </p:cNvPicPr>
          <p:nvPr>
            <p:ph idx="1"/>
          </p:nvPr>
        </p:nvPicPr>
        <p:blipFill>
          <a:blip r:embed="rId2"/>
          <a:stretch>
            <a:fillRect/>
          </a:stretch>
        </p:blipFill>
        <p:spPr>
          <a:xfrm>
            <a:off x="5156200" y="1535574"/>
            <a:ext cx="5891213" cy="3312190"/>
          </a:xfrm>
        </p:spPr>
      </p:pic>
      <p:sp>
        <p:nvSpPr>
          <p:cNvPr id="4" name="Text Placeholder 3">
            <a:extLst>
              <a:ext uri="{FF2B5EF4-FFF2-40B4-BE49-F238E27FC236}">
                <a16:creationId xmlns:a16="http://schemas.microsoft.com/office/drawing/2014/main" id="{B3C0B1C1-865B-8ACA-1DFD-894BE27A02CF}"/>
              </a:ext>
            </a:extLst>
          </p:cNvPr>
          <p:cNvSpPr>
            <a:spLocks noGrp="1"/>
          </p:cNvSpPr>
          <p:nvPr>
            <p:ph type="body" sz="half" idx="2"/>
          </p:nvPr>
        </p:nvSpPr>
        <p:spPr/>
        <p:txBody>
          <a:bodyPr/>
          <a:lstStyle/>
          <a:p>
            <a:r>
              <a:rPr lang="en-US" dirty="0"/>
              <a:t>This is an Admin dashboard based site that controls the data the hardware device works with. All data sent by the device is processed, controlled and stored by the site. It also contains the database that holds information about the students and lecturers. It is also the avenue through which lecturers control the hardware device and give it its instructions.</a:t>
            </a:r>
          </a:p>
          <a:p>
            <a:endParaRPr lang="en-US" dirty="0"/>
          </a:p>
        </p:txBody>
      </p:sp>
    </p:spTree>
    <p:extLst>
      <p:ext uri="{BB962C8B-B14F-4D97-AF65-F5344CB8AC3E}">
        <p14:creationId xmlns:p14="http://schemas.microsoft.com/office/powerpoint/2010/main" val="2233762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1B60A-CDFF-739E-5424-3F7E2CF062F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B4A9654-DC1B-DC0A-34A3-8E7A5AACE383}"/>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BE446130-62DD-EB30-2DBE-AEC461C533B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861396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2115E5-60B0-6A01-B2F8-27DA96C55BC4}"/>
              </a:ext>
            </a:extLst>
          </p:cNvPr>
          <p:cNvSpPr txBox="1"/>
          <p:nvPr/>
        </p:nvSpPr>
        <p:spPr>
          <a:xfrm>
            <a:off x="0" y="2967335"/>
            <a:ext cx="12192000" cy="923330"/>
          </a:xfrm>
          <a:prstGeom prst="rect">
            <a:avLst/>
          </a:prstGeom>
          <a:noFill/>
        </p:spPr>
        <p:txBody>
          <a:bodyPr wrap="square" rtlCol="0">
            <a:spAutoFit/>
          </a:bodyPr>
          <a:lstStyle/>
          <a:p>
            <a:pPr algn="ctr"/>
            <a:r>
              <a:rPr lang="en-US" sz="5400" dirty="0"/>
              <a:t>THANK YOU!</a:t>
            </a:r>
          </a:p>
        </p:txBody>
      </p:sp>
    </p:spTree>
    <p:extLst>
      <p:ext uri="{BB962C8B-B14F-4D97-AF65-F5344CB8AC3E}">
        <p14:creationId xmlns:p14="http://schemas.microsoft.com/office/powerpoint/2010/main" val="3992585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F0650-EA9C-445B-BF67-940BC75993D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6E27FAD-4DB3-5DD8-2DEF-4BD66D5A2067}"/>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2311C892-AA02-87A4-BF19-F9E2FE70FAB9}"/>
              </a:ext>
            </a:extLst>
          </p:cNvPr>
          <p:cNvSpPr>
            <a:spLocks noGrp="1"/>
          </p:cNvSpPr>
          <p:nvPr>
            <p:ph type="body" sz="half" idx="2"/>
          </p:nvPr>
        </p:nvSpPr>
        <p:spPr/>
        <p:txBody>
          <a:bodyPr/>
          <a:lstStyle/>
          <a:p>
            <a:r>
              <a:rPr lang="en-US" dirty="0"/>
              <a:t>The product is an IoT device and website that closes the gap between online servers and the people. It offers a unique way to get information about a particular student without specifically needing a computer, phone or printed document; through their ID cards.</a:t>
            </a:r>
          </a:p>
        </p:txBody>
      </p:sp>
    </p:spTree>
    <p:extLst>
      <p:ext uri="{BB962C8B-B14F-4D97-AF65-F5344CB8AC3E}">
        <p14:creationId xmlns:p14="http://schemas.microsoft.com/office/powerpoint/2010/main" val="4230397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73AE1-4A98-43F0-0087-02C3F595FB04}"/>
              </a:ext>
            </a:extLst>
          </p:cNvPr>
          <p:cNvSpPr>
            <a:spLocks noGrp="1"/>
          </p:cNvSpPr>
          <p:nvPr>
            <p:ph type="title"/>
          </p:nvPr>
        </p:nvSpPr>
        <p:spPr/>
        <p:txBody>
          <a:bodyPr/>
          <a:lstStyle/>
          <a:p>
            <a:r>
              <a:rPr lang="en-US" dirty="0"/>
              <a:t>Aim and objectives</a:t>
            </a:r>
          </a:p>
        </p:txBody>
      </p:sp>
      <p:sp>
        <p:nvSpPr>
          <p:cNvPr id="3" name="Content Placeholder 2">
            <a:extLst>
              <a:ext uri="{FF2B5EF4-FFF2-40B4-BE49-F238E27FC236}">
                <a16:creationId xmlns:a16="http://schemas.microsoft.com/office/drawing/2014/main" id="{66EB4452-CA85-0300-8548-06F35908D409}"/>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2E2030C3-0FC3-7963-93CD-1DBDC3BE8E24}"/>
              </a:ext>
            </a:extLst>
          </p:cNvPr>
          <p:cNvSpPr>
            <a:spLocks noGrp="1"/>
          </p:cNvSpPr>
          <p:nvPr>
            <p:ph type="body" sz="half" idx="2"/>
          </p:nvPr>
        </p:nvSpPr>
        <p:spPr/>
        <p:txBody>
          <a:bodyPr/>
          <a:lstStyle/>
          <a:p>
            <a:r>
              <a:rPr lang="en-US" dirty="0"/>
              <a:t>1) Couple and program a small hardware device that connects to the internet through Wi-Fi using the NodeMCU Microcontroller and the C programming language</a:t>
            </a:r>
          </a:p>
        </p:txBody>
      </p:sp>
    </p:spTree>
    <p:extLst>
      <p:ext uri="{BB962C8B-B14F-4D97-AF65-F5344CB8AC3E}">
        <p14:creationId xmlns:p14="http://schemas.microsoft.com/office/powerpoint/2010/main" val="1730418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8EB71-ECA7-9B8B-0231-FA0F40811759}"/>
              </a:ext>
            </a:extLst>
          </p:cNvPr>
          <p:cNvSpPr>
            <a:spLocks noGrp="1"/>
          </p:cNvSpPr>
          <p:nvPr>
            <p:ph type="title"/>
          </p:nvPr>
        </p:nvSpPr>
        <p:spPr/>
        <p:txBody>
          <a:bodyPr/>
          <a:lstStyle/>
          <a:p>
            <a:r>
              <a:rPr lang="en-US" dirty="0"/>
              <a:t>Aim and objectives</a:t>
            </a:r>
          </a:p>
        </p:txBody>
      </p:sp>
      <p:sp>
        <p:nvSpPr>
          <p:cNvPr id="3" name="Content Placeholder 2">
            <a:extLst>
              <a:ext uri="{FF2B5EF4-FFF2-40B4-BE49-F238E27FC236}">
                <a16:creationId xmlns:a16="http://schemas.microsoft.com/office/drawing/2014/main" id="{628E67CD-5EB4-9E78-E2A3-FD297AF9A6CC}"/>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D187634F-1E6D-51FA-687C-22788119326E}"/>
              </a:ext>
            </a:extLst>
          </p:cNvPr>
          <p:cNvSpPr>
            <a:spLocks noGrp="1"/>
          </p:cNvSpPr>
          <p:nvPr>
            <p:ph type="body" sz="half" idx="2"/>
          </p:nvPr>
        </p:nvSpPr>
        <p:spPr/>
        <p:txBody>
          <a:bodyPr/>
          <a:lstStyle/>
          <a:p>
            <a:r>
              <a:rPr lang="en-US" dirty="0"/>
              <a:t>2) Couple a small hardware device that can read RFID tags using the NodeMCU Microcontroller and RC522 RFID Card Reader</a:t>
            </a:r>
          </a:p>
        </p:txBody>
      </p:sp>
    </p:spTree>
    <p:extLst>
      <p:ext uri="{BB962C8B-B14F-4D97-AF65-F5344CB8AC3E}">
        <p14:creationId xmlns:p14="http://schemas.microsoft.com/office/powerpoint/2010/main" val="2165038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D579-373B-A652-61D5-D03CB926A366}"/>
              </a:ext>
            </a:extLst>
          </p:cNvPr>
          <p:cNvSpPr>
            <a:spLocks noGrp="1"/>
          </p:cNvSpPr>
          <p:nvPr>
            <p:ph type="title"/>
          </p:nvPr>
        </p:nvSpPr>
        <p:spPr/>
        <p:txBody>
          <a:bodyPr/>
          <a:lstStyle/>
          <a:p>
            <a:r>
              <a:rPr lang="en-US" dirty="0"/>
              <a:t>Aim and objectives</a:t>
            </a:r>
          </a:p>
        </p:txBody>
      </p:sp>
      <p:sp>
        <p:nvSpPr>
          <p:cNvPr id="3" name="Content Placeholder 2">
            <a:extLst>
              <a:ext uri="{FF2B5EF4-FFF2-40B4-BE49-F238E27FC236}">
                <a16:creationId xmlns:a16="http://schemas.microsoft.com/office/drawing/2014/main" id="{CC1C053A-E0C8-AA90-7C0F-98E3CD0B49AC}"/>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DC34B37C-E99B-81F8-81BA-1B3CA14AD66B}"/>
              </a:ext>
            </a:extLst>
          </p:cNvPr>
          <p:cNvSpPr>
            <a:spLocks noGrp="1"/>
          </p:cNvSpPr>
          <p:nvPr>
            <p:ph type="body" sz="half" idx="2"/>
          </p:nvPr>
        </p:nvSpPr>
        <p:spPr/>
        <p:txBody>
          <a:bodyPr/>
          <a:lstStyle/>
          <a:p>
            <a:r>
              <a:rPr lang="en-US" dirty="0"/>
              <a:t>3) Make sure the device runs on minimal electricity and uses a 9V Battery </a:t>
            </a:r>
          </a:p>
        </p:txBody>
      </p:sp>
    </p:spTree>
    <p:extLst>
      <p:ext uri="{BB962C8B-B14F-4D97-AF65-F5344CB8AC3E}">
        <p14:creationId xmlns:p14="http://schemas.microsoft.com/office/powerpoint/2010/main" val="146788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37743-9B9B-1165-F531-849420A3C93C}"/>
              </a:ext>
            </a:extLst>
          </p:cNvPr>
          <p:cNvSpPr>
            <a:spLocks noGrp="1"/>
          </p:cNvSpPr>
          <p:nvPr>
            <p:ph type="title"/>
          </p:nvPr>
        </p:nvSpPr>
        <p:spPr/>
        <p:txBody>
          <a:bodyPr/>
          <a:lstStyle/>
          <a:p>
            <a:r>
              <a:rPr lang="en-US" dirty="0"/>
              <a:t>Aim and objectives</a:t>
            </a:r>
          </a:p>
        </p:txBody>
      </p:sp>
      <p:sp>
        <p:nvSpPr>
          <p:cNvPr id="3" name="Content Placeholder 2">
            <a:extLst>
              <a:ext uri="{FF2B5EF4-FFF2-40B4-BE49-F238E27FC236}">
                <a16:creationId xmlns:a16="http://schemas.microsoft.com/office/drawing/2014/main" id="{A6643DCF-7151-CE24-0B1E-4DA12B03BE27}"/>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40831897-3599-80A2-342D-E02044102E54}"/>
              </a:ext>
            </a:extLst>
          </p:cNvPr>
          <p:cNvSpPr>
            <a:spLocks noGrp="1"/>
          </p:cNvSpPr>
          <p:nvPr>
            <p:ph type="body" sz="half" idx="2"/>
          </p:nvPr>
        </p:nvSpPr>
        <p:spPr/>
        <p:txBody>
          <a:bodyPr/>
          <a:lstStyle/>
          <a:p>
            <a:r>
              <a:rPr lang="en-US" dirty="0"/>
              <a:t>4) Ensure the device is easy to use and understand</a:t>
            </a:r>
          </a:p>
        </p:txBody>
      </p:sp>
    </p:spTree>
    <p:extLst>
      <p:ext uri="{BB962C8B-B14F-4D97-AF65-F5344CB8AC3E}">
        <p14:creationId xmlns:p14="http://schemas.microsoft.com/office/powerpoint/2010/main" val="3335621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855A8-E168-2706-4E9F-8239243BC3E9}"/>
              </a:ext>
            </a:extLst>
          </p:cNvPr>
          <p:cNvSpPr>
            <a:spLocks noGrp="1"/>
          </p:cNvSpPr>
          <p:nvPr>
            <p:ph type="title"/>
          </p:nvPr>
        </p:nvSpPr>
        <p:spPr/>
        <p:txBody>
          <a:bodyPr/>
          <a:lstStyle/>
          <a:p>
            <a:r>
              <a:rPr lang="en-US" dirty="0"/>
              <a:t>Aim and objectives</a:t>
            </a:r>
          </a:p>
        </p:txBody>
      </p:sp>
      <p:sp>
        <p:nvSpPr>
          <p:cNvPr id="3" name="Content Placeholder 2">
            <a:extLst>
              <a:ext uri="{FF2B5EF4-FFF2-40B4-BE49-F238E27FC236}">
                <a16:creationId xmlns:a16="http://schemas.microsoft.com/office/drawing/2014/main" id="{86FF9F84-B1D1-2D96-AFCB-4E41BB1CFF9F}"/>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F1BDDD62-D19C-43DA-7A31-CE42900931F6}"/>
              </a:ext>
            </a:extLst>
          </p:cNvPr>
          <p:cNvSpPr>
            <a:spLocks noGrp="1"/>
          </p:cNvSpPr>
          <p:nvPr>
            <p:ph type="body" sz="half" idx="2"/>
          </p:nvPr>
        </p:nvSpPr>
        <p:spPr/>
        <p:txBody>
          <a:bodyPr/>
          <a:lstStyle/>
          <a:p>
            <a:r>
              <a:rPr lang="en-US" dirty="0"/>
              <a:t>5) Write code for a website that displays the required data in an easy to read format</a:t>
            </a:r>
          </a:p>
        </p:txBody>
      </p:sp>
    </p:spTree>
    <p:extLst>
      <p:ext uri="{BB962C8B-B14F-4D97-AF65-F5344CB8AC3E}">
        <p14:creationId xmlns:p14="http://schemas.microsoft.com/office/powerpoint/2010/main" val="3311990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57D48-BD8A-F44F-A1A6-5F89AD28968F}"/>
              </a:ext>
            </a:extLst>
          </p:cNvPr>
          <p:cNvSpPr>
            <a:spLocks noGrp="1"/>
          </p:cNvSpPr>
          <p:nvPr>
            <p:ph type="title"/>
          </p:nvPr>
        </p:nvSpPr>
        <p:spPr/>
        <p:txBody>
          <a:bodyPr/>
          <a:lstStyle/>
          <a:p>
            <a:r>
              <a:rPr lang="en-US" dirty="0"/>
              <a:t>Aim and objectives</a:t>
            </a:r>
          </a:p>
        </p:txBody>
      </p:sp>
      <p:sp>
        <p:nvSpPr>
          <p:cNvPr id="3" name="Content Placeholder 2">
            <a:extLst>
              <a:ext uri="{FF2B5EF4-FFF2-40B4-BE49-F238E27FC236}">
                <a16:creationId xmlns:a16="http://schemas.microsoft.com/office/drawing/2014/main" id="{205E9F12-B0DA-E220-6D84-FF6ED1F81820}"/>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C7F1FB9C-CDAE-D5AC-8F97-0471137C040E}"/>
              </a:ext>
            </a:extLst>
          </p:cNvPr>
          <p:cNvSpPr>
            <a:spLocks noGrp="1"/>
          </p:cNvSpPr>
          <p:nvPr>
            <p:ph type="body" sz="half" idx="2"/>
          </p:nvPr>
        </p:nvSpPr>
        <p:spPr/>
        <p:txBody>
          <a:bodyPr/>
          <a:lstStyle/>
          <a:p>
            <a:r>
              <a:rPr lang="en-US" dirty="0"/>
              <a:t>6) Host aforementioned website online on an Apache web server</a:t>
            </a:r>
          </a:p>
        </p:txBody>
      </p:sp>
    </p:spTree>
    <p:extLst>
      <p:ext uri="{BB962C8B-B14F-4D97-AF65-F5344CB8AC3E}">
        <p14:creationId xmlns:p14="http://schemas.microsoft.com/office/powerpoint/2010/main" val="32525095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218</TotalTime>
  <Words>674</Words>
  <Application>Microsoft Office PowerPoint</Application>
  <PresentationFormat>Widescreen</PresentationFormat>
  <Paragraphs>55</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Tw Cen MT</vt:lpstr>
      <vt:lpstr>Circuit</vt:lpstr>
      <vt:lpstr>DESIGN AND IMPLEMENTATION OF A WEB-BASED SMART RFID STUDENT ID CARD READER</vt:lpstr>
      <vt:lpstr>Department of computer Engineering (esut)</vt:lpstr>
      <vt:lpstr>Introduction</vt:lpstr>
      <vt:lpstr>Aim and objectives</vt:lpstr>
      <vt:lpstr>Aim and objectives</vt:lpstr>
      <vt:lpstr>Aim and objectives</vt:lpstr>
      <vt:lpstr>Aim and objectives</vt:lpstr>
      <vt:lpstr>Aim and objectives</vt:lpstr>
      <vt:lpstr>Aim and objectives</vt:lpstr>
      <vt:lpstr>Aim and objectives</vt:lpstr>
      <vt:lpstr>Aim and objectives</vt:lpstr>
      <vt:lpstr>Aim and objectives</vt:lpstr>
      <vt:lpstr>Summary of problems of existing systems</vt:lpstr>
      <vt:lpstr>Block diagram of the proposed system</vt:lpstr>
      <vt:lpstr>Node MCU ESP8266 Microcontroller</vt:lpstr>
      <vt:lpstr>MRC522 RFID Sensor</vt:lpstr>
      <vt:lpstr>Output Devices</vt:lpstr>
      <vt:lpstr>Web App</vt:lpstr>
      <vt:lpstr>Smart student id card reader (s.s.i.r)</vt:lpstr>
      <vt:lpstr>School student id card activity hub (s.s.i.a.h)</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A WEB-BASED SMART RFID STUDENT ID CARD READER</dc:title>
  <dc:creator>Michael</dc:creator>
  <cp:lastModifiedBy>Michael</cp:lastModifiedBy>
  <cp:revision>20</cp:revision>
  <dcterms:created xsi:type="dcterms:W3CDTF">2023-02-13T12:10:01Z</dcterms:created>
  <dcterms:modified xsi:type="dcterms:W3CDTF">2023-02-14T09:23:11Z</dcterms:modified>
</cp:coreProperties>
</file>