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1" r:id="rId4"/>
    <p:sldId id="262" r:id="rId5"/>
    <p:sldId id="263" r:id="rId6"/>
    <p:sldId id="264"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4"/>
    <p:restoredTop sz="86420"/>
  </p:normalViewPr>
  <p:slideViewPr>
    <p:cSldViewPr snapToGrid="0" snapToObjects="1">
      <p:cViewPr varScale="1">
        <p:scale>
          <a:sx n="127" d="100"/>
          <a:sy n="127" d="100"/>
        </p:scale>
        <p:origin x="119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smtClean="0"/>
              <a:pPr/>
              <a:t>3/7/18</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814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11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4677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995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40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4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014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2454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38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757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175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239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304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34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674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986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923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3/7/18</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68760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ry.Hofstad@seattlecolleges.edu" TargetMode="External"/><Relationship Id="rId2" Type="http://schemas.openxmlformats.org/officeDocument/2006/relationships/hyperlink" Target="http://www.sciencedirect.com/" TargetMode="External"/><Relationship Id="rId1" Type="http://schemas.openxmlformats.org/officeDocument/2006/relationships/slideLayout" Target="../slideLayouts/slideLayout1.xml"/><Relationship Id="rId4" Type="http://schemas.openxmlformats.org/officeDocument/2006/relationships/hyperlink" Target="https://www.researchgate.net/profile/Cory_Andrew_Hofsta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D58CB-CA76-9541-B801-E41B2BF51A96}"/>
              </a:ext>
            </a:extLst>
          </p:cNvPr>
          <p:cNvSpPr txBox="1"/>
          <p:nvPr/>
        </p:nvSpPr>
        <p:spPr>
          <a:xfrm>
            <a:off x="0" y="491169"/>
            <a:ext cx="9144000" cy="5878532"/>
          </a:xfrm>
          <a:prstGeom prst="rect">
            <a:avLst/>
          </a:prstGeom>
          <a:solidFill>
            <a:schemeClr val="tx1"/>
          </a:solidFill>
        </p:spPr>
        <p:txBody>
          <a:bodyPr wrap="square" rtlCol="0">
            <a:spAutoFit/>
          </a:bodyPr>
          <a:lstStyle/>
          <a:p>
            <a:pPr algn="ctr"/>
            <a:endParaRPr lang="en-US" sz="2800" b="1" dirty="0">
              <a:solidFill>
                <a:sysClr val="windowText" lastClr="000000"/>
              </a:solidFill>
            </a:endParaRPr>
          </a:p>
          <a:p>
            <a:pPr algn="ctr"/>
            <a:r>
              <a:rPr lang="en-US" b="1" dirty="0">
                <a:solidFill>
                  <a:sysClr val="windowText" lastClr="000000"/>
                </a:solidFill>
              </a:rPr>
              <a:t>Cory Hofstad Presents: </a:t>
            </a:r>
          </a:p>
          <a:p>
            <a:pPr algn="ctr"/>
            <a:r>
              <a:rPr lang="en-US" b="1" dirty="0">
                <a:solidFill>
                  <a:sysClr val="windowText" lastClr="000000"/>
                </a:solidFill>
              </a:rPr>
              <a:t>An Academic Journal Review of </a:t>
            </a:r>
          </a:p>
          <a:p>
            <a:pPr algn="ctr"/>
            <a:endParaRPr lang="en-US" dirty="0">
              <a:solidFill>
                <a:sysClr val="windowText" lastClr="000000"/>
              </a:solidFill>
            </a:endParaRPr>
          </a:p>
          <a:p>
            <a:pPr algn="ctr"/>
            <a:endParaRPr lang="en-US" dirty="0">
              <a:solidFill>
                <a:sysClr val="windowText" lastClr="000000"/>
              </a:solidFill>
            </a:endParaRPr>
          </a:p>
          <a:p>
            <a:pPr algn="ctr"/>
            <a:r>
              <a:rPr lang="en-US" sz="2800" b="1" dirty="0">
                <a:solidFill>
                  <a:sysClr val="windowText" lastClr="000000"/>
                </a:solidFill>
              </a:rPr>
              <a:t>The Death of Rocket Science in the 21</a:t>
            </a:r>
            <a:r>
              <a:rPr lang="en-US" sz="2800" b="1" baseline="30000" dirty="0">
                <a:solidFill>
                  <a:sysClr val="windowText" lastClr="000000"/>
                </a:solidFill>
              </a:rPr>
              <a:t>st</a:t>
            </a:r>
            <a:r>
              <a:rPr lang="en-US" sz="2800" b="1" dirty="0">
                <a:solidFill>
                  <a:sysClr val="windowText" lastClr="000000"/>
                </a:solidFill>
              </a:rPr>
              <a:t> Century</a:t>
            </a:r>
          </a:p>
          <a:p>
            <a:pPr algn="ctr"/>
            <a:endParaRPr lang="en-US" dirty="0">
              <a:solidFill>
                <a:sysClr val="windowText" lastClr="000000"/>
              </a:solidFill>
            </a:endParaRPr>
          </a:p>
          <a:p>
            <a:pPr algn="ctr"/>
            <a:endParaRPr lang="en-US" dirty="0">
              <a:solidFill>
                <a:sysClr val="windowText" lastClr="000000"/>
              </a:solidFill>
            </a:endParaRPr>
          </a:p>
          <a:p>
            <a:pPr algn="ctr"/>
            <a:r>
              <a:rPr lang="en-US" dirty="0">
                <a:solidFill>
                  <a:sysClr val="windowText" lastClr="000000"/>
                </a:solidFill>
              </a:rPr>
              <a:t>Published in Physics Procedia 20 (2011) 319-330</a:t>
            </a:r>
          </a:p>
          <a:p>
            <a:pPr algn="ctr"/>
            <a:r>
              <a:rPr lang="en-US" sz="1200" dirty="0">
                <a:solidFill>
                  <a:sysClr val="windowText" lastClr="000000"/>
                </a:solidFill>
              </a:rPr>
              <a:t>“Space, Propulsion &amp; Energy Sciences International Forum – 2011”</a:t>
            </a:r>
          </a:p>
          <a:p>
            <a:pPr algn="ctr"/>
            <a:endParaRPr lang="en-US" dirty="0">
              <a:solidFill>
                <a:sysClr val="windowText" lastClr="000000"/>
              </a:solidFill>
            </a:endParaRPr>
          </a:p>
          <a:p>
            <a:pPr algn="ctr"/>
            <a:r>
              <a:rPr lang="en-US" dirty="0">
                <a:solidFill>
                  <a:sysClr val="windowText" lastClr="000000"/>
                </a:solidFill>
              </a:rPr>
              <a:t>Journal by G.A. Robertson and D.W. Webb</a:t>
            </a:r>
          </a:p>
          <a:p>
            <a:pPr algn="ctr"/>
            <a:r>
              <a:rPr lang="en-US" sz="1200" dirty="0">
                <a:solidFill>
                  <a:sysClr val="windowText" lastClr="000000"/>
                </a:solidFill>
              </a:rPr>
              <a:t>Institute for advanced Studies in the Space, Propulsion &amp; Energy Sciences</a:t>
            </a:r>
          </a:p>
          <a:p>
            <a:pPr algn="ctr"/>
            <a:r>
              <a:rPr lang="en-US" sz="1200" dirty="0">
                <a:solidFill>
                  <a:sysClr val="windowText" lastClr="000000"/>
                </a:solidFill>
              </a:rPr>
              <a:t>265 </a:t>
            </a:r>
            <a:r>
              <a:rPr lang="en-US" sz="1200" dirty="0" err="1">
                <a:solidFill>
                  <a:sysClr val="windowText" lastClr="000000"/>
                </a:solidFill>
              </a:rPr>
              <a:t>Ita</a:t>
            </a:r>
            <a:r>
              <a:rPr lang="en-US" sz="1200" dirty="0">
                <a:solidFill>
                  <a:sysClr val="windowText" lastClr="000000"/>
                </a:solidFill>
              </a:rPr>
              <a:t> Ann, Madison, Alabama 35757</a:t>
            </a:r>
          </a:p>
          <a:p>
            <a:pPr algn="ctr"/>
            <a:endParaRPr lang="en-US" sz="1200" dirty="0">
              <a:solidFill>
                <a:sysClr val="windowText" lastClr="000000"/>
              </a:solidFill>
            </a:endParaRPr>
          </a:p>
          <a:p>
            <a:endParaRPr lang="en-US" sz="1400" dirty="0">
              <a:solidFill>
                <a:sysClr val="windowText" lastClr="000000"/>
              </a:solidFill>
            </a:endParaRPr>
          </a:p>
          <a:p>
            <a:pPr algn="ctr"/>
            <a:r>
              <a:rPr lang="en-US" sz="1200" dirty="0">
                <a:solidFill>
                  <a:sysClr val="windowText" lastClr="000000"/>
                </a:solidFill>
              </a:rPr>
              <a:t>Journal Available online  at </a:t>
            </a:r>
            <a:r>
              <a:rPr lang="en-US" sz="1200" dirty="0">
                <a:solidFill>
                  <a:sysClr val="windowText" lastClr="000000"/>
                </a:solidFill>
                <a:hlinkClick r:id="rId2"/>
              </a:rPr>
              <a:t>www.sciencedirect.com</a:t>
            </a:r>
            <a:endParaRPr lang="en-US" sz="12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r>
              <a:rPr lang="en-US" sz="1400" dirty="0">
                <a:solidFill>
                  <a:sysClr val="windowText" lastClr="000000"/>
                </a:solidFill>
              </a:rPr>
              <a:t>Cory Andrew Hofstad | </a:t>
            </a:r>
            <a:r>
              <a:rPr lang="en-US" sz="1400" dirty="0">
                <a:solidFill>
                  <a:sysClr val="windowText" lastClr="000000"/>
                </a:solidFill>
                <a:hlinkClick r:id="rId3"/>
              </a:rPr>
              <a:t>cory.Hofstad@seattlecolleges.edu</a:t>
            </a:r>
            <a:endParaRPr lang="en-US" sz="1400" dirty="0">
              <a:solidFill>
                <a:sysClr val="windowText" lastClr="000000"/>
              </a:solidFill>
            </a:endParaRPr>
          </a:p>
          <a:p>
            <a:pPr algn="ctr"/>
            <a:r>
              <a:rPr lang="en-US" sz="1400" dirty="0">
                <a:solidFill>
                  <a:sysClr val="windowText" lastClr="000000"/>
                </a:solidFill>
                <a:hlinkClick r:id="rId4"/>
              </a:rPr>
              <a:t>https://www.researchgate.net/profile/Cory_Andrew_Hofstad</a:t>
            </a:r>
            <a:endParaRPr lang="en-US" sz="1400" dirty="0">
              <a:solidFill>
                <a:sysClr val="windowText" lastClr="000000"/>
              </a:solidFill>
            </a:endParaRPr>
          </a:p>
          <a:p>
            <a:pPr algn="ctr"/>
            <a:endParaRPr lang="en-US" sz="1400" dirty="0">
              <a:solidFill>
                <a:sysClr val="windowText" lastClr="000000"/>
              </a:solidFill>
            </a:endParaRPr>
          </a:p>
        </p:txBody>
      </p:sp>
    </p:spTree>
    <p:extLst>
      <p:ext uri="{BB962C8B-B14F-4D97-AF65-F5344CB8AC3E}">
        <p14:creationId xmlns:p14="http://schemas.microsoft.com/office/powerpoint/2010/main" val="262439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964B78-2C82-534D-A429-470F3A9AEB99}"/>
              </a:ext>
            </a:extLst>
          </p:cNvPr>
          <p:cNvSpPr txBox="1"/>
          <p:nvPr/>
        </p:nvSpPr>
        <p:spPr>
          <a:xfrm>
            <a:off x="0" y="370595"/>
            <a:ext cx="9144000" cy="6186309"/>
          </a:xfrm>
          <a:prstGeom prst="rect">
            <a:avLst/>
          </a:prstGeom>
          <a:solidFill>
            <a:schemeClr val="tx1"/>
          </a:solidFill>
        </p:spPr>
        <p:txBody>
          <a:bodyPr wrap="square" rtlCol="0">
            <a:spAutoFit/>
          </a:bodyPr>
          <a:lstStyle/>
          <a:p>
            <a:pPr algn="ctr"/>
            <a:endParaRPr lang="en-US" sz="1400" dirty="0">
              <a:solidFill>
                <a:sysClr val="windowText" lastClr="000000"/>
              </a:solidFill>
            </a:endParaRPr>
          </a:p>
          <a:p>
            <a:pPr algn="ctr"/>
            <a:r>
              <a:rPr lang="en-US" sz="2000" b="1" dirty="0">
                <a:solidFill>
                  <a:sysClr val="windowText" lastClr="000000"/>
                </a:solidFill>
              </a:rPr>
              <a:t>Research Question:</a:t>
            </a:r>
          </a:p>
          <a:p>
            <a:pPr algn="ctr"/>
            <a:r>
              <a:rPr lang="en-US" sz="1400" dirty="0">
                <a:solidFill>
                  <a:sysClr val="windowText" lastClr="000000"/>
                </a:solidFill>
              </a:rPr>
              <a:t>Are Rocket Scientists able to achieve a major breakthrough in timeline with the Kondratieff Interval?</a:t>
            </a:r>
          </a:p>
          <a:p>
            <a:pPr algn="ctr"/>
            <a:endParaRPr lang="en-US" sz="1400" dirty="0">
              <a:solidFill>
                <a:sysClr val="windowText" lastClr="000000"/>
              </a:solidFill>
            </a:endParaRPr>
          </a:p>
          <a:p>
            <a:pPr algn="ctr"/>
            <a:r>
              <a:rPr lang="en-US" sz="2000" b="1" dirty="0">
                <a:solidFill>
                  <a:sysClr val="windowText" lastClr="000000"/>
                </a:solidFill>
              </a:rPr>
              <a:t>Journal Context:</a:t>
            </a:r>
          </a:p>
          <a:p>
            <a:pPr marL="285744" indent="-285744" algn="ctr">
              <a:buFont typeface="Arial" panose="020B0604020202020204" pitchFamily="34" charset="0"/>
              <a:buChar char="•"/>
            </a:pPr>
            <a:r>
              <a:rPr lang="en-US" sz="1400" dirty="0">
                <a:solidFill>
                  <a:sysClr val="windowText" lastClr="000000"/>
                </a:solidFill>
              </a:rPr>
              <a:t>State of Rocket Science has been in decline since the early 80’s.</a:t>
            </a:r>
          </a:p>
          <a:p>
            <a:pPr marL="285744" indent="-285744" algn="ctr">
              <a:buFont typeface="Arial" panose="020B0604020202020204" pitchFamily="34" charset="0"/>
              <a:buChar char="•"/>
            </a:pPr>
            <a:r>
              <a:rPr lang="en-US" sz="1400" dirty="0">
                <a:solidFill>
                  <a:sysClr val="windowText" lastClr="000000"/>
                </a:solidFill>
              </a:rPr>
              <a:t>New developments in Aerospace rely on brute force</a:t>
            </a:r>
          </a:p>
          <a:p>
            <a:pPr marL="285744" indent="-285744" algn="ctr">
              <a:buFont typeface="Arial" panose="020B0604020202020204" pitchFamily="34" charset="0"/>
              <a:buChar char="•"/>
            </a:pPr>
            <a:r>
              <a:rPr lang="en-US" sz="1400" dirty="0">
                <a:solidFill>
                  <a:sysClr val="windowText" lastClr="000000"/>
                </a:solidFill>
              </a:rPr>
              <a:t>Chemical Fuel Dependency</a:t>
            </a:r>
          </a:p>
          <a:p>
            <a:pPr algn="ctr"/>
            <a:endParaRPr lang="en-US" sz="1400" dirty="0">
              <a:solidFill>
                <a:sysClr val="windowText" lastClr="000000"/>
              </a:solidFill>
            </a:endParaRPr>
          </a:p>
          <a:p>
            <a:pPr algn="ctr"/>
            <a:r>
              <a:rPr lang="en-US" sz="2000" b="1" dirty="0">
                <a:solidFill>
                  <a:sysClr val="windowText" lastClr="000000"/>
                </a:solidFill>
              </a:rPr>
              <a:t>Method: Tracking Scientific Breakthroughs via the Kondratieff Interval</a:t>
            </a:r>
          </a:p>
          <a:p>
            <a:pPr marL="285744" indent="-285744" algn="ctr">
              <a:buFont typeface="Arial" panose="020B0604020202020204" pitchFamily="34" charset="0"/>
              <a:buChar char="•"/>
            </a:pPr>
            <a:r>
              <a:rPr lang="en-US" sz="1400" dirty="0">
                <a:solidFill>
                  <a:sysClr val="windowText" lastClr="000000"/>
                </a:solidFill>
              </a:rPr>
              <a:t>Kondratieff Interval follows a 55 year interval</a:t>
            </a:r>
          </a:p>
          <a:p>
            <a:pPr marL="285744" indent="-285744" algn="ctr">
              <a:buFont typeface="Arial" panose="020B0604020202020204" pitchFamily="34" charset="0"/>
              <a:buChar char="•"/>
            </a:pPr>
            <a:r>
              <a:rPr lang="en-US" sz="1400" dirty="0">
                <a:solidFill>
                  <a:srgbClr val="FF0000"/>
                </a:solidFill>
              </a:rPr>
              <a:t>July 21, 2011—Final space shuttle mission ends when Atlantis arrives at Kennedy Space Center.</a:t>
            </a: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p:txBody>
      </p:sp>
      <p:pic>
        <p:nvPicPr>
          <p:cNvPr id="4" name="Picture 3">
            <a:extLst>
              <a:ext uri="{FF2B5EF4-FFF2-40B4-BE49-F238E27FC236}">
                <a16:creationId xmlns:a16="http://schemas.microsoft.com/office/drawing/2014/main" id="{F705405F-BD19-4F4A-8E0A-EFF928A2E107}"/>
              </a:ext>
            </a:extLst>
          </p:cNvPr>
          <p:cNvPicPr>
            <a:picLocks noChangeAspect="1"/>
          </p:cNvPicPr>
          <p:nvPr/>
        </p:nvPicPr>
        <p:blipFill>
          <a:blip r:embed="rId2"/>
          <a:stretch>
            <a:fillRect/>
          </a:stretch>
        </p:blipFill>
        <p:spPr>
          <a:xfrm>
            <a:off x="1290277" y="3426350"/>
            <a:ext cx="6676563" cy="3106123"/>
          </a:xfrm>
          <a:prstGeom prst="rect">
            <a:avLst/>
          </a:prstGeom>
        </p:spPr>
      </p:pic>
    </p:spTree>
    <p:extLst>
      <p:ext uri="{BB962C8B-B14F-4D97-AF65-F5344CB8AC3E}">
        <p14:creationId xmlns:p14="http://schemas.microsoft.com/office/powerpoint/2010/main" val="116242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5449AF-3BA8-CF41-B27D-7BA5DA8E05A7}"/>
              </a:ext>
            </a:extLst>
          </p:cNvPr>
          <p:cNvSpPr txBox="1"/>
          <p:nvPr/>
        </p:nvSpPr>
        <p:spPr>
          <a:xfrm>
            <a:off x="0" y="802658"/>
            <a:ext cx="9144000" cy="5355312"/>
          </a:xfrm>
          <a:prstGeom prst="rect">
            <a:avLst/>
          </a:prstGeom>
          <a:solidFill>
            <a:schemeClr val="tx1"/>
          </a:solidFill>
        </p:spPr>
        <p:txBody>
          <a:bodyPr wrap="square" rtlCol="0">
            <a:spAutoFit/>
          </a:bodyPr>
          <a:lstStyle/>
          <a:p>
            <a:pPr algn="ctr"/>
            <a:endParaRPr lang="en-US" sz="1400" dirty="0">
              <a:solidFill>
                <a:sysClr val="windowText" lastClr="000000"/>
              </a:solidFill>
            </a:endParaRPr>
          </a:p>
          <a:p>
            <a:pPr algn="ctr"/>
            <a:r>
              <a:rPr lang="en-US" sz="2000" b="1" dirty="0">
                <a:solidFill>
                  <a:sysClr val="windowText" lastClr="000000"/>
                </a:solidFill>
              </a:rPr>
              <a:t>Reasons for a Decline in Scientific Propulsion Research:</a:t>
            </a:r>
          </a:p>
          <a:p>
            <a:pPr algn="ctr"/>
            <a:endParaRPr lang="en-US" sz="1400" dirty="0">
              <a:solidFill>
                <a:sysClr val="windowText" lastClr="000000"/>
              </a:solidFill>
            </a:endParaRPr>
          </a:p>
          <a:p>
            <a:pPr marL="285744" indent="-285744" algn="ctr">
              <a:buFont typeface="Arial" panose="020B0604020202020204" pitchFamily="34" charset="0"/>
              <a:buChar char="•"/>
            </a:pPr>
            <a:r>
              <a:rPr lang="en-US" sz="1400" dirty="0">
                <a:solidFill>
                  <a:sysClr val="windowText" lastClr="000000"/>
                </a:solidFill>
              </a:rPr>
              <a:t>Cost of research in a field of ever changing engineering requirements is too risky to pursue</a:t>
            </a:r>
          </a:p>
          <a:p>
            <a:pPr marL="285744" indent="-285744" algn="ctr">
              <a:buFont typeface="Arial" panose="020B0604020202020204" pitchFamily="34" charset="0"/>
              <a:buChar char="•"/>
            </a:pPr>
            <a:r>
              <a:rPr lang="en-US" sz="1400" dirty="0">
                <a:solidFill>
                  <a:sysClr val="windowText" lastClr="000000"/>
                </a:solidFill>
              </a:rPr>
              <a:t>Many governing organizations focus on near term mission goals instead of distant propulsion ideas and theory.</a:t>
            </a:r>
          </a:p>
          <a:p>
            <a:pPr marL="285744" indent="-285744" algn="ctr">
              <a:buFont typeface="Arial" panose="020B0604020202020204" pitchFamily="34" charset="0"/>
              <a:buChar char="•"/>
            </a:pPr>
            <a:r>
              <a:rPr lang="en-US" sz="1400" dirty="0">
                <a:solidFill>
                  <a:sysClr val="windowText" lastClr="000000"/>
                </a:solidFill>
              </a:rPr>
              <a:t>Training of many Aerospace Engineers is not in advancement of science, but in the development of hardware.</a:t>
            </a: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p:txBody>
      </p:sp>
      <p:pic>
        <p:nvPicPr>
          <p:cNvPr id="3" name="Picture 2">
            <a:extLst>
              <a:ext uri="{FF2B5EF4-FFF2-40B4-BE49-F238E27FC236}">
                <a16:creationId xmlns:a16="http://schemas.microsoft.com/office/drawing/2014/main" id="{45190AF3-3687-9A49-B63E-372170F6FDBA}"/>
              </a:ext>
            </a:extLst>
          </p:cNvPr>
          <p:cNvPicPr>
            <a:picLocks noChangeAspect="1"/>
          </p:cNvPicPr>
          <p:nvPr/>
        </p:nvPicPr>
        <p:blipFill>
          <a:blip r:embed="rId2"/>
          <a:stretch>
            <a:fillRect/>
          </a:stretch>
        </p:blipFill>
        <p:spPr>
          <a:xfrm>
            <a:off x="366419" y="2656927"/>
            <a:ext cx="4617983" cy="3078655"/>
          </a:xfrm>
          <a:prstGeom prst="rect">
            <a:avLst/>
          </a:prstGeom>
        </p:spPr>
      </p:pic>
      <p:sp>
        <p:nvSpPr>
          <p:cNvPr id="5" name="TextBox 4">
            <a:extLst>
              <a:ext uri="{FF2B5EF4-FFF2-40B4-BE49-F238E27FC236}">
                <a16:creationId xmlns:a16="http://schemas.microsoft.com/office/drawing/2014/main" id="{36BB43B4-6168-004F-A728-2F415AFB7C53}"/>
              </a:ext>
            </a:extLst>
          </p:cNvPr>
          <p:cNvSpPr txBox="1"/>
          <p:nvPr/>
        </p:nvSpPr>
        <p:spPr>
          <a:xfrm>
            <a:off x="5193046" y="2847838"/>
            <a:ext cx="3699641" cy="2492990"/>
          </a:xfrm>
          <a:prstGeom prst="rect">
            <a:avLst/>
          </a:prstGeom>
          <a:noFill/>
        </p:spPr>
        <p:txBody>
          <a:bodyPr wrap="square" rtlCol="0">
            <a:spAutoFit/>
          </a:bodyPr>
          <a:lstStyle/>
          <a:p>
            <a:pPr algn="ctr"/>
            <a:r>
              <a:rPr lang="en-US" sz="1200" b="1" dirty="0">
                <a:solidFill>
                  <a:schemeClr val="bg1"/>
                </a:solidFill>
              </a:rPr>
              <a:t>Effects on the academic researcher</a:t>
            </a:r>
          </a:p>
          <a:p>
            <a:r>
              <a:rPr lang="en-US" sz="1200" dirty="0">
                <a:solidFill>
                  <a:schemeClr val="bg1"/>
                </a:solidFill>
              </a:rPr>
              <a:t>The way we conduct aerospace engineering not only effects the future of governmental and commercial spaceflight missions, but has a negative effect in the way educational institutions are handling the next generation of engineers.</a:t>
            </a:r>
          </a:p>
          <a:p>
            <a:endParaRPr lang="en-US" sz="1200" dirty="0">
              <a:solidFill>
                <a:schemeClr val="bg1"/>
              </a:solidFill>
            </a:endParaRPr>
          </a:p>
          <a:p>
            <a:pPr marL="171446" indent="-171446">
              <a:buFont typeface="Arial" panose="020B0604020202020204" pitchFamily="34" charset="0"/>
              <a:buChar char="•"/>
            </a:pPr>
            <a:r>
              <a:rPr lang="en-US" sz="1200" dirty="0">
                <a:solidFill>
                  <a:schemeClr val="bg1"/>
                </a:solidFill>
              </a:rPr>
              <a:t>It is harder to get resources for a propulsion research project.</a:t>
            </a:r>
          </a:p>
          <a:p>
            <a:pPr marL="171446" indent="-171446">
              <a:buFont typeface="Arial" panose="020B0604020202020204" pitchFamily="34" charset="0"/>
              <a:buChar char="•"/>
            </a:pPr>
            <a:r>
              <a:rPr lang="en-US" sz="1200" dirty="0">
                <a:solidFill>
                  <a:schemeClr val="bg1"/>
                </a:solidFill>
              </a:rPr>
              <a:t>Research in Propulsion is looked at as not-feasible or not-doable within the resources allowed by some institutions, while other projects are allowed with less pushback.</a:t>
            </a:r>
          </a:p>
        </p:txBody>
      </p:sp>
    </p:spTree>
    <p:extLst>
      <p:ext uri="{BB962C8B-B14F-4D97-AF65-F5344CB8AC3E}">
        <p14:creationId xmlns:p14="http://schemas.microsoft.com/office/powerpoint/2010/main" val="290228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5449AF-3BA8-CF41-B27D-7BA5DA8E05A7}"/>
              </a:ext>
            </a:extLst>
          </p:cNvPr>
          <p:cNvSpPr txBox="1"/>
          <p:nvPr/>
        </p:nvSpPr>
        <p:spPr>
          <a:xfrm>
            <a:off x="0" y="390689"/>
            <a:ext cx="9144000" cy="6093976"/>
          </a:xfrm>
          <a:prstGeom prst="rect">
            <a:avLst/>
          </a:prstGeom>
          <a:solidFill>
            <a:schemeClr val="tx1"/>
          </a:solidFill>
        </p:spPr>
        <p:txBody>
          <a:bodyPr wrap="square" rtlCol="0">
            <a:spAutoFit/>
          </a:bodyPr>
          <a:lstStyle/>
          <a:p>
            <a:pPr marL="285744" indent="-285744" algn="ctr">
              <a:buFont typeface="Arial" panose="020B0604020202020204" pitchFamily="34" charset="0"/>
              <a:buChar char="•"/>
            </a:pPr>
            <a:endParaRPr lang="en-US" sz="1400" dirty="0">
              <a:solidFill>
                <a:sysClr val="windowText" lastClr="000000"/>
              </a:solidFill>
            </a:endParaRPr>
          </a:p>
          <a:p>
            <a:pPr algn="ctr"/>
            <a:r>
              <a:rPr lang="en-US" sz="3200" b="1" dirty="0">
                <a:solidFill>
                  <a:sysClr val="windowText" lastClr="000000"/>
                </a:solidFill>
              </a:rPr>
              <a:t>RESULTS</a:t>
            </a:r>
            <a:r>
              <a:rPr lang="en-US" sz="3200" dirty="0">
                <a:solidFill>
                  <a:sysClr val="windowText" lastClr="000000"/>
                </a:solidFill>
              </a:rPr>
              <a:t>:</a:t>
            </a:r>
          </a:p>
          <a:p>
            <a:pPr marL="285744" indent="-285744" algn="ctr">
              <a:buFont typeface="Arial" panose="020B0604020202020204" pitchFamily="34" charset="0"/>
              <a:buChar char="•"/>
            </a:pPr>
            <a:r>
              <a:rPr lang="en-US" sz="1600" dirty="0">
                <a:solidFill>
                  <a:sysClr val="windowText" lastClr="000000"/>
                </a:solidFill>
              </a:rPr>
              <a:t>We have not achieved a major breakthrough in Rocket Science, according to the Kondratieff Interval.</a:t>
            </a:r>
          </a:p>
          <a:p>
            <a:pPr algn="ctr"/>
            <a:endParaRPr lang="en-US" sz="3200" dirty="0">
              <a:solidFill>
                <a:sysClr val="windowText" lastClr="000000"/>
              </a:solidFill>
            </a:endParaRPr>
          </a:p>
          <a:p>
            <a:pPr algn="ctr"/>
            <a:endParaRPr lang="en-US" sz="3200" dirty="0">
              <a:solidFill>
                <a:sysClr val="windowText" lastClr="000000"/>
              </a:solidFill>
            </a:endParaRPr>
          </a:p>
          <a:p>
            <a:pPr algn="ctr"/>
            <a:endParaRPr lang="en-US" sz="3200" dirty="0">
              <a:solidFill>
                <a:sysClr val="windowText" lastClr="000000"/>
              </a:solidFill>
            </a:endParaRPr>
          </a:p>
          <a:p>
            <a:pPr algn="ctr"/>
            <a:endParaRPr lang="en-US" sz="3200" dirty="0">
              <a:solidFill>
                <a:sysClr val="windowText" lastClr="000000"/>
              </a:solidFill>
            </a:endParaRPr>
          </a:p>
          <a:p>
            <a:pPr algn="ctr"/>
            <a:endParaRPr lang="en-US" sz="3200" dirty="0">
              <a:solidFill>
                <a:sysClr val="windowText" lastClr="000000"/>
              </a:solidFill>
            </a:endParaRPr>
          </a:p>
          <a:p>
            <a:pPr algn="ctr"/>
            <a:endParaRPr lang="en-US" sz="3200" dirty="0">
              <a:solidFill>
                <a:sysClr val="windowText" lastClr="000000"/>
              </a:solidFill>
            </a:endParaRPr>
          </a:p>
          <a:p>
            <a:pPr algn="ctr"/>
            <a:endParaRPr lang="en-US" sz="3200" dirty="0">
              <a:solidFill>
                <a:sysClr val="windowText" lastClr="000000"/>
              </a:solidFill>
            </a:endParaRPr>
          </a:p>
          <a:p>
            <a:pPr algn="ctr"/>
            <a:r>
              <a:rPr lang="en-US" b="1" dirty="0">
                <a:solidFill>
                  <a:sysClr val="windowText" lastClr="000000"/>
                </a:solidFill>
              </a:rPr>
              <a:t>Integration of Space Propulsion Science and Aerospace Engineering:</a:t>
            </a:r>
          </a:p>
          <a:p>
            <a:pPr algn="ctr"/>
            <a:endParaRPr lang="en-US" dirty="0">
              <a:solidFill>
                <a:sysClr val="windowText" lastClr="000000"/>
              </a:solidFill>
            </a:endParaRPr>
          </a:p>
          <a:p>
            <a:pPr marL="285744" indent="-285744" algn="ctr">
              <a:buFont typeface="Arial" panose="020B0604020202020204" pitchFamily="34" charset="0"/>
              <a:buChar char="•"/>
            </a:pPr>
            <a:r>
              <a:rPr lang="en-US" dirty="0">
                <a:solidFill>
                  <a:sysClr val="windowText" lastClr="000000"/>
                </a:solidFill>
              </a:rPr>
              <a:t>Requires ”New Mindset in Leadership and Management”</a:t>
            </a:r>
          </a:p>
          <a:p>
            <a:pPr marL="285744" indent="-285744" algn="ctr">
              <a:buFont typeface="Arial" panose="020B0604020202020204" pitchFamily="34" charset="0"/>
              <a:buChar char="•"/>
            </a:pPr>
            <a:r>
              <a:rPr lang="en-US" dirty="0">
                <a:solidFill>
                  <a:sysClr val="windowText" lastClr="000000"/>
                </a:solidFill>
              </a:rPr>
              <a:t>Needs to Expand the Role of Propulsion Sciences within Aerospace Engineering.</a:t>
            </a:r>
          </a:p>
          <a:p>
            <a:pPr marL="285744" indent="-285744" algn="ctr">
              <a:buFont typeface="Arial" panose="020B0604020202020204" pitchFamily="34" charset="0"/>
              <a:buChar char="•"/>
            </a:pPr>
            <a:r>
              <a:rPr lang="en-US" dirty="0">
                <a:solidFill>
                  <a:sysClr val="windowText" lastClr="000000"/>
                </a:solidFill>
              </a:rPr>
              <a:t>Should integrate Relativistic Field Theory, Quantum Field Theory, High Energy Physics</a:t>
            </a:r>
            <a:endParaRPr lang="en-US" sz="1400" b="1" dirty="0">
              <a:solidFill>
                <a:sysClr val="windowText" lastClr="000000"/>
              </a:solidFill>
            </a:endParaRPr>
          </a:p>
          <a:p>
            <a:pPr algn="ctr"/>
            <a:endParaRPr lang="en-US" sz="1400" b="1" dirty="0">
              <a:solidFill>
                <a:sysClr val="windowText" lastClr="000000"/>
              </a:solidFill>
            </a:endParaRPr>
          </a:p>
        </p:txBody>
      </p:sp>
      <p:pic>
        <p:nvPicPr>
          <p:cNvPr id="6" name="Picture 5">
            <a:extLst>
              <a:ext uri="{FF2B5EF4-FFF2-40B4-BE49-F238E27FC236}">
                <a16:creationId xmlns:a16="http://schemas.microsoft.com/office/drawing/2014/main" id="{6E89B986-8CE6-E04C-8614-12D4B50BA45C}"/>
              </a:ext>
            </a:extLst>
          </p:cNvPr>
          <p:cNvPicPr>
            <a:picLocks noChangeAspect="1"/>
          </p:cNvPicPr>
          <p:nvPr/>
        </p:nvPicPr>
        <p:blipFill>
          <a:blip r:embed="rId2"/>
          <a:stretch>
            <a:fillRect/>
          </a:stretch>
        </p:blipFill>
        <p:spPr>
          <a:xfrm>
            <a:off x="1231682" y="1736228"/>
            <a:ext cx="6582953" cy="2693715"/>
          </a:xfrm>
          <a:prstGeom prst="rect">
            <a:avLst/>
          </a:prstGeom>
        </p:spPr>
      </p:pic>
      <p:sp>
        <p:nvSpPr>
          <p:cNvPr id="7" name="Rectangle 6">
            <a:extLst>
              <a:ext uri="{FF2B5EF4-FFF2-40B4-BE49-F238E27FC236}">
                <a16:creationId xmlns:a16="http://schemas.microsoft.com/office/drawing/2014/main" id="{F83F42A8-79A4-D443-99CB-F9D4920B7BF4}"/>
              </a:ext>
            </a:extLst>
          </p:cNvPr>
          <p:cNvSpPr/>
          <p:nvPr/>
        </p:nvSpPr>
        <p:spPr>
          <a:xfrm>
            <a:off x="6106511" y="2953409"/>
            <a:ext cx="1040524" cy="16816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3606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5449AF-3BA8-CF41-B27D-7BA5DA8E05A7}"/>
              </a:ext>
            </a:extLst>
          </p:cNvPr>
          <p:cNvSpPr txBox="1"/>
          <p:nvPr/>
        </p:nvSpPr>
        <p:spPr>
          <a:xfrm>
            <a:off x="0" y="712226"/>
            <a:ext cx="9144000" cy="5478423"/>
          </a:xfrm>
          <a:prstGeom prst="rect">
            <a:avLst/>
          </a:prstGeom>
          <a:solidFill>
            <a:schemeClr val="tx1"/>
          </a:solidFill>
        </p:spPr>
        <p:txBody>
          <a:bodyPr wrap="square" rtlCol="0">
            <a:spAutoFit/>
          </a:bodyPr>
          <a:lstStyle/>
          <a:p>
            <a:pPr marL="285744" indent="-285744" algn="ctr">
              <a:buFont typeface="Arial" panose="020B0604020202020204" pitchFamily="34" charset="0"/>
              <a:buChar char="•"/>
            </a:pPr>
            <a:endParaRPr lang="en-US" sz="1400" dirty="0">
              <a:solidFill>
                <a:sysClr val="windowText" lastClr="000000"/>
              </a:solidFill>
            </a:endParaRPr>
          </a:p>
          <a:p>
            <a:pPr algn="ctr"/>
            <a:r>
              <a:rPr lang="en-US" sz="3200" dirty="0">
                <a:solidFill>
                  <a:sysClr val="windowText" lastClr="000000"/>
                </a:solidFill>
              </a:rPr>
              <a:t>A New Method of Design and Development:</a:t>
            </a:r>
          </a:p>
          <a:p>
            <a:pPr algn="ctr"/>
            <a:endParaRPr lang="en-US" sz="3200" dirty="0">
              <a:solidFill>
                <a:sysClr val="windowText" lastClr="000000"/>
              </a:solidFill>
            </a:endParaRPr>
          </a:p>
          <a:p>
            <a:pPr algn="ctr"/>
            <a:endParaRPr lang="en-US" sz="3200" dirty="0">
              <a:solidFill>
                <a:sysClr val="windowText" lastClr="000000"/>
              </a:solidFill>
            </a:endParaRPr>
          </a:p>
          <a:p>
            <a:pPr algn="ctr"/>
            <a:endParaRPr lang="en-US" sz="3200" dirty="0">
              <a:solidFill>
                <a:sysClr val="windowText" lastClr="000000"/>
              </a:solidFill>
            </a:endParaRPr>
          </a:p>
          <a:p>
            <a:pPr algn="ctr"/>
            <a:endParaRPr lang="en-US" sz="3200" dirty="0">
              <a:solidFill>
                <a:sysClr val="windowText" lastClr="000000"/>
              </a:solidFill>
            </a:endParaRPr>
          </a:p>
          <a:p>
            <a:pPr algn="ctr"/>
            <a:endParaRPr lang="en-US" sz="3200" dirty="0">
              <a:solidFill>
                <a:sysClr val="windowText" lastClr="000000"/>
              </a:solidFill>
            </a:endParaRPr>
          </a:p>
          <a:p>
            <a:pPr algn="ctr"/>
            <a:endParaRPr lang="en-US" sz="3200" dirty="0">
              <a:solidFill>
                <a:sysClr val="windowText" lastClr="000000"/>
              </a:solidFill>
            </a:endParaRPr>
          </a:p>
          <a:p>
            <a:pPr algn="ctr"/>
            <a:endParaRPr lang="en-US" sz="3200" dirty="0">
              <a:solidFill>
                <a:sysClr val="windowText" lastClr="000000"/>
              </a:solidFill>
            </a:endParaRPr>
          </a:p>
          <a:p>
            <a:pPr marL="1600160" lvl="3" indent="-228594">
              <a:buFont typeface="Arial" panose="020B0604020202020204" pitchFamily="34" charset="0"/>
              <a:buChar char="•"/>
            </a:pPr>
            <a:endParaRPr lang="en-US" sz="1200" dirty="0">
              <a:solidFill>
                <a:sysClr val="windowText" lastClr="000000"/>
              </a:solidFill>
            </a:endParaRPr>
          </a:p>
          <a:p>
            <a:pPr marL="1600160" lvl="3" indent="-228594">
              <a:buFont typeface="Arial" panose="020B0604020202020204" pitchFamily="34" charset="0"/>
              <a:buChar char="•"/>
            </a:pPr>
            <a:r>
              <a:rPr lang="en-US" sz="1200" dirty="0">
                <a:solidFill>
                  <a:sysClr val="windowText" lastClr="000000"/>
                </a:solidFill>
              </a:rPr>
              <a:t>Scientific method of research and discovery must be integrated during the early design stages. </a:t>
            </a:r>
          </a:p>
          <a:p>
            <a:pPr marL="1600160" lvl="3" indent="-228594">
              <a:buFont typeface="Arial" panose="020B0604020202020204" pitchFamily="34" charset="0"/>
              <a:buChar char="•"/>
            </a:pPr>
            <a:r>
              <a:rPr lang="en-US" sz="1200" dirty="0">
                <a:solidFill>
                  <a:sysClr val="windowText" lastClr="000000"/>
                </a:solidFill>
              </a:rPr>
              <a:t> Interdisciplinary knowledge of physics, mathematics, chemistry and engineering must be married</a:t>
            </a:r>
          </a:p>
          <a:p>
            <a:pPr marL="1600160" lvl="3" indent="-228594">
              <a:buFont typeface="Arial" panose="020B0604020202020204" pitchFamily="34" charset="0"/>
              <a:buChar char="•"/>
            </a:pPr>
            <a:r>
              <a:rPr lang="en-US" sz="1200" dirty="0">
                <a:solidFill>
                  <a:sysClr val="windowText" lastClr="000000"/>
                </a:solidFill>
              </a:rPr>
              <a:t>Funding sources must accept the costs of doing research.</a:t>
            </a:r>
            <a:endParaRPr lang="en-US" sz="3200" dirty="0">
              <a:solidFill>
                <a:sysClr val="windowText" lastClr="000000"/>
              </a:solidFill>
            </a:endParaRPr>
          </a:p>
          <a:p>
            <a:pPr algn="ctr"/>
            <a:endParaRPr lang="en-US" sz="3200" dirty="0">
              <a:solidFill>
                <a:sysClr val="windowText" lastClr="000000"/>
              </a:solidFill>
            </a:endParaRPr>
          </a:p>
        </p:txBody>
      </p:sp>
      <p:pic>
        <p:nvPicPr>
          <p:cNvPr id="3" name="Picture 2">
            <a:extLst>
              <a:ext uri="{FF2B5EF4-FFF2-40B4-BE49-F238E27FC236}">
                <a16:creationId xmlns:a16="http://schemas.microsoft.com/office/drawing/2014/main" id="{2EB68F6C-AEEF-2145-847D-C73575A7A83E}"/>
              </a:ext>
            </a:extLst>
          </p:cNvPr>
          <p:cNvPicPr>
            <a:picLocks noChangeAspect="1"/>
          </p:cNvPicPr>
          <p:nvPr/>
        </p:nvPicPr>
        <p:blipFill>
          <a:blip r:embed="rId2"/>
          <a:stretch>
            <a:fillRect/>
          </a:stretch>
        </p:blipFill>
        <p:spPr>
          <a:xfrm>
            <a:off x="2010411" y="1573340"/>
            <a:ext cx="5092700" cy="3327400"/>
          </a:xfrm>
          <a:prstGeom prst="rect">
            <a:avLst/>
          </a:prstGeom>
        </p:spPr>
      </p:pic>
    </p:spTree>
    <p:extLst>
      <p:ext uri="{BB962C8B-B14F-4D97-AF65-F5344CB8AC3E}">
        <p14:creationId xmlns:p14="http://schemas.microsoft.com/office/powerpoint/2010/main" val="384813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5449AF-3BA8-CF41-B27D-7BA5DA8E05A7}"/>
              </a:ext>
            </a:extLst>
          </p:cNvPr>
          <p:cNvSpPr txBox="1"/>
          <p:nvPr/>
        </p:nvSpPr>
        <p:spPr>
          <a:xfrm>
            <a:off x="0" y="330401"/>
            <a:ext cx="9144000" cy="6217087"/>
          </a:xfrm>
          <a:prstGeom prst="rect">
            <a:avLst/>
          </a:prstGeom>
          <a:solidFill>
            <a:schemeClr val="tx1"/>
          </a:solidFill>
        </p:spPr>
        <p:txBody>
          <a:bodyPr wrap="square" rtlCol="0">
            <a:spAutoFit/>
          </a:bodyPr>
          <a:lstStyle/>
          <a:p>
            <a:pPr marL="285744" indent="-285744" algn="ctr">
              <a:buFont typeface="Arial" panose="020B0604020202020204" pitchFamily="34" charset="0"/>
              <a:buChar char="•"/>
            </a:pPr>
            <a:endParaRPr lang="en-US" sz="1400" dirty="0">
              <a:solidFill>
                <a:sysClr val="windowText" lastClr="000000"/>
              </a:solidFill>
            </a:endParaRPr>
          </a:p>
          <a:p>
            <a:pPr algn="ctr"/>
            <a:r>
              <a:rPr lang="en-US" sz="3200" dirty="0">
                <a:solidFill>
                  <a:sysClr val="windowText" lastClr="000000"/>
                </a:solidFill>
              </a:rPr>
              <a:t>Conclusion:</a:t>
            </a:r>
          </a:p>
          <a:p>
            <a:pPr algn="ctr"/>
            <a:endParaRPr lang="en-US" sz="2800" dirty="0">
              <a:solidFill>
                <a:sysClr val="windowText" lastClr="000000"/>
              </a:solidFill>
            </a:endParaRPr>
          </a:p>
          <a:p>
            <a:pPr marL="285750" indent="-285750" algn="ctr">
              <a:buFont typeface="Arial" panose="020B0604020202020204" pitchFamily="34" charset="0"/>
              <a:buChar char="•"/>
            </a:pPr>
            <a:r>
              <a:rPr lang="en-US" dirty="0">
                <a:solidFill>
                  <a:sysClr val="windowText" lastClr="000000"/>
                </a:solidFill>
              </a:rPr>
              <a:t>Issues can be solved via use of the scientific method during the design phases of all current and future spaceflight missions. </a:t>
            </a:r>
          </a:p>
          <a:p>
            <a:pPr algn="ctr"/>
            <a:endParaRPr lang="en-US" dirty="0">
              <a:solidFill>
                <a:sysClr val="windowText" lastClr="000000"/>
              </a:solidFill>
            </a:endParaRPr>
          </a:p>
          <a:p>
            <a:pPr marL="285750" indent="-285750" algn="ctr">
              <a:buFont typeface="Arial" panose="020B0604020202020204" pitchFamily="34" charset="0"/>
              <a:buChar char="•"/>
            </a:pPr>
            <a:r>
              <a:rPr lang="en-US" dirty="0">
                <a:solidFill>
                  <a:sysClr val="windowText" lastClr="000000"/>
                </a:solidFill>
              </a:rPr>
              <a:t>Developing new theories, experiments, methods and curriculum must be a top priority for all future space flight missions.</a:t>
            </a:r>
          </a:p>
          <a:p>
            <a:pPr algn="ctr"/>
            <a:endParaRPr lang="en-US" dirty="0">
              <a:solidFill>
                <a:sysClr val="windowText" lastClr="000000"/>
              </a:solidFill>
            </a:endParaRPr>
          </a:p>
          <a:p>
            <a:pPr marL="285750" indent="-285750" algn="ctr">
              <a:buFont typeface="Arial" panose="020B0604020202020204" pitchFamily="34" charset="0"/>
              <a:buChar char="•"/>
            </a:pPr>
            <a:r>
              <a:rPr lang="en-US" dirty="0">
                <a:solidFill>
                  <a:sysClr val="windowText" lastClr="000000"/>
                </a:solidFill>
              </a:rPr>
              <a:t>Universities and Aerospace Engineering communities alike must develop programs that emphasize research and experimentation in new methods for attaining space flight. </a:t>
            </a:r>
          </a:p>
          <a:p>
            <a:pPr algn="ctr"/>
            <a:endParaRPr lang="en-US" dirty="0">
              <a:solidFill>
                <a:sysClr val="windowText" lastClr="000000"/>
              </a:solidFill>
            </a:endParaRPr>
          </a:p>
          <a:p>
            <a:pPr marL="285750" indent="-285750" algn="ctr">
              <a:buFont typeface="Arial" panose="020B0604020202020204" pitchFamily="34" charset="0"/>
              <a:buChar char="•"/>
            </a:pPr>
            <a:r>
              <a:rPr lang="en-US" dirty="0">
                <a:solidFill>
                  <a:sysClr val="windowText" lastClr="000000"/>
                </a:solidFill>
              </a:rPr>
              <a:t>Current Budgets must be re-allocated to ensure that finances are not being pumped into redesigning last years rocket, but instead finances should be dedicated to making breakthroughs in the way we utilize chemical fuel and electricity to achieve spaceflight.</a:t>
            </a:r>
          </a:p>
          <a:p>
            <a:pPr algn="ctr"/>
            <a:endParaRPr lang="en-US" sz="1200" dirty="0">
              <a:solidFill>
                <a:sysClr val="windowText" lastClr="000000"/>
              </a:solidFill>
            </a:endParaRPr>
          </a:p>
          <a:p>
            <a:pPr algn="ctr"/>
            <a:r>
              <a:rPr lang="en-US" dirty="0">
                <a:solidFill>
                  <a:sysClr val="windowText" lastClr="000000"/>
                </a:solidFill>
              </a:rPr>
              <a:t>REFERENCES:</a:t>
            </a:r>
          </a:p>
          <a:p>
            <a:pPr algn="ctr"/>
            <a:endParaRPr lang="en-US" dirty="0">
              <a:solidFill>
                <a:sysClr val="windowText" lastClr="000000"/>
              </a:solidFill>
            </a:endParaRPr>
          </a:p>
          <a:p>
            <a:pPr marL="800080" lvl="1" indent="-342891">
              <a:buFont typeface="+mj-lt"/>
              <a:buAutoNum type="arabicPeriod"/>
            </a:pPr>
            <a:r>
              <a:rPr lang="en-US" sz="1200" dirty="0">
                <a:solidFill>
                  <a:schemeClr val="bg1"/>
                </a:solidFill>
              </a:rPr>
              <a:t>G.A. Robertson and D.W. Webb / Physics Procedia 20 (2011) 319-330</a:t>
            </a:r>
          </a:p>
          <a:p>
            <a:pPr marL="800080" lvl="1" indent="-342891">
              <a:buFont typeface="+mj-lt"/>
              <a:buAutoNum type="arabicPeriod"/>
            </a:pPr>
            <a:r>
              <a:rPr lang="en-US" sz="1200" dirty="0">
                <a:solidFill>
                  <a:schemeClr val="bg1"/>
                </a:solidFill>
              </a:rPr>
              <a:t>Webb, Darryl W., The Historical and Future Economics of Propulsion and Energy Technology: Trends from 1750 and</a:t>
            </a:r>
          </a:p>
          <a:p>
            <a:pPr lvl="1"/>
            <a:r>
              <a:rPr lang="en-US" sz="1200" dirty="0">
                <a:solidFill>
                  <a:schemeClr val="bg1"/>
                </a:solidFill>
              </a:rPr>
              <a:t>Projections to 2100, Presented at the Space, Propulsion &amp; Energy Sciences International Forum (SPESIF-10), Johns Hopkins</a:t>
            </a:r>
          </a:p>
          <a:p>
            <a:pPr lvl="1"/>
            <a:r>
              <a:rPr lang="en-US" sz="1200" dirty="0">
                <a:solidFill>
                  <a:schemeClr val="bg1"/>
                </a:solidFill>
              </a:rPr>
              <a:t>University, February 24-26, 2010.</a:t>
            </a:r>
          </a:p>
        </p:txBody>
      </p:sp>
    </p:spTree>
    <p:extLst>
      <p:ext uri="{BB962C8B-B14F-4D97-AF65-F5344CB8AC3E}">
        <p14:creationId xmlns:p14="http://schemas.microsoft.com/office/powerpoint/2010/main" val="1886727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1674</TotalTime>
  <Words>613</Words>
  <Application>Microsoft Macintosh PowerPoint</Application>
  <PresentationFormat>On-screen Show (4:3)</PresentationFormat>
  <Paragraphs>119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Hofstad, Cory</dc:creator>
  <cp:lastModifiedBy>Hofstad, Cory</cp:lastModifiedBy>
  <cp:revision>30</cp:revision>
  <dcterms:created xsi:type="dcterms:W3CDTF">2018-03-07T17:44:27Z</dcterms:created>
  <dcterms:modified xsi:type="dcterms:W3CDTF">2018-03-08T21:42:12Z</dcterms:modified>
</cp:coreProperties>
</file>