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001"/>
    <a:srgbClr val="E3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4"/>
    <p:restoredTop sz="94787"/>
  </p:normalViewPr>
  <p:slideViewPr>
    <p:cSldViewPr snapToGrid="0" snapToObjects="1">
      <p:cViewPr varScale="1">
        <p:scale>
          <a:sx n="83" d="100"/>
          <a:sy n="83" d="100"/>
        </p:scale>
        <p:origin x="216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1C391-1E07-0347-966D-5198B724966F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39766-3B6F-264D-9048-00915C26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39766-3B6F-264D-9048-00915C26C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39766-3B6F-264D-9048-00915C26C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39766-3B6F-264D-9048-00915C26C2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39766-3B6F-264D-9048-00915C26C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39766-3B6F-264D-9048-00915C26C2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39766-3B6F-264D-9048-00915C26C2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2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462-1680-8C48-B77F-F44A5AC5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DF427-132C-CD4F-AFD5-B42C9229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4499-4DCA-3F40-9DA7-D01088A1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70AA-D18D-084F-922F-E0032D5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E2CB-4DAC-2D49-A1E7-13EEFB55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85FF-D9FE-BC45-9957-913F5BE1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8D9E-EC28-C447-AFF3-9EC809EB1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C78A-691A-954B-AE4A-25319A1A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4927-DE23-EA40-952F-2EFDAC4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EDFC-7E8C-064A-A3D2-56B3D608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D21EB-E56D-0542-91E4-44238DE1F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B245-62BA-3742-AEA9-DC3FF15D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96B8-205D-1F4D-9262-3988999D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3BCF-C18B-DD41-B966-FCE7D37A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613F-1956-C54B-88BF-431D809A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239-4C0D-8640-8907-3896C9AE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CBEA-E1EE-8749-8801-8CCD5636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B3D7-A650-D04D-9EB6-DBA8EC18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746B-E89E-3E4C-9720-CDB8678A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F88D-93D3-CA45-AD07-FA1778F7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6B60-A4C5-D243-A812-F6B7338C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98C0-4F4A-854F-BE96-576EB232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CD94-82A4-1544-95FF-BD6710E5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083C-26E5-7940-A662-56637134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3BE4-A925-B043-AA60-657A9A65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936B-B823-8643-9D2A-31D99964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B280-4785-6F4C-8002-D3866BEC1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3EDC6-3623-3E40-84FE-C1FD3587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BD7C-44C0-8C46-A29F-9CCB3099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63F5-D0B6-0346-8707-AD8E9C35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A526-BB58-4041-93A2-C847CB5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5081-60E4-1547-AF9A-BDD89290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CBE4-1CE2-3748-8B11-618FC469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69BEE-943E-2E4F-8A34-3B71604F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EB7C2-E53F-B644-AA49-2437A0717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9DB81-3F85-2541-ABC4-FBE3C6521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705B2-9B24-6D4B-BF54-51FE1FE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92AE2-2C70-4441-BD8E-CC991F67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16B09-99D7-6440-BD91-06E6BA2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98F3-9BB3-FB40-B130-31587DD7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DD51-70B2-EA4B-8D27-D5DAC6A3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19FB3-4029-4447-AB97-93635161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7C4D5-7246-AF43-AFEE-8FDF020A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08420-84D8-B54D-8C6E-892D802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46840-1D38-0240-B114-52E6FAA7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96AA7-267F-AE43-8970-5BAE0C71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203E-BCEE-8846-9510-F9C1BB74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4FE6-A271-1E49-B75C-1037FCF0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7300-2F1F-9340-9B47-9C3F7D50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8B4C1-2E81-334B-A8A6-F887B5B8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A1BD8-7171-324B-971D-298851ED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FCB2-2082-1C45-8F19-A09A3803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1FA5-A5DA-7F4C-91AA-45FC7D70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ECD6E-65E0-2D4E-BAD7-AE1B0EE13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622C-0361-7949-AFB8-4A123F0C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91ED7-D538-2E4D-A76E-5653CF27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CF5B7-D473-504B-9B69-167B1F93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7730-664A-534C-BFDF-5F6429D1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A6955-0549-C241-9607-E9FB568C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1CCB-FFD5-9649-9343-3E493673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5286-F379-564C-B16B-E258F43D7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CE1-8F75-3348-A3AA-7933E5FF733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0B2C-6A41-0F48-8669-594C482DA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0422-B014-EE42-96E8-7B037D53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E134-3C21-E14B-A1B9-CF8EC50E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5DFC2-4713-5746-9351-39689C6A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1162050"/>
            <a:ext cx="4089400" cy="453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E35C1-189E-6B49-8F91-B97420149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195" y="5695950"/>
            <a:ext cx="2863677" cy="840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DB0D57-0AFF-964B-BD62-2E45F29D8A30}"/>
              </a:ext>
            </a:extLst>
          </p:cNvPr>
          <p:cNvSpPr txBox="1"/>
          <p:nvPr/>
        </p:nvSpPr>
        <p:spPr>
          <a:xfrm>
            <a:off x="694865" y="1197247"/>
            <a:ext cx="10803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Helvetica" pitchFamily="2" charset="0"/>
              </a:rPr>
              <a:t>WAVE ASSISTED</a:t>
            </a:r>
          </a:p>
          <a:p>
            <a:pPr algn="ctr"/>
            <a:r>
              <a:rPr lang="en-US" sz="4800" b="1" dirty="0">
                <a:latin typeface="Helvetica" pitchFamily="2" charset="0"/>
              </a:rPr>
              <a:t>PROPULSION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8D9B2-04ED-6846-A503-E7389EB7DDE7}"/>
              </a:ext>
            </a:extLst>
          </p:cNvPr>
          <p:cNvSpPr txBox="1"/>
          <p:nvPr/>
        </p:nvSpPr>
        <p:spPr>
          <a:xfrm>
            <a:off x="10101943" y="7736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3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70F5BEA2-7BA8-1645-9556-9EB7E2D56526}"/>
              </a:ext>
            </a:extLst>
          </p:cNvPr>
          <p:cNvSpPr/>
          <p:nvPr/>
        </p:nvSpPr>
        <p:spPr>
          <a:xfrm>
            <a:off x="2018066" y="2096532"/>
            <a:ext cx="2054578" cy="30141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9DDBC5F-2DF6-084A-964B-D1E1BECA3671}"/>
              </a:ext>
            </a:extLst>
          </p:cNvPr>
          <p:cNvSpPr/>
          <p:nvPr/>
        </p:nvSpPr>
        <p:spPr>
          <a:xfrm>
            <a:off x="2018065" y="2096532"/>
            <a:ext cx="2054579" cy="3010158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9393-2F19-D344-9F2A-94B186A763AC}"/>
              </a:ext>
            </a:extLst>
          </p:cNvPr>
          <p:cNvSpPr/>
          <p:nvPr/>
        </p:nvSpPr>
        <p:spPr>
          <a:xfrm>
            <a:off x="2018066" y="3439909"/>
            <a:ext cx="158044" cy="13546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90B12-4536-EF47-8408-A8986A66F9BA}"/>
              </a:ext>
            </a:extLst>
          </p:cNvPr>
          <p:cNvSpPr/>
          <p:nvPr/>
        </p:nvSpPr>
        <p:spPr>
          <a:xfrm>
            <a:off x="3914600" y="3439909"/>
            <a:ext cx="158044" cy="13546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F282A12-33CA-F144-9409-847F7A459D6E}"/>
              </a:ext>
            </a:extLst>
          </p:cNvPr>
          <p:cNvSpPr/>
          <p:nvPr/>
        </p:nvSpPr>
        <p:spPr>
          <a:xfrm>
            <a:off x="2322866" y="3586668"/>
            <a:ext cx="1456267" cy="106115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4DA730-5996-9D42-9EDC-6E5CC33754A2}"/>
              </a:ext>
            </a:extLst>
          </p:cNvPr>
          <p:cNvGrpSpPr/>
          <p:nvPr/>
        </p:nvGrpSpPr>
        <p:grpSpPr>
          <a:xfrm>
            <a:off x="2774421" y="1362750"/>
            <a:ext cx="524937" cy="2489202"/>
            <a:chOff x="2774421" y="1362750"/>
            <a:chExt cx="524937" cy="248920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2168C-9733-5545-BB80-7999A7246C69}"/>
                </a:ext>
              </a:extLst>
            </p:cNvPr>
            <p:cNvCxnSpPr/>
            <p:nvPr/>
          </p:nvCxnSpPr>
          <p:spPr>
            <a:xfrm flipV="1">
              <a:off x="2774421" y="1453065"/>
              <a:ext cx="0" cy="239324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D8A40F-7CD7-9D46-9787-AE5A44DCA119}"/>
                </a:ext>
              </a:extLst>
            </p:cNvPr>
            <p:cNvCxnSpPr/>
            <p:nvPr/>
          </p:nvCxnSpPr>
          <p:spPr>
            <a:xfrm flipV="1">
              <a:off x="3299358" y="1458708"/>
              <a:ext cx="0" cy="239324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D8C161-CD23-D249-9F7F-E7F093007197}"/>
                </a:ext>
              </a:extLst>
            </p:cNvPr>
            <p:cNvCxnSpPr/>
            <p:nvPr/>
          </p:nvCxnSpPr>
          <p:spPr>
            <a:xfrm flipV="1">
              <a:off x="3034065" y="1362750"/>
              <a:ext cx="0" cy="239324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CD8154-FCB7-634F-BCB7-1E1D1EB0BCB2}"/>
              </a:ext>
            </a:extLst>
          </p:cNvPr>
          <p:cNvSpPr txBox="1"/>
          <p:nvPr/>
        </p:nvSpPr>
        <p:spPr>
          <a:xfrm>
            <a:off x="6570133" y="358466"/>
            <a:ext cx="513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Helvetica" pitchFamily="2" charset="0"/>
              </a:rPr>
              <a:t>METHODS</a:t>
            </a:r>
          </a:p>
          <a:p>
            <a:pPr algn="r"/>
            <a:r>
              <a:rPr lang="en-US" b="1" dirty="0">
                <a:latin typeface="Helvetica" pitchFamily="2" charset="0"/>
              </a:rPr>
              <a:t>Current Electronic Propulsion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8BECE-46E2-FC4B-ACEA-6E5C26783795}"/>
              </a:ext>
            </a:extLst>
          </p:cNvPr>
          <p:cNvSpPr txBox="1"/>
          <p:nvPr/>
        </p:nvSpPr>
        <p:spPr>
          <a:xfrm>
            <a:off x="6739467" y="1275644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Propulsion System Housing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05679-4E1F-874D-85C8-E05D2E9C7C0B}"/>
              </a:ext>
            </a:extLst>
          </p:cNvPr>
          <p:cNvSpPr txBox="1"/>
          <p:nvPr/>
        </p:nvSpPr>
        <p:spPr>
          <a:xfrm>
            <a:off x="6739467" y="1753453"/>
            <a:ext cx="42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Noble Gas Propellant Ex: (Xenon)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6714F-1DB7-7B41-BC66-91930C3E49CD}"/>
              </a:ext>
            </a:extLst>
          </p:cNvPr>
          <p:cNvSpPr txBox="1"/>
          <p:nvPr/>
        </p:nvSpPr>
        <p:spPr>
          <a:xfrm>
            <a:off x="6740171" y="2198902"/>
            <a:ext cx="42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Magnetic Field to Ionize Propellant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D6FD1D-2F27-D944-9560-E46899E4906C}"/>
              </a:ext>
            </a:extLst>
          </p:cNvPr>
          <p:cNvSpPr txBox="1"/>
          <p:nvPr/>
        </p:nvSpPr>
        <p:spPr>
          <a:xfrm>
            <a:off x="6740850" y="2690193"/>
            <a:ext cx="394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Magnetic Grating or Co-axle Exhaust Nozzle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BFD18-DAFD-CA46-A44A-FB0EE6762998}"/>
              </a:ext>
            </a:extLst>
          </p:cNvPr>
          <p:cNvSpPr txBox="1"/>
          <p:nvPr/>
        </p:nvSpPr>
        <p:spPr>
          <a:xfrm>
            <a:off x="6739467" y="3437234"/>
            <a:ext cx="3551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Ionized Gas Is Ejected through exhaust nozzle or grating to create thrust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511C18-CF52-5F4E-B6C9-221FCFE517A2}"/>
              </a:ext>
            </a:extLst>
          </p:cNvPr>
          <p:cNvGrpSpPr/>
          <p:nvPr/>
        </p:nvGrpSpPr>
        <p:grpSpPr>
          <a:xfrm>
            <a:off x="2538062" y="3643855"/>
            <a:ext cx="1384295" cy="982242"/>
            <a:chOff x="2538062" y="3643855"/>
            <a:chExt cx="1384295" cy="9822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EF02C6-D71F-6144-ABE6-A73143F7F459}"/>
                </a:ext>
              </a:extLst>
            </p:cNvPr>
            <p:cNvSpPr txBox="1"/>
            <p:nvPr/>
          </p:nvSpPr>
          <p:spPr>
            <a:xfrm>
              <a:off x="2602054" y="4138940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7E8171-A80F-F34B-B829-2FE0CF49B77C}"/>
                </a:ext>
              </a:extLst>
            </p:cNvPr>
            <p:cNvSpPr txBox="1"/>
            <p:nvPr/>
          </p:nvSpPr>
          <p:spPr>
            <a:xfrm>
              <a:off x="2930220" y="4256765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196075-CC62-C448-8447-69098CF9F2E2}"/>
                </a:ext>
              </a:extLst>
            </p:cNvPr>
            <p:cNvSpPr txBox="1"/>
            <p:nvPr/>
          </p:nvSpPr>
          <p:spPr>
            <a:xfrm>
              <a:off x="3158597" y="4065743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7BB33D-BAE8-A346-814A-1A02E37E831C}"/>
                </a:ext>
              </a:extLst>
            </p:cNvPr>
            <p:cNvSpPr txBox="1"/>
            <p:nvPr/>
          </p:nvSpPr>
          <p:spPr>
            <a:xfrm>
              <a:off x="2538062" y="3849518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1563CE-430D-5D49-B721-48F6690A3C8C}"/>
                </a:ext>
              </a:extLst>
            </p:cNvPr>
            <p:cNvSpPr txBox="1"/>
            <p:nvPr/>
          </p:nvSpPr>
          <p:spPr>
            <a:xfrm>
              <a:off x="3376257" y="3700263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A016E2-2117-3045-B3F5-5F35DCE97AE1}"/>
                </a:ext>
              </a:extLst>
            </p:cNvPr>
            <p:cNvSpPr txBox="1"/>
            <p:nvPr/>
          </p:nvSpPr>
          <p:spPr>
            <a:xfrm>
              <a:off x="2996384" y="3643855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AE22BF-592F-3E49-A95E-8F6C2091554F}"/>
              </a:ext>
            </a:extLst>
          </p:cNvPr>
          <p:cNvGrpSpPr/>
          <p:nvPr/>
        </p:nvGrpSpPr>
        <p:grpSpPr>
          <a:xfrm>
            <a:off x="1975313" y="3448172"/>
            <a:ext cx="2208312" cy="1273089"/>
            <a:chOff x="1975313" y="3448172"/>
            <a:chExt cx="2208312" cy="127308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186774-1A20-424A-815B-C51D9DCE7F44}"/>
                </a:ext>
              </a:extLst>
            </p:cNvPr>
            <p:cNvSpPr txBox="1"/>
            <p:nvPr/>
          </p:nvSpPr>
          <p:spPr>
            <a:xfrm>
              <a:off x="3862706" y="3448172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C77C30-9A4F-434F-84C6-ADB7555A95BE}"/>
                </a:ext>
              </a:extLst>
            </p:cNvPr>
            <p:cNvSpPr txBox="1"/>
            <p:nvPr/>
          </p:nvSpPr>
          <p:spPr>
            <a:xfrm>
              <a:off x="3862706" y="3768589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EA7648-C9B7-5947-8425-E874533472D9}"/>
                </a:ext>
              </a:extLst>
            </p:cNvPr>
            <p:cNvSpPr txBox="1"/>
            <p:nvPr/>
          </p:nvSpPr>
          <p:spPr>
            <a:xfrm>
              <a:off x="3862705" y="4065743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0F1F48-6925-B04D-AA18-D9F42B6D0FF6}"/>
                </a:ext>
              </a:extLst>
            </p:cNvPr>
            <p:cNvSpPr txBox="1"/>
            <p:nvPr/>
          </p:nvSpPr>
          <p:spPr>
            <a:xfrm>
              <a:off x="3859601" y="4343730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BCC021-640A-764C-9533-012E4581583E}"/>
                </a:ext>
              </a:extLst>
            </p:cNvPr>
            <p:cNvSpPr txBox="1"/>
            <p:nvPr/>
          </p:nvSpPr>
          <p:spPr>
            <a:xfrm>
              <a:off x="1975316" y="3451320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476B65-D128-F74B-86B2-8176720E6283}"/>
                </a:ext>
              </a:extLst>
            </p:cNvPr>
            <p:cNvSpPr txBox="1"/>
            <p:nvPr/>
          </p:nvSpPr>
          <p:spPr>
            <a:xfrm>
              <a:off x="1975315" y="3769608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C803FE-8EE2-FF4E-8D7C-646A67A31CF6}"/>
                </a:ext>
              </a:extLst>
            </p:cNvPr>
            <p:cNvSpPr txBox="1"/>
            <p:nvPr/>
          </p:nvSpPr>
          <p:spPr>
            <a:xfrm>
              <a:off x="1975314" y="4065743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1431A-0140-A847-AF5A-BD558CCBF0FC}"/>
                </a:ext>
              </a:extLst>
            </p:cNvPr>
            <p:cNvSpPr txBox="1"/>
            <p:nvPr/>
          </p:nvSpPr>
          <p:spPr>
            <a:xfrm>
              <a:off x="1975313" y="4351929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695F94F-8F14-174A-8C22-CD6272A829BD}"/>
              </a:ext>
            </a:extLst>
          </p:cNvPr>
          <p:cNvGrpSpPr/>
          <p:nvPr/>
        </p:nvGrpSpPr>
        <p:grpSpPr>
          <a:xfrm>
            <a:off x="6719002" y="5531559"/>
            <a:ext cx="2054578" cy="693883"/>
            <a:chOff x="6719002" y="5531559"/>
            <a:chExt cx="2054578" cy="69388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EC6172F-EE64-9243-9A4F-5E37CFED3F71}"/>
                </a:ext>
              </a:extLst>
            </p:cNvPr>
            <p:cNvGrpSpPr/>
            <p:nvPr/>
          </p:nvGrpSpPr>
          <p:grpSpPr>
            <a:xfrm>
              <a:off x="6719002" y="5621038"/>
              <a:ext cx="2054578" cy="530576"/>
              <a:chOff x="2018066" y="2096532"/>
              <a:chExt cx="2054578" cy="530576"/>
            </a:xfrm>
          </p:grpSpPr>
          <p:sp>
            <p:nvSpPr>
              <p:cNvPr id="5" name="Can 4">
                <a:extLst>
                  <a:ext uri="{FF2B5EF4-FFF2-40B4-BE49-F238E27FC236}">
                    <a16:creationId xmlns:a16="http://schemas.microsoft.com/office/drawing/2014/main" id="{A79A0E44-6589-3044-9298-DFFE2E386FD9}"/>
                  </a:ext>
                </a:extLst>
              </p:cNvPr>
              <p:cNvSpPr/>
              <p:nvPr/>
            </p:nvSpPr>
            <p:spPr>
              <a:xfrm>
                <a:off x="2018066" y="2096532"/>
                <a:ext cx="2054578" cy="530576"/>
              </a:xfrm>
              <a:prstGeom prst="can">
                <a:avLst/>
              </a:prstGeom>
              <a:solidFill>
                <a:srgbClr val="E30002"/>
              </a:solidFill>
              <a:ln>
                <a:solidFill>
                  <a:srgbClr val="93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>
                <a:extLst>
                  <a:ext uri="{FF2B5EF4-FFF2-40B4-BE49-F238E27FC236}">
                    <a16:creationId xmlns:a16="http://schemas.microsoft.com/office/drawing/2014/main" id="{8A3F24F8-D733-AC44-A942-FC79D6DADDC8}"/>
                  </a:ext>
                </a:extLst>
              </p:cNvPr>
              <p:cNvSpPr/>
              <p:nvPr/>
            </p:nvSpPr>
            <p:spPr>
              <a:xfrm>
                <a:off x="2018066" y="2096532"/>
                <a:ext cx="2054578" cy="316088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371B7B-7AD0-0840-8A69-7FF4C34FDA4E}"/>
                </a:ext>
              </a:extLst>
            </p:cNvPr>
            <p:cNvSpPr txBox="1"/>
            <p:nvPr/>
          </p:nvSpPr>
          <p:spPr>
            <a:xfrm>
              <a:off x="6847639" y="5536857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BDCF536-42A0-6B42-A68C-965B029B4FA8}"/>
                </a:ext>
              </a:extLst>
            </p:cNvPr>
            <p:cNvSpPr txBox="1"/>
            <p:nvPr/>
          </p:nvSpPr>
          <p:spPr>
            <a:xfrm>
              <a:off x="7601807" y="5540764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9A0CB9-A128-1742-8E6E-AD92D01CC020}"/>
                </a:ext>
              </a:extLst>
            </p:cNvPr>
            <p:cNvSpPr txBox="1"/>
            <p:nvPr/>
          </p:nvSpPr>
          <p:spPr>
            <a:xfrm>
              <a:off x="8246131" y="5531559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706FC1-DC33-E640-9377-310DAF333598}"/>
                </a:ext>
              </a:extLst>
            </p:cNvPr>
            <p:cNvSpPr txBox="1"/>
            <p:nvPr/>
          </p:nvSpPr>
          <p:spPr>
            <a:xfrm>
              <a:off x="6847640" y="5839120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C9DDE9-90E7-B840-860D-F0171AAF281C}"/>
                </a:ext>
              </a:extLst>
            </p:cNvPr>
            <p:cNvSpPr txBox="1"/>
            <p:nvPr/>
          </p:nvSpPr>
          <p:spPr>
            <a:xfrm>
              <a:off x="7611753" y="5856110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F453C0-BCB0-424F-905C-448A7B6B2871}"/>
                </a:ext>
              </a:extLst>
            </p:cNvPr>
            <p:cNvSpPr txBox="1"/>
            <p:nvPr/>
          </p:nvSpPr>
          <p:spPr>
            <a:xfrm>
              <a:off x="8257226" y="5839120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8E8867-7F07-A942-808C-805CADB276C7}"/>
              </a:ext>
            </a:extLst>
          </p:cNvPr>
          <p:cNvGrpSpPr/>
          <p:nvPr/>
        </p:nvGrpSpPr>
        <p:grpSpPr>
          <a:xfrm>
            <a:off x="9638157" y="4118296"/>
            <a:ext cx="2162896" cy="2596609"/>
            <a:chOff x="9638157" y="4118296"/>
            <a:chExt cx="2162896" cy="259660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A60D3C8-496F-2E42-94B9-7A1744A0E2A5}"/>
                </a:ext>
              </a:extLst>
            </p:cNvPr>
            <p:cNvGrpSpPr/>
            <p:nvPr/>
          </p:nvGrpSpPr>
          <p:grpSpPr>
            <a:xfrm>
              <a:off x="9645040" y="4118296"/>
              <a:ext cx="2071586" cy="2596609"/>
              <a:chOff x="9646958" y="4117242"/>
              <a:chExt cx="2071586" cy="259660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5A036B8-AABB-D640-B9CD-A5DD6AA7EAFD}"/>
                  </a:ext>
                </a:extLst>
              </p:cNvPr>
              <p:cNvGrpSpPr/>
              <p:nvPr/>
            </p:nvGrpSpPr>
            <p:grpSpPr>
              <a:xfrm>
                <a:off x="9646958" y="4117242"/>
                <a:ext cx="2071586" cy="2596609"/>
                <a:chOff x="6090958" y="4117242"/>
                <a:chExt cx="2071586" cy="2596609"/>
              </a:xfrm>
            </p:grpSpPr>
            <p:sp>
              <p:nvSpPr>
                <p:cNvPr id="22" name="Triangle 21">
                  <a:extLst>
                    <a:ext uri="{FF2B5EF4-FFF2-40B4-BE49-F238E27FC236}">
                      <a16:creationId xmlns:a16="http://schemas.microsoft.com/office/drawing/2014/main" id="{01FB1429-80E9-0341-B6AE-A584FAD27E56}"/>
                    </a:ext>
                  </a:extLst>
                </p:cNvPr>
                <p:cNvSpPr/>
                <p:nvPr/>
              </p:nvSpPr>
              <p:spPr>
                <a:xfrm>
                  <a:off x="6090958" y="4605982"/>
                  <a:ext cx="2056802" cy="1186947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818927-7FE2-F541-BFD7-E2ABB915D5F6}"/>
                    </a:ext>
                  </a:extLst>
                </p:cNvPr>
                <p:cNvSpPr/>
                <p:nvPr/>
              </p:nvSpPr>
              <p:spPr>
                <a:xfrm>
                  <a:off x="6096000" y="5786578"/>
                  <a:ext cx="2066544" cy="4104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F27708C-F52F-FF40-8F05-69F3DC14D28B}"/>
                    </a:ext>
                  </a:extLst>
                </p:cNvPr>
                <p:cNvSpPr/>
                <p:nvPr/>
              </p:nvSpPr>
              <p:spPr>
                <a:xfrm>
                  <a:off x="6734586" y="4558074"/>
                  <a:ext cx="770142" cy="4730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Pentagon 18">
                  <a:extLst>
                    <a:ext uri="{FF2B5EF4-FFF2-40B4-BE49-F238E27FC236}">
                      <a16:creationId xmlns:a16="http://schemas.microsoft.com/office/drawing/2014/main" id="{85CEF9DF-17D0-FA4E-B7F6-0A944C42F7A8}"/>
                    </a:ext>
                  </a:extLst>
                </p:cNvPr>
                <p:cNvSpPr/>
                <p:nvPr/>
              </p:nvSpPr>
              <p:spPr>
                <a:xfrm rot="5400000">
                  <a:off x="6127957" y="5564608"/>
                  <a:ext cx="1958001" cy="340485"/>
                </a:xfrm>
                <a:prstGeom prst="homePlat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Snip Same Side Corner Rectangle 20">
                  <a:extLst>
                    <a:ext uri="{FF2B5EF4-FFF2-40B4-BE49-F238E27FC236}">
                      <a16:creationId xmlns:a16="http://schemas.microsoft.com/office/drawing/2014/main" id="{D5E3FE29-34DB-8B4C-AF28-56E78637782C}"/>
                    </a:ext>
                  </a:extLst>
                </p:cNvPr>
                <p:cNvSpPr/>
                <p:nvPr/>
              </p:nvSpPr>
              <p:spPr>
                <a:xfrm>
                  <a:off x="6936714" y="5106125"/>
                  <a:ext cx="340485" cy="1419394"/>
                </a:xfrm>
                <a:prstGeom prst="snip2Same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Snip Same Side Corner Rectangle 24">
                  <a:extLst>
                    <a:ext uri="{FF2B5EF4-FFF2-40B4-BE49-F238E27FC236}">
                      <a16:creationId xmlns:a16="http://schemas.microsoft.com/office/drawing/2014/main" id="{423A481D-148A-6D42-8A8A-0BFDC1B80797}"/>
                    </a:ext>
                  </a:extLst>
                </p:cNvPr>
                <p:cNvSpPr/>
                <p:nvPr/>
              </p:nvSpPr>
              <p:spPr>
                <a:xfrm>
                  <a:off x="6936714" y="4117242"/>
                  <a:ext cx="340485" cy="2079820"/>
                </a:xfrm>
                <a:prstGeom prst="snip2Same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CECD360-3096-B042-BF32-DAFF07C13807}"/>
                  </a:ext>
                </a:extLst>
              </p:cNvPr>
              <p:cNvSpPr/>
              <p:nvPr/>
            </p:nvSpPr>
            <p:spPr>
              <a:xfrm>
                <a:off x="11008132" y="4528396"/>
                <a:ext cx="149395" cy="67105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CCF4FC-0AF9-0648-A5F8-619E5A3E2D4C}"/>
                  </a:ext>
                </a:extLst>
              </p:cNvPr>
              <p:cNvSpPr/>
              <p:nvPr/>
            </p:nvSpPr>
            <p:spPr>
              <a:xfrm>
                <a:off x="10148489" y="4525221"/>
                <a:ext cx="149395" cy="67105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C59D9D6-C9D1-074B-BE78-0D0C8A0DA59C}"/>
                  </a:ext>
                </a:extLst>
              </p:cNvPr>
              <p:cNvSpPr/>
              <p:nvPr/>
            </p:nvSpPr>
            <p:spPr>
              <a:xfrm rot="2515529">
                <a:off x="9865055" y="5028511"/>
                <a:ext cx="135967" cy="9083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3E46551-8861-8849-8344-CD6CA12580BA}"/>
                  </a:ext>
                </a:extLst>
              </p:cNvPr>
              <p:cNvSpPr/>
              <p:nvPr/>
            </p:nvSpPr>
            <p:spPr>
              <a:xfrm rot="19010485">
                <a:off x="11358490" y="4997538"/>
                <a:ext cx="124732" cy="96020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E017D0-DFEF-0A4C-ADC1-04A06178892B}"/>
                  </a:ext>
                </a:extLst>
              </p:cNvPr>
              <p:cNvSpPr txBox="1"/>
              <p:nvPr/>
            </p:nvSpPr>
            <p:spPr>
              <a:xfrm>
                <a:off x="10114447" y="4483516"/>
                <a:ext cx="375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34EE21-9A53-024F-B6B1-1BCE7CF0B527}"/>
                </a:ext>
              </a:extLst>
            </p:cNvPr>
            <p:cNvSpPr txBox="1"/>
            <p:nvPr/>
          </p:nvSpPr>
          <p:spPr>
            <a:xfrm>
              <a:off x="10489609" y="4188741"/>
              <a:ext cx="29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C8663B-A8B9-EB4F-B906-DBFB301B5050}"/>
                </a:ext>
              </a:extLst>
            </p:cNvPr>
            <p:cNvSpPr txBox="1"/>
            <p:nvPr/>
          </p:nvSpPr>
          <p:spPr>
            <a:xfrm>
              <a:off x="10564787" y="4733127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54B4C1-03E1-2C4A-BDF5-75428EC777D5}"/>
                </a:ext>
              </a:extLst>
            </p:cNvPr>
            <p:cNvSpPr txBox="1"/>
            <p:nvPr/>
          </p:nvSpPr>
          <p:spPr>
            <a:xfrm>
              <a:off x="10463131" y="5149848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061CFB-A98B-AB42-8507-CF83E276E74E}"/>
                </a:ext>
              </a:extLst>
            </p:cNvPr>
            <p:cNvSpPr txBox="1"/>
            <p:nvPr/>
          </p:nvSpPr>
          <p:spPr>
            <a:xfrm>
              <a:off x="10581580" y="5625663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81217A4-D3DB-B64A-BED3-0C5E3CE2757F}"/>
                </a:ext>
              </a:extLst>
            </p:cNvPr>
            <p:cNvSpPr txBox="1"/>
            <p:nvPr/>
          </p:nvSpPr>
          <p:spPr>
            <a:xfrm>
              <a:off x="10463130" y="5928763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3882D3-3277-DD4C-ACFA-4A4646F829CD}"/>
                </a:ext>
              </a:extLst>
            </p:cNvPr>
            <p:cNvSpPr txBox="1"/>
            <p:nvPr/>
          </p:nvSpPr>
          <p:spPr>
            <a:xfrm>
              <a:off x="10522355" y="6208452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E47FD72-F487-AE41-9DC1-B2CF18B57158}"/>
                </a:ext>
              </a:extLst>
            </p:cNvPr>
            <p:cNvSpPr txBox="1"/>
            <p:nvPr/>
          </p:nvSpPr>
          <p:spPr>
            <a:xfrm>
              <a:off x="10968884" y="4507921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573641-B436-5E4B-90F4-93B00A03DE2B}"/>
                </a:ext>
              </a:extLst>
            </p:cNvPr>
            <p:cNvSpPr txBox="1"/>
            <p:nvPr/>
          </p:nvSpPr>
          <p:spPr>
            <a:xfrm rot="2599064">
              <a:off x="9986068" y="5121020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62C4E2-6103-5F41-9B95-D29B61C97CD4}"/>
                </a:ext>
              </a:extLst>
            </p:cNvPr>
            <p:cNvSpPr txBox="1"/>
            <p:nvPr/>
          </p:nvSpPr>
          <p:spPr>
            <a:xfrm rot="18965564">
              <a:off x="11081681" y="5040444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578EA7-F60C-E747-B09D-BB0893CAB634}"/>
                </a:ext>
              </a:extLst>
            </p:cNvPr>
            <p:cNvSpPr txBox="1"/>
            <p:nvPr/>
          </p:nvSpPr>
          <p:spPr>
            <a:xfrm>
              <a:off x="10108921" y="4728094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00275EC-A2C4-E949-9F05-04D4C3A8B864}"/>
                </a:ext>
              </a:extLst>
            </p:cNvPr>
            <p:cNvSpPr txBox="1"/>
            <p:nvPr/>
          </p:nvSpPr>
          <p:spPr>
            <a:xfrm>
              <a:off x="10967925" y="4737358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804DC3-CC99-914B-8E07-EBB4998CD387}"/>
                </a:ext>
              </a:extLst>
            </p:cNvPr>
            <p:cNvSpPr txBox="1"/>
            <p:nvPr/>
          </p:nvSpPr>
          <p:spPr>
            <a:xfrm rot="2599064">
              <a:off x="9806873" y="5323660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BE644E-4AF7-C446-B197-308D88F16AC0}"/>
                </a:ext>
              </a:extLst>
            </p:cNvPr>
            <p:cNvSpPr txBox="1"/>
            <p:nvPr/>
          </p:nvSpPr>
          <p:spPr>
            <a:xfrm rot="2599064">
              <a:off x="9638157" y="5508082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619C2EB-238B-4644-81BE-B33377533F01}"/>
                </a:ext>
              </a:extLst>
            </p:cNvPr>
            <p:cNvSpPr txBox="1"/>
            <p:nvPr/>
          </p:nvSpPr>
          <p:spPr>
            <a:xfrm rot="18965564">
              <a:off x="11264388" y="5233150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2380D0-32DA-A643-BB1B-DB081C2CE549}"/>
                </a:ext>
              </a:extLst>
            </p:cNvPr>
            <p:cNvSpPr txBox="1"/>
            <p:nvPr/>
          </p:nvSpPr>
          <p:spPr>
            <a:xfrm rot="18965564">
              <a:off x="11425639" y="5414878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9C6784-3925-B241-AC15-0211A897E6EB}"/>
              </a:ext>
            </a:extLst>
          </p:cNvPr>
          <p:cNvSpPr txBox="1"/>
          <p:nvPr/>
        </p:nvSpPr>
        <p:spPr>
          <a:xfrm>
            <a:off x="6732592" y="4463261"/>
            <a:ext cx="306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Electrothermal devices create thrust by expanding propellant gases with heating elements.</a:t>
            </a:r>
          </a:p>
        </p:txBody>
      </p:sp>
    </p:spTree>
    <p:extLst>
      <p:ext uri="{BB962C8B-B14F-4D97-AF65-F5344CB8AC3E}">
        <p14:creationId xmlns:p14="http://schemas.microsoft.com/office/powerpoint/2010/main" val="14593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38568 -0.517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4" y="-2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62604 -0.5201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-2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2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-0.00143 -0.4784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393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00039 -0.4810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  <p:bldP spid="8" grpId="0" animBg="1"/>
      <p:bldP spid="9" grpId="0" animBg="1"/>
      <p:bldP spid="9" grpId="1" animBg="1"/>
      <p:bldP spid="9" grpId="2" animBg="1"/>
      <p:bldP spid="15" grpId="0"/>
      <p:bldP spid="16" grpId="0"/>
      <p:bldP spid="17" grpId="0"/>
      <p:bldP spid="37" grpId="0"/>
      <p:bldP spid="40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70F5BEA2-7BA8-1645-9556-9EB7E2D56526}"/>
              </a:ext>
            </a:extLst>
          </p:cNvPr>
          <p:cNvSpPr/>
          <p:nvPr/>
        </p:nvSpPr>
        <p:spPr>
          <a:xfrm>
            <a:off x="2018066" y="2096532"/>
            <a:ext cx="2054578" cy="30141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9393-2F19-D344-9F2A-94B186A763AC}"/>
              </a:ext>
            </a:extLst>
          </p:cNvPr>
          <p:cNvSpPr/>
          <p:nvPr/>
        </p:nvSpPr>
        <p:spPr>
          <a:xfrm>
            <a:off x="2018066" y="3439909"/>
            <a:ext cx="158044" cy="13546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90B12-4536-EF47-8408-A8986A66F9BA}"/>
              </a:ext>
            </a:extLst>
          </p:cNvPr>
          <p:cNvSpPr/>
          <p:nvPr/>
        </p:nvSpPr>
        <p:spPr>
          <a:xfrm>
            <a:off x="3914600" y="3439909"/>
            <a:ext cx="158044" cy="13546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D8154-FCB7-634F-BCB7-1E1D1EB0BCB2}"/>
              </a:ext>
            </a:extLst>
          </p:cNvPr>
          <p:cNvSpPr txBox="1"/>
          <p:nvPr/>
        </p:nvSpPr>
        <p:spPr>
          <a:xfrm>
            <a:off x="5291545" y="356971"/>
            <a:ext cx="643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Helvetica" pitchFamily="2" charset="0"/>
              </a:rPr>
              <a:t>METHODS</a:t>
            </a:r>
          </a:p>
          <a:p>
            <a:pPr algn="r"/>
            <a:r>
              <a:rPr lang="en-US" b="1" dirty="0">
                <a:latin typeface="Helvetica" pitchFamily="2" charset="0"/>
              </a:rPr>
              <a:t>W.A.P.S. - MARK I. Electroacoustic Propulsion Thruster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8BECE-46E2-FC4B-ACEA-6E5C26783795}"/>
              </a:ext>
            </a:extLst>
          </p:cNvPr>
          <p:cNvSpPr txBox="1"/>
          <p:nvPr/>
        </p:nvSpPr>
        <p:spPr>
          <a:xfrm>
            <a:off x="6739467" y="1275644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Propulsion System Housing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05679-4E1F-874D-85C8-E05D2E9C7C0B}"/>
              </a:ext>
            </a:extLst>
          </p:cNvPr>
          <p:cNvSpPr txBox="1"/>
          <p:nvPr/>
        </p:nvSpPr>
        <p:spPr>
          <a:xfrm>
            <a:off x="6739467" y="1727200"/>
            <a:ext cx="42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Noble Gas Propellant Ex: (Xenon)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6714F-1DB7-7B41-BC66-91930C3E49CD}"/>
              </a:ext>
            </a:extLst>
          </p:cNvPr>
          <p:cNvSpPr txBox="1"/>
          <p:nvPr/>
        </p:nvSpPr>
        <p:spPr>
          <a:xfrm>
            <a:off x="6740171" y="2723937"/>
            <a:ext cx="42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Magnetic Field to Ionize Propellant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D6FD1D-2F27-D944-9560-E46899E4906C}"/>
              </a:ext>
            </a:extLst>
          </p:cNvPr>
          <p:cNvSpPr txBox="1"/>
          <p:nvPr/>
        </p:nvSpPr>
        <p:spPr>
          <a:xfrm>
            <a:off x="6740850" y="3234893"/>
            <a:ext cx="394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Co-axle Exhaust Nozzle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BFD18-DAFD-CA46-A44A-FB0EE6762998}"/>
              </a:ext>
            </a:extLst>
          </p:cNvPr>
          <p:cNvSpPr txBox="1"/>
          <p:nvPr/>
        </p:nvSpPr>
        <p:spPr>
          <a:xfrm>
            <a:off x="6739467" y="3768357"/>
            <a:ext cx="355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Ionized Gas Is Ejected through exhaust column at accelerated velocity creating dense exhaust cloud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AE22BF-592F-3E49-A95E-8F6C2091554F}"/>
              </a:ext>
            </a:extLst>
          </p:cNvPr>
          <p:cNvGrpSpPr/>
          <p:nvPr/>
        </p:nvGrpSpPr>
        <p:grpSpPr>
          <a:xfrm>
            <a:off x="1975313" y="3448172"/>
            <a:ext cx="2208312" cy="1273089"/>
            <a:chOff x="1975313" y="3448172"/>
            <a:chExt cx="2208312" cy="127308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186774-1A20-424A-815B-C51D9DCE7F44}"/>
                </a:ext>
              </a:extLst>
            </p:cNvPr>
            <p:cNvSpPr txBox="1"/>
            <p:nvPr/>
          </p:nvSpPr>
          <p:spPr>
            <a:xfrm>
              <a:off x="3862706" y="3448172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C77C30-9A4F-434F-84C6-ADB7555A95BE}"/>
                </a:ext>
              </a:extLst>
            </p:cNvPr>
            <p:cNvSpPr txBox="1"/>
            <p:nvPr/>
          </p:nvSpPr>
          <p:spPr>
            <a:xfrm>
              <a:off x="3862706" y="3768589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EA7648-C9B7-5947-8425-E874533472D9}"/>
                </a:ext>
              </a:extLst>
            </p:cNvPr>
            <p:cNvSpPr txBox="1"/>
            <p:nvPr/>
          </p:nvSpPr>
          <p:spPr>
            <a:xfrm>
              <a:off x="3862705" y="4065743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0F1F48-6925-B04D-AA18-D9F42B6D0FF6}"/>
                </a:ext>
              </a:extLst>
            </p:cNvPr>
            <p:cNvSpPr txBox="1"/>
            <p:nvPr/>
          </p:nvSpPr>
          <p:spPr>
            <a:xfrm>
              <a:off x="3859601" y="4343730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BCC021-640A-764C-9533-012E4581583E}"/>
                </a:ext>
              </a:extLst>
            </p:cNvPr>
            <p:cNvSpPr txBox="1"/>
            <p:nvPr/>
          </p:nvSpPr>
          <p:spPr>
            <a:xfrm>
              <a:off x="1975316" y="3451320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476B65-D128-F74B-86B2-8176720E6283}"/>
                </a:ext>
              </a:extLst>
            </p:cNvPr>
            <p:cNvSpPr txBox="1"/>
            <p:nvPr/>
          </p:nvSpPr>
          <p:spPr>
            <a:xfrm>
              <a:off x="1975315" y="3769608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C803FE-8EE2-FF4E-8D7C-646A67A31CF6}"/>
                </a:ext>
              </a:extLst>
            </p:cNvPr>
            <p:cNvSpPr txBox="1"/>
            <p:nvPr/>
          </p:nvSpPr>
          <p:spPr>
            <a:xfrm>
              <a:off x="1975314" y="4065743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1431A-0140-A847-AF5A-BD558CCBF0FC}"/>
                </a:ext>
              </a:extLst>
            </p:cNvPr>
            <p:cNvSpPr txBox="1"/>
            <p:nvPr/>
          </p:nvSpPr>
          <p:spPr>
            <a:xfrm>
              <a:off x="1975313" y="4351929"/>
              <a:ext cx="3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8E8867-7F07-A942-808C-805CADB276C7}"/>
              </a:ext>
            </a:extLst>
          </p:cNvPr>
          <p:cNvGrpSpPr/>
          <p:nvPr/>
        </p:nvGrpSpPr>
        <p:grpSpPr>
          <a:xfrm>
            <a:off x="9638157" y="4118296"/>
            <a:ext cx="2162896" cy="2596609"/>
            <a:chOff x="9638157" y="4118296"/>
            <a:chExt cx="2162896" cy="259660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A60D3C8-496F-2E42-94B9-7A1744A0E2A5}"/>
                </a:ext>
              </a:extLst>
            </p:cNvPr>
            <p:cNvGrpSpPr/>
            <p:nvPr/>
          </p:nvGrpSpPr>
          <p:grpSpPr>
            <a:xfrm>
              <a:off x="9645040" y="4118296"/>
              <a:ext cx="2071586" cy="2596609"/>
              <a:chOff x="9646958" y="4117242"/>
              <a:chExt cx="2071586" cy="259660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5A036B8-AABB-D640-B9CD-A5DD6AA7EAFD}"/>
                  </a:ext>
                </a:extLst>
              </p:cNvPr>
              <p:cNvGrpSpPr/>
              <p:nvPr/>
            </p:nvGrpSpPr>
            <p:grpSpPr>
              <a:xfrm>
                <a:off x="9646958" y="4117242"/>
                <a:ext cx="2071586" cy="2596609"/>
                <a:chOff x="6090958" y="4117242"/>
                <a:chExt cx="2071586" cy="2596609"/>
              </a:xfrm>
            </p:grpSpPr>
            <p:sp>
              <p:nvSpPr>
                <p:cNvPr id="22" name="Triangle 21">
                  <a:extLst>
                    <a:ext uri="{FF2B5EF4-FFF2-40B4-BE49-F238E27FC236}">
                      <a16:creationId xmlns:a16="http://schemas.microsoft.com/office/drawing/2014/main" id="{01FB1429-80E9-0341-B6AE-A584FAD27E56}"/>
                    </a:ext>
                  </a:extLst>
                </p:cNvPr>
                <p:cNvSpPr/>
                <p:nvPr/>
              </p:nvSpPr>
              <p:spPr>
                <a:xfrm>
                  <a:off x="6090958" y="4605982"/>
                  <a:ext cx="2056802" cy="1186947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818927-7FE2-F541-BFD7-E2ABB915D5F6}"/>
                    </a:ext>
                  </a:extLst>
                </p:cNvPr>
                <p:cNvSpPr/>
                <p:nvPr/>
              </p:nvSpPr>
              <p:spPr>
                <a:xfrm>
                  <a:off x="6096000" y="5786578"/>
                  <a:ext cx="2066544" cy="4104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F27708C-F52F-FF40-8F05-69F3DC14D28B}"/>
                    </a:ext>
                  </a:extLst>
                </p:cNvPr>
                <p:cNvSpPr/>
                <p:nvPr/>
              </p:nvSpPr>
              <p:spPr>
                <a:xfrm>
                  <a:off x="6734586" y="4558074"/>
                  <a:ext cx="770142" cy="4730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Pentagon 18">
                  <a:extLst>
                    <a:ext uri="{FF2B5EF4-FFF2-40B4-BE49-F238E27FC236}">
                      <a16:creationId xmlns:a16="http://schemas.microsoft.com/office/drawing/2014/main" id="{85CEF9DF-17D0-FA4E-B7F6-0A944C42F7A8}"/>
                    </a:ext>
                  </a:extLst>
                </p:cNvPr>
                <p:cNvSpPr/>
                <p:nvPr/>
              </p:nvSpPr>
              <p:spPr>
                <a:xfrm rot="5400000">
                  <a:off x="6127957" y="5564608"/>
                  <a:ext cx="1958001" cy="340485"/>
                </a:xfrm>
                <a:prstGeom prst="homePlat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Snip Same Side Corner Rectangle 20">
                  <a:extLst>
                    <a:ext uri="{FF2B5EF4-FFF2-40B4-BE49-F238E27FC236}">
                      <a16:creationId xmlns:a16="http://schemas.microsoft.com/office/drawing/2014/main" id="{D5E3FE29-34DB-8B4C-AF28-56E78637782C}"/>
                    </a:ext>
                  </a:extLst>
                </p:cNvPr>
                <p:cNvSpPr/>
                <p:nvPr/>
              </p:nvSpPr>
              <p:spPr>
                <a:xfrm>
                  <a:off x="6936714" y="5106125"/>
                  <a:ext cx="340485" cy="1419394"/>
                </a:xfrm>
                <a:prstGeom prst="snip2Same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Snip Same Side Corner Rectangle 24">
                  <a:extLst>
                    <a:ext uri="{FF2B5EF4-FFF2-40B4-BE49-F238E27FC236}">
                      <a16:creationId xmlns:a16="http://schemas.microsoft.com/office/drawing/2014/main" id="{423A481D-148A-6D42-8A8A-0BFDC1B80797}"/>
                    </a:ext>
                  </a:extLst>
                </p:cNvPr>
                <p:cNvSpPr/>
                <p:nvPr/>
              </p:nvSpPr>
              <p:spPr>
                <a:xfrm>
                  <a:off x="6936714" y="4117242"/>
                  <a:ext cx="340485" cy="2079820"/>
                </a:xfrm>
                <a:prstGeom prst="snip2Same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CECD360-3096-B042-BF32-DAFF07C13807}"/>
                  </a:ext>
                </a:extLst>
              </p:cNvPr>
              <p:cNvSpPr/>
              <p:nvPr/>
            </p:nvSpPr>
            <p:spPr>
              <a:xfrm>
                <a:off x="11008132" y="4528396"/>
                <a:ext cx="149395" cy="67105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CCF4FC-0AF9-0648-A5F8-619E5A3E2D4C}"/>
                  </a:ext>
                </a:extLst>
              </p:cNvPr>
              <p:cNvSpPr/>
              <p:nvPr/>
            </p:nvSpPr>
            <p:spPr>
              <a:xfrm>
                <a:off x="10148489" y="4525221"/>
                <a:ext cx="149395" cy="67105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C59D9D6-C9D1-074B-BE78-0D0C8A0DA59C}"/>
                  </a:ext>
                </a:extLst>
              </p:cNvPr>
              <p:cNvSpPr/>
              <p:nvPr/>
            </p:nvSpPr>
            <p:spPr>
              <a:xfrm rot="2515529">
                <a:off x="9865055" y="5028511"/>
                <a:ext cx="135967" cy="9083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3E46551-8861-8849-8344-CD6CA12580BA}"/>
                  </a:ext>
                </a:extLst>
              </p:cNvPr>
              <p:cNvSpPr/>
              <p:nvPr/>
            </p:nvSpPr>
            <p:spPr>
              <a:xfrm rot="19010485">
                <a:off x="11358490" y="4997538"/>
                <a:ext cx="124732" cy="96020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E017D0-DFEF-0A4C-ADC1-04A06178892B}"/>
                  </a:ext>
                </a:extLst>
              </p:cNvPr>
              <p:cNvSpPr txBox="1"/>
              <p:nvPr/>
            </p:nvSpPr>
            <p:spPr>
              <a:xfrm>
                <a:off x="10114447" y="4483516"/>
                <a:ext cx="375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34EE21-9A53-024F-B6B1-1BCE7CF0B527}"/>
                </a:ext>
              </a:extLst>
            </p:cNvPr>
            <p:cNvSpPr txBox="1"/>
            <p:nvPr/>
          </p:nvSpPr>
          <p:spPr>
            <a:xfrm>
              <a:off x="10489609" y="4188741"/>
              <a:ext cx="29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C8663B-A8B9-EB4F-B906-DBFB301B5050}"/>
                </a:ext>
              </a:extLst>
            </p:cNvPr>
            <p:cNvSpPr txBox="1"/>
            <p:nvPr/>
          </p:nvSpPr>
          <p:spPr>
            <a:xfrm>
              <a:off x="10564787" y="4733127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54B4C1-03E1-2C4A-BDF5-75428EC777D5}"/>
                </a:ext>
              </a:extLst>
            </p:cNvPr>
            <p:cNvSpPr txBox="1"/>
            <p:nvPr/>
          </p:nvSpPr>
          <p:spPr>
            <a:xfrm>
              <a:off x="10463131" y="5149848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061CFB-A98B-AB42-8507-CF83E276E74E}"/>
                </a:ext>
              </a:extLst>
            </p:cNvPr>
            <p:cNvSpPr txBox="1"/>
            <p:nvPr/>
          </p:nvSpPr>
          <p:spPr>
            <a:xfrm>
              <a:off x="10581580" y="5625663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81217A4-D3DB-B64A-BED3-0C5E3CE2757F}"/>
                </a:ext>
              </a:extLst>
            </p:cNvPr>
            <p:cNvSpPr txBox="1"/>
            <p:nvPr/>
          </p:nvSpPr>
          <p:spPr>
            <a:xfrm>
              <a:off x="10463130" y="5928763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3882D3-3277-DD4C-ACFA-4A4646F829CD}"/>
                </a:ext>
              </a:extLst>
            </p:cNvPr>
            <p:cNvSpPr txBox="1"/>
            <p:nvPr/>
          </p:nvSpPr>
          <p:spPr>
            <a:xfrm>
              <a:off x="10522355" y="6208452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E47FD72-F487-AE41-9DC1-B2CF18B57158}"/>
                </a:ext>
              </a:extLst>
            </p:cNvPr>
            <p:cNvSpPr txBox="1"/>
            <p:nvPr/>
          </p:nvSpPr>
          <p:spPr>
            <a:xfrm>
              <a:off x="10968884" y="4507921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573641-B436-5E4B-90F4-93B00A03DE2B}"/>
                </a:ext>
              </a:extLst>
            </p:cNvPr>
            <p:cNvSpPr txBox="1"/>
            <p:nvPr/>
          </p:nvSpPr>
          <p:spPr>
            <a:xfrm rot="2599064">
              <a:off x="9986068" y="5121020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62C4E2-6103-5F41-9B95-D29B61C97CD4}"/>
                </a:ext>
              </a:extLst>
            </p:cNvPr>
            <p:cNvSpPr txBox="1"/>
            <p:nvPr/>
          </p:nvSpPr>
          <p:spPr>
            <a:xfrm rot="18965564">
              <a:off x="11081681" y="5040444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578EA7-F60C-E747-B09D-BB0893CAB634}"/>
                </a:ext>
              </a:extLst>
            </p:cNvPr>
            <p:cNvSpPr txBox="1"/>
            <p:nvPr/>
          </p:nvSpPr>
          <p:spPr>
            <a:xfrm>
              <a:off x="10108921" y="4728094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00275EC-A2C4-E949-9F05-04D4C3A8B864}"/>
                </a:ext>
              </a:extLst>
            </p:cNvPr>
            <p:cNvSpPr txBox="1"/>
            <p:nvPr/>
          </p:nvSpPr>
          <p:spPr>
            <a:xfrm>
              <a:off x="10967925" y="4737358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804DC3-CC99-914B-8E07-EBB4998CD387}"/>
                </a:ext>
              </a:extLst>
            </p:cNvPr>
            <p:cNvSpPr txBox="1"/>
            <p:nvPr/>
          </p:nvSpPr>
          <p:spPr>
            <a:xfrm rot="2599064">
              <a:off x="9806873" y="5323660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BE644E-4AF7-C446-B197-308D88F16AC0}"/>
                </a:ext>
              </a:extLst>
            </p:cNvPr>
            <p:cNvSpPr txBox="1"/>
            <p:nvPr/>
          </p:nvSpPr>
          <p:spPr>
            <a:xfrm rot="2599064">
              <a:off x="9638157" y="5508082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619C2EB-238B-4644-81BE-B33377533F01}"/>
                </a:ext>
              </a:extLst>
            </p:cNvPr>
            <p:cNvSpPr txBox="1"/>
            <p:nvPr/>
          </p:nvSpPr>
          <p:spPr>
            <a:xfrm rot="18965564">
              <a:off x="11264388" y="5233150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2380D0-32DA-A643-BB1B-DB081C2CE549}"/>
                </a:ext>
              </a:extLst>
            </p:cNvPr>
            <p:cNvSpPr txBox="1"/>
            <p:nvPr/>
          </p:nvSpPr>
          <p:spPr>
            <a:xfrm rot="18965564">
              <a:off x="11425639" y="5414878"/>
              <a:ext cx="37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41A1F5-CA80-0B4B-ACC9-424FEEF558CA}"/>
              </a:ext>
            </a:extLst>
          </p:cNvPr>
          <p:cNvGrpSpPr/>
          <p:nvPr/>
        </p:nvGrpSpPr>
        <p:grpSpPr>
          <a:xfrm>
            <a:off x="2275476" y="4155234"/>
            <a:ext cx="1539758" cy="1744709"/>
            <a:chOff x="2275476" y="4155234"/>
            <a:chExt cx="1539758" cy="1744709"/>
          </a:xfrm>
        </p:grpSpPr>
        <p:sp>
          <p:nvSpPr>
            <p:cNvPr id="3" name="Can 2">
              <a:extLst>
                <a:ext uri="{FF2B5EF4-FFF2-40B4-BE49-F238E27FC236}">
                  <a16:creationId xmlns:a16="http://schemas.microsoft.com/office/drawing/2014/main" id="{A1B7FAE8-28E1-0146-987B-0F68D2C38D67}"/>
                </a:ext>
              </a:extLst>
            </p:cNvPr>
            <p:cNvSpPr/>
            <p:nvPr/>
          </p:nvSpPr>
          <p:spPr>
            <a:xfrm>
              <a:off x="2525840" y="4909969"/>
              <a:ext cx="1106719" cy="98997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iagonal Stripe 1">
              <a:extLst>
                <a:ext uri="{FF2B5EF4-FFF2-40B4-BE49-F238E27FC236}">
                  <a16:creationId xmlns:a16="http://schemas.microsoft.com/office/drawing/2014/main" id="{277410CD-F58E-444F-9972-5183C2EFB15E}"/>
                </a:ext>
              </a:extLst>
            </p:cNvPr>
            <p:cNvSpPr/>
            <p:nvPr/>
          </p:nvSpPr>
          <p:spPr>
            <a:xfrm rot="13422328">
              <a:off x="2275476" y="4155234"/>
              <a:ext cx="1539758" cy="1452699"/>
            </a:xfrm>
            <a:prstGeom prst="diagStrip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4DA730-5996-9D42-9EDC-6E5CC33754A2}"/>
              </a:ext>
            </a:extLst>
          </p:cNvPr>
          <p:cNvGrpSpPr/>
          <p:nvPr/>
        </p:nvGrpSpPr>
        <p:grpSpPr>
          <a:xfrm>
            <a:off x="2774421" y="1362750"/>
            <a:ext cx="524937" cy="2489202"/>
            <a:chOff x="2774421" y="1362750"/>
            <a:chExt cx="524937" cy="248920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2168C-9733-5545-BB80-7999A7246C69}"/>
                </a:ext>
              </a:extLst>
            </p:cNvPr>
            <p:cNvCxnSpPr/>
            <p:nvPr/>
          </p:nvCxnSpPr>
          <p:spPr>
            <a:xfrm flipV="1">
              <a:off x="2774421" y="1453065"/>
              <a:ext cx="0" cy="239324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D8A40F-7CD7-9D46-9787-AE5A44DCA119}"/>
                </a:ext>
              </a:extLst>
            </p:cNvPr>
            <p:cNvCxnSpPr/>
            <p:nvPr/>
          </p:nvCxnSpPr>
          <p:spPr>
            <a:xfrm flipV="1">
              <a:off x="3299358" y="1458708"/>
              <a:ext cx="0" cy="239324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D8C161-CD23-D249-9F7F-E7F093007197}"/>
                </a:ext>
              </a:extLst>
            </p:cNvPr>
            <p:cNvCxnSpPr/>
            <p:nvPr/>
          </p:nvCxnSpPr>
          <p:spPr>
            <a:xfrm flipV="1">
              <a:off x="3034065" y="1362750"/>
              <a:ext cx="0" cy="239324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9D7E93-4C5A-064E-BCF8-492192765A6D}"/>
              </a:ext>
            </a:extLst>
          </p:cNvPr>
          <p:cNvSpPr txBox="1"/>
          <p:nvPr/>
        </p:nvSpPr>
        <p:spPr>
          <a:xfrm>
            <a:off x="6740959" y="2238258"/>
            <a:ext cx="3448327" cy="37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Wave Driver</a:t>
            </a:r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96E57293-0411-C24F-92E8-5D8991379F60}"/>
              </a:ext>
            </a:extLst>
          </p:cNvPr>
          <p:cNvSpPr/>
          <p:nvPr/>
        </p:nvSpPr>
        <p:spPr>
          <a:xfrm>
            <a:off x="2322866" y="3586668"/>
            <a:ext cx="1456267" cy="106115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4F9A74-0912-C249-9D21-C0326373E0D2}"/>
              </a:ext>
            </a:extLst>
          </p:cNvPr>
          <p:cNvSpPr/>
          <p:nvPr/>
        </p:nvSpPr>
        <p:spPr>
          <a:xfrm>
            <a:off x="2341952" y="3632838"/>
            <a:ext cx="1408465" cy="92523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511C18-CF52-5F4E-B6C9-221FCFE517A2}"/>
              </a:ext>
            </a:extLst>
          </p:cNvPr>
          <p:cNvGrpSpPr/>
          <p:nvPr/>
        </p:nvGrpSpPr>
        <p:grpSpPr>
          <a:xfrm>
            <a:off x="2538062" y="3613375"/>
            <a:ext cx="1384295" cy="982242"/>
            <a:chOff x="2538062" y="3643855"/>
            <a:chExt cx="1384295" cy="9822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EF02C6-D71F-6144-ABE6-A73143F7F459}"/>
                </a:ext>
              </a:extLst>
            </p:cNvPr>
            <p:cNvSpPr txBox="1"/>
            <p:nvPr/>
          </p:nvSpPr>
          <p:spPr>
            <a:xfrm>
              <a:off x="2602054" y="4138940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7E8171-A80F-F34B-B829-2FE0CF49B77C}"/>
                </a:ext>
              </a:extLst>
            </p:cNvPr>
            <p:cNvSpPr txBox="1"/>
            <p:nvPr/>
          </p:nvSpPr>
          <p:spPr>
            <a:xfrm>
              <a:off x="2930220" y="4256765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196075-CC62-C448-8447-69098CF9F2E2}"/>
                </a:ext>
              </a:extLst>
            </p:cNvPr>
            <p:cNvSpPr txBox="1"/>
            <p:nvPr/>
          </p:nvSpPr>
          <p:spPr>
            <a:xfrm>
              <a:off x="3158597" y="4065743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7BB33D-BAE8-A346-814A-1A02E37E831C}"/>
                </a:ext>
              </a:extLst>
            </p:cNvPr>
            <p:cNvSpPr txBox="1"/>
            <p:nvPr/>
          </p:nvSpPr>
          <p:spPr>
            <a:xfrm>
              <a:off x="2538062" y="3849518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1563CE-430D-5D49-B721-48F6690A3C8C}"/>
                </a:ext>
              </a:extLst>
            </p:cNvPr>
            <p:cNvSpPr txBox="1"/>
            <p:nvPr/>
          </p:nvSpPr>
          <p:spPr>
            <a:xfrm>
              <a:off x="3376257" y="3730743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A016E2-2117-3045-B3F5-5F35DCE97AE1}"/>
                </a:ext>
              </a:extLst>
            </p:cNvPr>
            <p:cNvSpPr txBox="1"/>
            <p:nvPr/>
          </p:nvSpPr>
          <p:spPr>
            <a:xfrm>
              <a:off x="2996384" y="3643855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58FA8EB1-A781-8C4C-9DAC-FF6BA3E07BE1}"/>
              </a:ext>
            </a:extLst>
          </p:cNvPr>
          <p:cNvSpPr/>
          <p:nvPr/>
        </p:nvSpPr>
        <p:spPr>
          <a:xfrm>
            <a:off x="3253748" y="3453610"/>
            <a:ext cx="615242" cy="691161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C10A98BA-C931-ED43-A6FC-B0F09968C96B}"/>
              </a:ext>
            </a:extLst>
          </p:cNvPr>
          <p:cNvSpPr/>
          <p:nvPr/>
        </p:nvSpPr>
        <p:spPr>
          <a:xfrm rot="16200000">
            <a:off x="2233020" y="3338542"/>
            <a:ext cx="789278" cy="750557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3B610FC-5541-B941-918B-93C304487040}"/>
              </a:ext>
            </a:extLst>
          </p:cNvPr>
          <p:cNvSpPr/>
          <p:nvPr/>
        </p:nvSpPr>
        <p:spPr>
          <a:xfrm rot="18921271">
            <a:off x="2510818" y="4588353"/>
            <a:ext cx="1186642" cy="1190248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EED5E52-F205-1941-A5E5-7B623F66B4F4}"/>
              </a:ext>
            </a:extLst>
          </p:cNvPr>
          <p:cNvSpPr/>
          <p:nvPr/>
        </p:nvSpPr>
        <p:spPr>
          <a:xfrm rot="18921271">
            <a:off x="2057408" y="4244889"/>
            <a:ext cx="2103931" cy="2110324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F8AE737-F815-294A-A9E8-BE1F7261E1D4}"/>
              </a:ext>
            </a:extLst>
          </p:cNvPr>
          <p:cNvSpPr/>
          <p:nvPr/>
        </p:nvSpPr>
        <p:spPr>
          <a:xfrm rot="18819959">
            <a:off x="1817526" y="3872985"/>
            <a:ext cx="2545989" cy="255372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A0983-BCC6-4242-BE25-498ACDDD1CB8}"/>
              </a:ext>
            </a:extLst>
          </p:cNvPr>
          <p:cNvSpPr txBox="1"/>
          <p:nvPr/>
        </p:nvSpPr>
        <p:spPr>
          <a:xfrm>
            <a:off x="5097781" y="5149848"/>
            <a:ext cx="580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Propellant Plasma rotation is ejected along cathode, following Maxwell’s corkscrew rule with accelerated velocity from oscillation of molecular particles.</a:t>
            </a:r>
          </a:p>
        </p:txBody>
      </p:sp>
    </p:spTree>
    <p:extLst>
      <p:ext uri="{BB962C8B-B14F-4D97-AF65-F5344CB8AC3E}">
        <p14:creationId xmlns:p14="http://schemas.microsoft.com/office/powerpoint/2010/main" val="233427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1" presetClass="entr" presetSubtype="1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62604 -0.5201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-2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00039 -0.4810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05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4.16667E-7 -0.475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7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0026 -0.4321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162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0.00053 -0.41968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99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5" grpId="0"/>
      <p:bldP spid="16" grpId="0"/>
      <p:bldP spid="17" grpId="0"/>
      <p:bldP spid="37" grpId="0"/>
      <p:bldP spid="40" grpId="0"/>
      <p:bldP spid="23" grpId="0"/>
      <p:bldP spid="84" grpId="0" animBg="1"/>
      <p:bldP spid="84" grpId="1" animBg="1"/>
      <p:bldP spid="10" grpId="0" animBg="1"/>
      <p:bldP spid="10" grpId="1" animBg="1"/>
      <p:bldP spid="10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9" grpId="0" animBg="1"/>
      <p:bldP spid="81" grpId="0" animBg="1"/>
      <p:bldP spid="82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CAE49D-BCAE-A646-A56E-B6F61294A8A7}"/>
              </a:ext>
            </a:extLst>
          </p:cNvPr>
          <p:cNvSpPr txBox="1"/>
          <p:nvPr/>
        </p:nvSpPr>
        <p:spPr>
          <a:xfrm>
            <a:off x="1030778" y="548641"/>
            <a:ext cx="1057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How do vortex formations effect particle velocity in Electronic Propulsion Devices?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7D4A8-C773-6242-8D35-2374C05216D1}"/>
              </a:ext>
            </a:extLst>
          </p:cNvPr>
          <p:cNvSpPr txBox="1"/>
          <p:nvPr/>
        </p:nvSpPr>
        <p:spPr>
          <a:xfrm>
            <a:off x="1230284" y="928098"/>
            <a:ext cx="89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electronic propulsion systems accelerate particles </a:t>
            </a:r>
            <a:r>
              <a:rPr lang="en-US" b="1" dirty="0">
                <a:solidFill>
                  <a:srgbClr val="FF0000"/>
                </a:solidFill>
              </a:rPr>
              <a:t>from rest </a:t>
            </a:r>
            <a:r>
              <a:rPr lang="en-US" dirty="0"/>
              <a:t>through a co-axle system or electromagnetic field which follows the Maxwell’s Corkscrew.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1EFF7-F2C0-1142-A835-4871F3D5CB62}"/>
              </a:ext>
            </a:extLst>
          </p:cNvPr>
          <p:cNvSpPr/>
          <p:nvPr/>
        </p:nvSpPr>
        <p:spPr>
          <a:xfrm>
            <a:off x="2427316" y="1729047"/>
            <a:ext cx="4256117" cy="11637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F8BF0-CB0B-5F4E-90DB-03BBBB46AA9C}"/>
              </a:ext>
            </a:extLst>
          </p:cNvPr>
          <p:cNvSpPr/>
          <p:nvPr/>
        </p:nvSpPr>
        <p:spPr>
          <a:xfrm>
            <a:off x="2427316" y="2712720"/>
            <a:ext cx="4256117" cy="11637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ame Side Corner Rectangle 9">
            <a:extLst>
              <a:ext uri="{FF2B5EF4-FFF2-40B4-BE49-F238E27FC236}">
                <a16:creationId xmlns:a16="http://schemas.microsoft.com/office/drawing/2014/main" id="{F9B5ACB5-1E3F-534E-88E3-A28239F34F5C}"/>
              </a:ext>
            </a:extLst>
          </p:cNvPr>
          <p:cNvSpPr/>
          <p:nvPr/>
        </p:nvSpPr>
        <p:spPr>
          <a:xfrm rot="5400000">
            <a:off x="4390795" y="141027"/>
            <a:ext cx="329160" cy="4256119"/>
          </a:xfrm>
          <a:prstGeom prst="snip2Same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D89771-C5DB-F049-9046-089C8443DDCA}"/>
              </a:ext>
            </a:extLst>
          </p:cNvPr>
          <p:cNvSpPr/>
          <p:nvPr/>
        </p:nvSpPr>
        <p:spPr>
          <a:xfrm>
            <a:off x="2460565" y="2500169"/>
            <a:ext cx="166254" cy="14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D0947-EABD-A44C-9353-3A7D8CE12280}"/>
              </a:ext>
            </a:extLst>
          </p:cNvPr>
          <p:cNvSpPr/>
          <p:nvPr/>
        </p:nvSpPr>
        <p:spPr>
          <a:xfrm>
            <a:off x="2460565" y="5035928"/>
            <a:ext cx="4256117" cy="11637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47B2A-D29B-2B41-BC0B-86BF49998AA5}"/>
              </a:ext>
            </a:extLst>
          </p:cNvPr>
          <p:cNvSpPr/>
          <p:nvPr/>
        </p:nvSpPr>
        <p:spPr>
          <a:xfrm>
            <a:off x="2460565" y="6019601"/>
            <a:ext cx="4256117" cy="11637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BED27714-2C28-F44F-9E90-64A4CCC0D30B}"/>
              </a:ext>
            </a:extLst>
          </p:cNvPr>
          <p:cNvSpPr/>
          <p:nvPr/>
        </p:nvSpPr>
        <p:spPr>
          <a:xfrm rot="5400000">
            <a:off x="4424044" y="3447908"/>
            <a:ext cx="329160" cy="4256119"/>
          </a:xfrm>
          <a:prstGeom prst="snip2Same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E06462-D4CE-1B4E-8587-4DBE2A2D0C47}"/>
              </a:ext>
            </a:extLst>
          </p:cNvPr>
          <p:cNvSpPr/>
          <p:nvPr/>
        </p:nvSpPr>
        <p:spPr>
          <a:xfrm>
            <a:off x="2493814" y="5807050"/>
            <a:ext cx="166254" cy="14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1F0F97-0D33-8049-8772-43A77722DA8E}"/>
              </a:ext>
            </a:extLst>
          </p:cNvPr>
          <p:cNvSpPr/>
          <p:nvPr/>
        </p:nvSpPr>
        <p:spPr>
          <a:xfrm>
            <a:off x="2118358" y="5786467"/>
            <a:ext cx="166254" cy="14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432E2-418E-284F-B798-40470D66E5A6}"/>
              </a:ext>
            </a:extLst>
          </p:cNvPr>
          <p:cNvSpPr txBox="1"/>
          <p:nvPr/>
        </p:nvSpPr>
        <p:spPr>
          <a:xfrm>
            <a:off x="1679171" y="6301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9F14-9147-5B46-8937-920171411F1B}"/>
              </a:ext>
            </a:extLst>
          </p:cNvPr>
          <p:cNvSpPr txBox="1"/>
          <p:nvPr/>
        </p:nvSpPr>
        <p:spPr>
          <a:xfrm>
            <a:off x="5685905" y="39402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D5DFB7-AFF7-3149-8AE4-142F5F8ED844}"/>
              </a:ext>
            </a:extLst>
          </p:cNvPr>
          <p:cNvSpPr/>
          <p:nvPr/>
        </p:nvSpPr>
        <p:spPr>
          <a:xfrm>
            <a:off x="2142802" y="2500169"/>
            <a:ext cx="166254" cy="14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42E7B-6808-2446-81A0-C090200645F2}"/>
              </a:ext>
            </a:extLst>
          </p:cNvPr>
          <p:cNvSpPr txBox="1"/>
          <p:nvPr/>
        </p:nvSpPr>
        <p:spPr>
          <a:xfrm>
            <a:off x="1230284" y="4204058"/>
            <a:ext cx="868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 assisted propulsion systems accelerate particles </a:t>
            </a:r>
            <a:r>
              <a:rPr lang="en-US" b="1" dirty="0">
                <a:solidFill>
                  <a:schemeClr val="accent6"/>
                </a:solidFill>
              </a:rPr>
              <a:t>with rotational velocity</a:t>
            </a:r>
            <a:r>
              <a:rPr lang="en-US" dirty="0"/>
              <a:t>, using Maxwell’s corkscrew to create increased thrust velocity from an in-motion particle.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BC673C-A446-B445-9E45-4F44489AF57E}"/>
              </a:ext>
            </a:extLst>
          </p:cNvPr>
          <p:cNvSpPr txBox="1"/>
          <p:nvPr/>
        </p:nvSpPr>
        <p:spPr>
          <a:xfrm>
            <a:off x="4014407" y="2086908"/>
            <a:ext cx="230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5226B5-C040-B34B-A7A0-1E2B653C34E7}"/>
              </a:ext>
            </a:extLst>
          </p:cNvPr>
          <p:cNvSpPr txBox="1"/>
          <p:nvPr/>
        </p:nvSpPr>
        <p:spPr>
          <a:xfrm>
            <a:off x="4014406" y="5405921"/>
            <a:ext cx="230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AD3ABF-FC93-D047-814A-FD0A83F389D7}"/>
              </a:ext>
            </a:extLst>
          </p:cNvPr>
          <p:cNvSpPr txBox="1"/>
          <p:nvPr/>
        </p:nvSpPr>
        <p:spPr>
          <a:xfrm>
            <a:off x="4174690" y="5939290"/>
            <a:ext cx="230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040D1-022F-B04D-BEA5-6E08EE59DB5C}"/>
              </a:ext>
            </a:extLst>
          </p:cNvPr>
          <p:cNvSpPr txBox="1"/>
          <p:nvPr/>
        </p:nvSpPr>
        <p:spPr>
          <a:xfrm>
            <a:off x="4174689" y="4965504"/>
            <a:ext cx="230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A91C4-84A3-3F48-8F84-D52FBAD8D250}"/>
              </a:ext>
            </a:extLst>
          </p:cNvPr>
          <p:cNvSpPr txBox="1"/>
          <p:nvPr/>
        </p:nvSpPr>
        <p:spPr>
          <a:xfrm>
            <a:off x="4174688" y="1647223"/>
            <a:ext cx="230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E71E0-256F-7D44-89FB-6C46BD7F9C12}"/>
              </a:ext>
            </a:extLst>
          </p:cNvPr>
          <p:cNvSpPr txBox="1"/>
          <p:nvPr/>
        </p:nvSpPr>
        <p:spPr>
          <a:xfrm>
            <a:off x="4174688" y="2632409"/>
            <a:ext cx="230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Anode</a:t>
            </a: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3F08EF34-EF60-DE42-B5E2-0C2DE323C984}"/>
              </a:ext>
            </a:extLst>
          </p:cNvPr>
          <p:cNvSpPr/>
          <p:nvPr/>
        </p:nvSpPr>
        <p:spPr>
          <a:xfrm rot="5400000">
            <a:off x="1362023" y="5406671"/>
            <a:ext cx="542849" cy="485585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gonal Stripe 31">
            <a:extLst>
              <a:ext uri="{FF2B5EF4-FFF2-40B4-BE49-F238E27FC236}">
                <a16:creationId xmlns:a16="http://schemas.microsoft.com/office/drawing/2014/main" id="{686CDE0B-9DF9-8E4C-AB99-595224288044}"/>
              </a:ext>
            </a:extLst>
          </p:cNvPr>
          <p:cNvSpPr/>
          <p:nvPr/>
        </p:nvSpPr>
        <p:spPr>
          <a:xfrm rot="18822328">
            <a:off x="1562357" y="5265801"/>
            <a:ext cx="791042" cy="746316"/>
          </a:xfrm>
          <a:prstGeom prst="diagStrip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00052 -0.08681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162 L -0.0013 -0.00162 C -0.00091 -0.00486 0.00209 -0.03264 0.00404 -0.03819 L 0.00677 -0.04537 C 0.0086 -0.05463 0.00899 -0.0588 0.01368 -0.06713 C 0.01498 -0.06968 0.01654 -0.07176 0.01771 -0.07454 C 0.01875 -0.07662 0.0194 -0.07963 0.02045 -0.08171 C 0.0237 -0.08866 0.02461 -0.08912 0.02865 -0.09398 C 0.02995 -0.09306 0.03164 -0.09306 0.03269 -0.09144 C 0.03568 -0.08727 0.03737 -0.07407 0.03815 -0.06968 L 0.04089 -0.05509 C 0.04141 -0.05255 0.04193 -0.05023 0.04232 -0.04792 C 0.04571 -0.02338 0.04375 -0.03472 0.04779 -0.01389 L 0.04909 -0.00648 C 0.04961 -0.00417 0.04922 -0.00069 0.05039 0.00069 C 0.05573 0.00694 0.053 0.00463 0.0586 0.0081 C 0.06042 0.00718 0.0625 0.00718 0.06407 0.00556 C 0.06576 0.00394 0.06693 0.00093 0.06823 -0.00162 C 0.07175 -0.00949 0.07162 -0.01296 0.0737 -0.02361 L 0.07631 -0.03819 C 0.07683 -0.04051 0.07735 -0.04282 0.07774 -0.04537 C 0.078 -0.04769 0.07956 -0.05949 0.08047 -0.06227 C 0.08204 -0.06736 0.08412 -0.07199 0.08594 -0.07685 C 0.08685 -0.0794 0.08724 -0.08264 0.08868 -0.08426 L 0.09688 -0.09398 C 0.1 -0.09306 0.10573 -0.09213 0.10912 -0.08912 C 0.11055 -0.08773 0.11185 -0.08588 0.11315 -0.08426 L 0.12006 -0.04792 L 0.12136 -0.04051 C 0.12188 -0.03819 0.1224 -0.03565 0.12279 -0.03333 C 0.12318 -0.03009 0.12357 -0.02662 0.12409 -0.02361 C 0.12539 -0.01551 0.128 0.00046 0.1323 0.00556 C 0.1375 0.01181 0.13477 0.00949 0.1405 0.01296 C 0.14271 0.01204 0.14519 0.01204 0.14727 0.01042 C 0.15026 0.0081 0.15547 0.00069 0.15547 0.00069 C 0.15638 -0.00162 0.15704 -0.0044 0.15821 -0.00648 C 0.15938 -0.00856 0.16107 -0.00949 0.16224 -0.01134 C 0.16381 -0.01366 0.16498 -0.0162 0.16641 -0.01875 L 0.16914 -0.03333 C 0.16954 -0.03565 0.16927 -0.03912 0.17045 -0.04051 L 0.17461 -0.04537 C 0.18177 -0.06481 0.17227 -0.04144 0.18138 -0.05741 C 0.18256 -0.05949 0.18282 -0.06296 0.18412 -0.06481 C 0.18659 -0.06852 0.19232 -0.07454 0.19232 -0.07454 C 0.19141 -0.07685 0.1892 -0.07894 0.18959 -0.08171 C 0.19128 -0.09583 0.19388 -0.0956 0.19909 -0.09884 C 0.20052 -0.10046 0.2017 -0.10231 0.20313 -0.1037 C 0.20586 -0.10579 0.21133 -0.10833 0.21133 -0.10833 C 0.21407 -0.10764 0.2168 -0.10718 0.21954 -0.10602 C 0.22097 -0.10556 0.22279 -0.10579 0.2237 -0.1037 C 0.2237 -0.1037 0.22709 -0.08542 0.22774 -0.08171 C 0.22813 -0.0794 0.22826 -0.07662 0.22904 -0.07454 C 0.23086 -0.06968 0.2323 -0.06412 0.23451 -0.05995 C 0.23594 -0.05741 0.2375 -0.05532 0.23868 -0.05255 C 0.24063 -0.04815 0.2418 -0.04213 0.24414 -0.03819 C 0.24688 -0.03333 0.25013 -0.02917 0.25235 -0.02361 C 0.25612 -0.01343 0.25704 -0.0088 0.26185 -0.00162 C 0.26315 0.00023 0.26446 0.00185 0.26589 0.00324 C 0.26719 0.0044 0.26862 0.00486 0.27006 0.00556 C 0.27188 0.00486 0.27396 0.00509 0.27552 0.00324 C 0.27683 0.00162 0.27709 -0.00185 0.27826 -0.00417 C 0.27943 -0.00671 0.28086 -0.00903 0.2823 -0.01134 C 0.28269 -0.01389 0.28269 -0.0169 0.2836 -0.01875 C 0.28594 -0.02292 0.2918 -0.02847 0.2918 -0.02847 L 0.29727 -0.04306 C 0.29818 -0.04537 0.29883 -0.04815 0.3 -0.05023 L 0.31224 -0.07199 C 0.31368 -0.07454 0.31459 -0.07824 0.31641 -0.0794 L 0.32461 -0.08426 C 0.33412 -0.08264 0.33763 -0.08634 0.34362 -0.07685 C 0.34649 -0.07245 0.35183 -0.06227 0.35183 -0.06227 C 0.3543 -0.04954 0.35235 -0.05718 0.3586 -0.04051 L 0.36407 -0.02593 C 0.36498 -0.02361 0.3655 -0.02037 0.3668 -0.01875 L 0.37097 -0.01389 C 0.37188 -0.01134 0.3724 -0.00856 0.3737 -0.00648 C 0.38217 0.00671 0.38177 -0.00324 0.38177 0.00556 L 0.38177 0.00556 L 0.38177 0.00556 " pathEditMode="relative" ptsTypes="AAAAAAAAAAAAAAAAAAAAAAAAAAAAAAAAAAAAAAAAAAAAAAAAAAAAAAAAAAAAAAAAAAAAAAAAAAAAAAA">
                                      <p:cBhvr>
                                        <p:cTn id="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162 L -0.0013 -0.00139 C -0.00091 -0.00487 0.00208 -0.03264 0.00403 -0.0382 L 0.00677 -0.04537 C 0.00859 -0.05463 0.00898 -0.0588 0.01367 -0.06713 C 0.01497 -0.06968 0.01653 -0.07176 0.01771 -0.07454 C 0.01875 -0.07662 0.0194 -0.07963 0.02044 -0.08172 C 0.0237 -0.08866 0.02461 -0.08912 0.02864 -0.09399 C 0.02995 -0.09306 0.03164 -0.09306 0.03268 -0.09144 C 0.03568 -0.08727 0.03737 -0.07408 0.03815 -0.06968 L 0.04088 -0.0551 C 0.0414 -0.05255 0.04193 -0.05024 0.04232 -0.04792 C 0.0457 -0.02338 0.04375 -0.03473 0.04778 -0.01389 L 0.04909 -0.00649 C 0.04961 -0.00417 0.04922 -0.0007 0.05039 0.00069 C 0.05573 0.00694 0.05299 0.00463 0.05859 0.0081 C 0.06041 0.00717 0.0625 0.00717 0.06406 0.00555 C 0.06575 0.00393 0.06693 0.00092 0.06823 -0.00162 C 0.07174 -0.00949 0.07161 -0.01297 0.0737 -0.02362 L 0.0763 -0.0382 C 0.07682 -0.04051 0.07734 -0.04283 0.07773 -0.04537 C 0.07799 -0.04769 0.07956 -0.05949 0.08047 -0.06227 C 0.08203 -0.06737 0.08411 -0.07199 0.08594 -0.07686 C 0.08685 -0.0794 0.08724 -0.08264 0.08867 -0.08426 L 0.09687 -0.09399 C 0.1 -0.09306 0.10573 -0.09213 0.10911 -0.08912 C 0.11055 -0.08774 0.11185 -0.08588 0.11315 -0.08426 L 0.12005 -0.04792 L 0.12135 -0.04051 C 0.12187 -0.0382 0.12239 -0.03565 0.12278 -0.03334 C 0.12318 -0.0301 0.12357 -0.02662 0.12409 -0.02362 C 0.12539 -0.01551 0.12799 0.00046 0.13229 0.00555 C 0.1375 0.0118 0.13476 0.00949 0.14049 0.01296 C 0.14271 0.01203 0.14518 0.01203 0.14726 0.01041 C 0.15026 0.0081 0.15547 0.00069 0.15547 0.00092 C 0.15638 -0.00162 0.15703 -0.0044 0.1582 -0.00649 C 0.15937 -0.00857 0.16107 -0.00949 0.16224 -0.01135 C 0.1638 -0.01366 0.16497 -0.01621 0.1664 -0.01875 L 0.16914 -0.03334 C 0.16953 -0.03565 0.16927 -0.03912 0.17044 -0.04051 L 0.17461 -0.04537 C 0.18177 -0.06482 0.17226 -0.04144 0.18138 -0.05741 C 0.18255 -0.05949 0.18281 -0.06297 0.18411 -0.06482 C 0.18659 -0.06852 0.19232 -0.07454 0.19232 -0.07431 C 0.1914 -0.07686 0.18919 -0.07894 0.18958 -0.08172 C 0.19127 -0.09584 0.19388 -0.09561 0.19909 -0.09885 C 0.20052 -0.10047 0.20169 -0.10232 0.20312 -0.10371 C 0.20586 -0.10579 0.21133 -0.10834 0.21133 -0.10811 C 0.21406 -0.10764 0.2168 -0.10718 0.21953 -0.10602 C 0.22096 -0.10556 0.22278 -0.10579 0.2237 -0.10371 C 0.2237 -0.10348 0.22708 -0.08542 0.22773 -0.08172 C 0.22812 -0.0794 0.22825 -0.07662 0.22903 -0.07454 C 0.23086 -0.06968 0.23229 -0.06412 0.2345 -0.05996 C 0.23594 -0.05741 0.2375 -0.05533 0.23867 -0.05255 C 0.24062 -0.04815 0.2418 -0.04213 0.24414 -0.0382 C 0.24687 -0.03334 0.25013 -0.02917 0.25234 -0.02362 C 0.25612 -0.01343 0.25703 -0.0088 0.26185 -0.00162 C 0.26315 0.00023 0.26445 0.00185 0.26575 0.00324 C 0.26719 0.00439 0.26862 0.00486 0.27005 0.00555 C 0.27187 0.00486 0.27383 0.00509 0.27539 0.00324 C 0.27682 0.00162 0.27708 -0.00186 0.27825 -0.00417 C 0.27943 -0.00672 0.28086 -0.00903 0.28229 -0.01135 C 0.28268 -0.01389 0.28268 -0.0169 0.28346 -0.01875 C 0.28594 -0.02292 0.2918 -0.02848 0.2918 -0.02824 L 0.29713 -0.04306 C 0.29805 -0.04537 0.2987 -0.04815 0.3 -0.05024 L 0.31224 -0.07199 C 0.31367 -0.07454 0.31458 -0.07824 0.3164 -0.0794 L 0.32448 -0.08426 C 0.33411 -0.08264 0.33763 -0.08635 0.34362 -0.07686 C 0.34648 -0.07246 0.35182 -0.06227 0.35182 -0.06204 C 0.3543 -0.04954 0.35234 -0.05718 0.35859 -0.04051 L 0.36406 -0.02593 C 0.36497 -0.02362 0.36549 -0.02037 0.3668 -0.01875 L 0.37096 -0.01389 C 0.37187 -0.01135 0.37239 -0.00857 0.3737 -0.00649 C 0.38216 0.00671 0.38177 -0.00324 0.38177 0.00555 L 0.38177 0.00578 L 0.38177 0.00555 " pathEditMode="relative" rAng="0" ptsTypes="AAAAAAAAAAAAAAAAAAAAAAAAAAAAAAAAAAAAAAAAAAAAAAAAAAAAAAAAAAAAAAAAAAAAAAAAAAAAA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54" y="-46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846FAC6-3D40-C443-AFB2-2B126AC281FC}"/>
              </a:ext>
            </a:extLst>
          </p:cNvPr>
          <p:cNvGrpSpPr/>
          <p:nvPr/>
        </p:nvGrpSpPr>
        <p:grpSpPr>
          <a:xfrm>
            <a:off x="1702594" y="3840901"/>
            <a:ext cx="2390916" cy="626476"/>
            <a:chOff x="6719002" y="5540764"/>
            <a:chExt cx="2054578" cy="7446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1DC9BC-F2B1-6D45-BA8B-4EDA6E2B44F4}"/>
                </a:ext>
              </a:extLst>
            </p:cNvPr>
            <p:cNvGrpSpPr/>
            <p:nvPr/>
          </p:nvGrpSpPr>
          <p:grpSpPr>
            <a:xfrm>
              <a:off x="6719002" y="5659858"/>
              <a:ext cx="2054578" cy="543516"/>
              <a:chOff x="2018066" y="2135352"/>
              <a:chExt cx="2054578" cy="543516"/>
            </a:xfrm>
          </p:grpSpPr>
          <p:sp>
            <p:nvSpPr>
              <p:cNvPr id="60" name="Can 59">
                <a:extLst>
                  <a:ext uri="{FF2B5EF4-FFF2-40B4-BE49-F238E27FC236}">
                    <a16:creationId xmlns:a16="http://schemas.microsoft.com/office/drawing/2014/main" id="{F9AEDAD3-ECBD-AA40-AC4F-702A93E24185}"/>
                  </a:ext>
                </a:extLst>
              </p:cNvPr>
              <p:cNvSpPr/>
              <p:nvPr/>
            </p:nvSpPr>
            <p:spPr>
              <a:xfrm>
                <a:off x="2018066" y="2148292"/>
                <a:ext cx="2054578" cy="530576"/>
              </a:xfrm>
              <a:prstGeom prst="ca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an 60">
                <a:extLst>
                  <a:ext uri="{FF2B5EF4-FFF2-40B4-BE49-F238E27FC236}">
                    <a16:creationId xmlns:a16="http://schemas.microsoft.com/office/drawing/2014/main" id="{1388CD60-CE14-DA49-9EAC-A335FDD848EA}"/>
                  </a:ext>
                </a:extLst>
              </p:cNvPr>
              <p:cNvSpPr/>
              <p:nvPr/>
            </p:nvSpPr>
            <p:spPr>
              <a:xfrm>
                <a:off x="2018066" y="2135352"/>
                <a:ext cx="2054578" cy="316087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D1DCEF-47B5-D84A-8C12-6EC0498E2BFF}"/>
                </a:ext>
              </a:extLst>
            </p:cNvPr>
            <p:cNvSpPr txBox="1"/>
            <p:nvPr/>
          </p:nvSpPr>
          <p:spPr>
            <a:xfrm>
              <a:off x="6991268" y="5638437"/>
              <a:ext cx="443345" cy="439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0A6179-19CE-B340-9533-086CAF4D807D}"/>
                </a:ext>
              </a:extLst>
            </p:cNvPr>
            <p:cNvSpPr txBox="1"/>
            <p:nvPr/>
          </p:nvSpPr>
          <p:spPr>
            <a:xfrm>
              <a:off x="7601807" y="5540764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4FC55D-F296-274F-9C71-CDDC045044FA}"/>
                </a:ext>
              </a:extLst>
            </p:cNvPr>
            <p:cNvSpPr txBox="1"/>
            <p:nvPr/>
          </p:nvSpPr>
          <p:spPr>
            <a:xfrm>
              <a:off x="8246131" y="5618989"/>
              <a:ext cx="443345" cy="4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9E4579-1E0B-9243-A785-2C36271527E7}"/>
                </a:ext>
              </a:extLst>
            </p:cNvPr>
            <p:cNvSpPr txBox="1"/>
            <p:nvPr/>
          </p:nvSpPr>
          <p:spPr>
            <a:xfrm>
              <a:off x="7014188" y="5846426"/>
              <a:ext cx="443345" cy="4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BAD0E8-708F-7F4A-9775-1FEC93238E1A}"/>
                </a:ext>
              </a:extLst>
            </p:cNvPr>
            <p:cNvSpPr txBox="1"/>
            <p:nvPr/>
          </p:nvSpPr>
          <p:spPr>
            <a:xfrm>
              <a:off x="7611753" y="5856110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E93E87-4034-0540-A8FF-DED62CACD9DD}"/>
                </a:ext>
              </a:extLst>
            </p:cNvPr>
            <p:cNvSpPr txBox="1"/>
            <p:nvPr/>
          </p:nvSpPr>
          <p:spPr>
            <a:xfrm>
              <a:off x="8257226" y="5839120"/>
              <a:ext cx="443345" cy="4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2235B4C-3B80-CB46-925A-10211A435C4A}"/>
              </a:ext>
            </a:extLst>
          </p:cNvPr>
          <p:cNvSpPr txBox="1"/>
          <p:nvPr/>
        </p:nvSpPr>
        <p:spPr>
          <a:xfrm>
            <a:off x="4584700" y="369790"/>
            <a:ext cx="694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Helvetica" pitchFamily="2" charset="0"/>
              </a:rPr>
              <a:t>THEORY</a:t>
            </a:r>
          </a:p>
          <a:p>
            <a:pPr algn="r"/>
            <a:r>
              <a:rPr lang="en-US" b="1" dirty="0">
                <a:latin typeface="Helvetica" pitchFamily="2" charset="0"/>
              </a:rPr>
              <a:t>Electroacoustic Helium Turbine Thruster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CA3A13B-40B1-F744-8D3F-C7A1B0969B0A}"/>
              </a:ext>
            </a:extLst>
          </p:cNvPr>
          <p:cNvSpPr/>
          <p:nvPr/>
        </p:nvSpPr>
        <p:spPr>
          <a:xfrm rot="6739754">
            <a:off x="1625165" y="2228850"/>
            <a:ext cx="2552700" cy="259080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8EE288-6442-5340-9ACE-999E03BFFC57}"/>
              </a:ext>
            </a:extLst>
          </p:cNvPr>
          <p:cNvGrpSpPr/>
          <p:nvPr/>
        </p:nvGrpSpPr>
        <p:grpSpPr>
          <a:xfrm>
            <a:off x="1974415" y="1685925"/>
            <a:ext cx="1854200" cy="2185460"/>
            <a:chOff x="3330999" y="2553326"/>
            <a:chExt cx="1656501" cy="1965134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617EB3-291F-D140-9389-219FFF1B622B}"/>
                </a:ext>
              </a:extLst>
            </p:cNvPr>
            <p:cNvSpPr/>
            <p:nvPr/>
          </p:nvSpPr>
          <p:spPr>
            <a:xfrm rot="10800000">
              <a:off x="3567789" y="2553326"/>
              <a:ext cx="1106719" cy="98997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3C88CF65-9485-DF49-8DEC-0EBEF7EE37B1}"/>
                </a:ext>
              </a:extLst>
            </p:cNvPr>
            <p:cNvSpPr/>
            <p:nvPr/>
          </p:nvSpPr>
          <p:spPr>
            <a:xfrm rot="2641445">
              <a:off x="3330999" y="2921717"/>
              <a:ext cx="1656501" cy="1596743"/>
            </a:xfrm>
            <a:prstGeom prst="diagStrip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E3D5773-29B8-8141-80F7-94AFF9D5C907}"/>
              </a:ext>
            </a:extLst>
          </p:cNvPr>
          <p:cNvSpPr/>
          <p:nvPr/>
        </p:nvSpPr>
        <p:spPr>
          <a:xfrm>
            <a:off x="1813468" y="3138488"/>
            <a:ext cx="2188190" cy="661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6073C885-EDC3-F54E-8C5F-603EC01160CB}"/>
              </a:ext>
            </a:extLst>
          </p:cNvPr>
          <p:cNvSpPr/>
          <p:nvPr/>
        </p:nvSpPr>
        <p:spPr>
          <a:xfrm>
            <a:off x="1713157" y="3135584"/>
            <a:ext cx="2277123" cy="739668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F3D97D-866D-7849-A540-BD798FE8702F}"/>
              </a:ext>
            </a:extLst>
          </p:cNvPr>
          <p:cNvSpPr/>
          <p:nvPr/>
        </p:nvSpPr>
        <p:spPr>
          <a:xfrm>
            <a:off x="1816155" y="3147407"/>
            <a:ext cx="2188190" cy="661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EED372F4-6E68-E744-97C9-1FFFB8ECFAAF}"/>
              </a:ext>
            </a:extLst>
          </p:cNvPr>
          <p:cNvSpPr/>
          <p:nvPr/>
        </p:nvSpPr>
        <p:spPr>
          <a:xfrm>
            <a:off x="3478268" y="3172367"/>
            <a:ext cx="615242" cy="691161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A1A539DC-441C-7F4E-A467-35DC97642568}"/>
              </a:ext>
            </a:extLst>
          </p:cNvPr>
          <p:cNvSpPr/>
          <p:nvPr/>
        </p:nvSpPr>
        <p:spPr>
          <a:xfrm rot="16200000">
            <a:off x="1671404" y="3063243"/>
            <a:ext cx="789278" cy="750557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122A8AE6-D7CF-C148-932E-A23165862B41}"/>
              </a:ext>
            </a:extLst>
          </p:cNvPr>
          <p:cNvSpPr/>
          <p:nvPr/>
        </p:nvSpPr>
        <p:spPr>
          <a:xfrm rot="5400000">
            <a:off x="2247685" y="4321797"/>
            <a:ext cx="1426547" cy="930823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85604-385D-B14E-A8AD-0702AF9A1512}"/>
              </a:ext>
            </a:extLst>
          </p:cNvPr>
          <p:cNvSpPr txBox="1"/>
          <p:nvPr/>
        </p:nvSpPr>
        <p:spPr>
          <a:xfrm>
            <a:off x="6739467" y="1289480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Propulsion System Housing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18029-EC62-EF4B-9BAF-8FF0E6CC241E}"/>
              </a:ext>
            </a:extLst>
          </p:cNvPr>
          <p:cNvSpPr txBox="1"/>
          <p:nvPr/>
        </p:nvSpPr>
        <p:spPr>
          <a:xfrm>
            <a:off x="6739467" y="1727200"/>
            <a:ext cx="42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Noble Gas Propellant Ex: (Helium)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53692-68A2-5E4F-A89F-F506BA537F17}"/>
              </a:ext>
            </a:extLst>
          </p:cNvPr>
          <p:cNvSpPr txBox="1"/>
          <p:nvPr/>
        </p:nvSpPr>
        <p:spPr>
          <a:xfrm>
            <a:off x="6739467" y="3208961"/>
            <a:ext cx="3448327" cy="37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Wave Driver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12A5B-C151-6240-9628-F82C68588AEB}"/>
              </a:ext>
            </a:extLst>
          </p:cNvPr>
          <p:cNvSpPr txBox="1"/>
          <p:nvPr/>
        </p:nvSpPr>
        <p:spPr>
          <a:xfrm>
            <a:off x="6739467" y="2233309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Electromagnetic Field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60E644-CE74-5D40-80B1-969BD8524BAD}"/>
              </a:ext>
            </a:extLst>
          </p:cNvPr>
          <p:cNvGrpSpPr/>
          <p:nvPr/>
        </p:nvGrpSpPr>
        <p:grpSpPr>
          <a:xfrm>
            <a:off x="2089782" y="3101312"/>
            <a:ext cx="1931214" cy="683751"/>
            <a:chOff x="2089782" y="3101312"/>
            <a:chExt cx="1931214" cy="6837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589941-B977-3741-9149-A3F6761E8D39}"/>
                </a:ext>
              </a:extLst>
            </p:cNvPr>
            <p:cNvSpPr txBox="1"/>
            <p:nvPr/>
          </p:nvSpPr>
          <p:spPr>
            <a:xfrm>
              <a:off x="2749943" y="3333281"/>
              <a:ext cx="36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F3108E-9366-5D47-84BF-F0D413611814}"/>
                </a:ext>
              </a:extLst>
            </p:cNvPr>
            <p:cNvSpPr txBox="1"/>
            <p:nvPr/>
          </p:nvSpPr>
          <p:spPr>
            <a:xfrm>
              <a:off x="3149458" y="3373647"/>
              <a:ext cx="87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9162133-A807-B141-AAC3-957DB1D90EAE}"/>
                </a:ext>
              </a:extLst>
            </p:cNvPr>
            <p:cNvGrpSpPr/>
            <p:nvPr/>
          </p:nvGrpSpPr>
          <p:grpSpPr>
            <a:xfrm>
              <a:off x="2089782" y="3101312"/>
              <a:ext cx="1852518" cy="683751"/>
              <a:chOff x="2089782" y="3101312"/>
              <a:chExt cx="1852518" cy="68375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D73131-1F20-D140-B95D-E89D3BDEB1D7}"/>
                  </a:ext>
                </a:extLst>
              </p:cNvPr>
              <p:cNvSpPr txBox="1"/>
              <p:nvPr/>
            </p:nvSpPr>
            <p:spPr>
              <a:xfrm>
                <a:off x="2495547" y="3148615"/>
                <a:ext cx="871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3FC9F-F900-E04A-BED3-0107D66B7B8D}"/>
                  </a:ext>
                </a:extLst>
              </p:cNvPr>
              <p:cNvSpPr txBox="1"/>
              <p:nvPr/>
            </p:nvSpPr>
            <p:spPr>
              <a:xfrm>
                <a:off x="2962168" y="3101312"/>
                <a:ext cx="871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5110EC-FE91-4A4E-AB55-54EF07C74BA4}"/>
                  </a:ext>
                </a:extLst>
              </p:cNvPr>
              <p:cNvSpPr txBox="1"/>
              <p:nvPr/>
            </p:nvSpPr>
            <p:spPr>
              <a:xfrm>
                <a:off x="3579165" y="3257774"/>
                <a:ext cx="363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A7F96D-BE6D-8D44-9A8A-5F2EC1478472}"/>
                  </a:ext>
                </a:extLst>
              </p:cNvPr>
              <p:cNvSpPr txBox="1"/>
              <p:nvPr/>
            </p:nvSpPr>
            <p:spPr>
              <a:xfrm>
                <a:off x="2441575" y="3415731"/>
                <a:ext cx="346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6A921D-7299-3E44-9E30-49A9DDCAC35B}"/>
                  </a:ext>
                </a:extLst>
              </p:cNvPr>
              <p:cNvSpPr txBox="1"/>
              <p:nvPr/>
            </p:nvSpPr>
            <p:spPr>
              <a:xfrm>
                <a:off x="2089782" y="3328062"/>
                <a:ext cx="576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DBE5184F-4DA2-B242-89AA-F98721E46A8B}"/>
              </a:ext>
            </a:extLst>
          </p:cNvPr>
          <p:cNvSpPr/>
          <p:nvPr/>
        </p:nvSpPr>
        <p:spPr>
          <a:xfrm rot="8161634">
            <a:off x="2331275" y="1998774"/>
            <a:ext cx="1186642" cy="1190248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6EB10728-1EC2-7440-8E51-23B5B9F42101}"/>
              </a:ext>
            </a:extLst>
          </p:cNvPr>
          <p:cNvSpPr/>
          <p:nvPr/>
        </p:nvSpPr>
        <p:spPr>
          <a:xfrm rot="8197583">
            <a:off x="1883130" y="1454745"/>
            <a:ext cx="2103931" cy="2110324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3798AC47-6021-4742-B2F3-1A7EFD4CE63E}"/>
              </a:ext>
            </a:extLst>
          </p:cNvPr>
          <p:cNvSpPr/>
          <p:nvPr/>
        </p:nvSpPr>
        <p:spPr>
          <a:xfrm rot="8165336">
            <a:off x="1650768" y="1372038"/>
            <a:ext cx="2545989" cy="255372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D907B7-2E6E-F04A-AACA-033BC7941324}"/>
              </a:ext>
            </a:extLst>
          </p:cNvPr>
          <p:cNvSpPr txBox="1"/>
          <p:nvPr/>
        </p:nvSpPr>
        <p:spPr>
          <a:xfrm>
            <a:off x="6057900" y="3817042"/>
            <a:ext cx="5098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Helium Vortex Formation acts as a rotating turbine, providing exhaust power in the form of air pressure. Thrusters can be used in synchronous formations allowing for large volumes of thruster over great areas.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C2F6169-403C-7649-BF44-F42E2875C8CD}"/>
              </a:ext>
            </a:extLst>
          </p:cNvPr>
          <p:cNvGrpSpPr/>
          <p:nvPr/>
        </p:nvGrpSpPr>
        <p:grpSpPr>
          <a:xfrm>
            <a:off x="1444633" y="3172367"/>
            <a:ext cx="3107833" cy="636345"/>
            <a:chOff x="1444633" y="3172367"/>
            <a:chExt cx="3107833" cy="63634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6D805-A0A1-C144-943D-244801844C7E}"/>
                </a:ext>
              </a:extLst>
            </p:cNvPr>
            <p:cNvSpPr/>
            <p:nvPr/>
          </p:nvSpPr>
          <p:spPr>
            <a:xfrm>
              <a:off x="4110460" y="3172367"/>
              <a:ext cx="147650" cy="6126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E2AC64-C3D4-7449-91BA-47154F9EF456}"/>
                </a:ext>
              </a:extLst>
            </p:cNvPr>
            <p:cNvSpPr/>
            <p:nvPr/>
          </p:nvSpPr>
          <p:spPr>
            <a:xfrm>
              <a:off x="1521498" y="3185114"/>
              <a:ext cx="147650" cy="6126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AF241B-7B9F-F149-A588-A904915EA700}"/>
                </a:ext>
              </a:extLst>
            </p:cNvPr>
            <p:cNvSpPr txBox="1"/>
            <p:nvPr/>
          </p:nvSpPr>
          <p:spPr>
            <a:xfrm>
              <a:off x="4036545" y="3439380"/>
              <a:ext cx="515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45EB83-766E-F444-99B5-FBE9F77D1EFC}"/>
                </a:ext>
              </a:extLst>
            </p:cNvPr>
            <p:cNvSpPr txBox="1"/>
            <p:nvPr/>
          </p:nvSpPr>
          <p:spPr>
            <a:xfrm>
              <a:off x="4036544" y="3187172"/>
              <a:ext cx="515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F63201E-9FCB-F841-A81F-23E7CB348660}"/>
                </a:ext>
              </a:extLst>
            </p:cNvPr>
            <p:cNvSpPr txBox="1"/>
            <p:nvPr/>
          </p:nvSpPr>
          <p:spPr>
            <a:xfrm>
              <a:off x="1444633" y="3178248"/>
              <a:ext cx="515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CB5E6B-2B7D-F642-8769-FEFD17112715}"/>
                </a:ext>
              </a:extLst>
            </p:cNvPr>
            <p:cNvSpPr txBox="1"/>
            <p:nvPr/>
          </p:nvSpPr>
          <p:spPr>
            <a:xfrm>
              <a:off x="1447095" y="3405869"/>
              <a:ext cx="515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AB5B7D6-9E1E-D24D-A7F6-7B279FEE1980}"/>
              </a:ext>
            </a:extLst>
          </p:cNvPr>
          <p:cNvSpPr txBox="1"/>
          <p:nvPr/>
        </p:nvSpPr>
        <p:spPr>
          <a:xfrm>
            <a:off x="6739467" y="2735113"/>
            <a:ext cx="18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Magnetic Grating</a:t>
            </a:r>
          </a:p>
        </p:txBody>
      </p:sp>
      <p:sp>
        <p:nvSpPr>
          <p:cNvPr id="72" name="Striped Right Arrow 71">
            <a:extLst>
              <a:ext uri="{FF2B5EF4-FFF2-40B4-BE49-F238E27FC236}">
                <a16:creationId xmlns:a16="http://schemas.microsoft.com/office/drawing/2014/main" id="{1083E12C-A64D-9C48-AC81-02A2C3125620}"/>
              </a:ext>
            </a:extLst>
          </p:cNvPr>
          <p:cNvSpPr/>
          <p:nvPr/>
        </p:nvSpPr>
        <p:spPr>
          <a:xfrm rot="5400000">
            <a:off x="2079679" y="1007344"/>
            <a:ext cx="1636746" cy="867508"/>
          </a:xfrm>
          <a:prstGeom prst="strip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4E8AA4-6510-6D43-9AFD-23142F4A5A57}"/>
              </a:ext>
            </a:extLst>
          </p:cNvPr>
          <p:cNvSpPr txBox="1"/>
          <p:nvPr/>
        </p:nvSpPr>
        <p:spPr>
          <a:xfrm>
            <a:off x="2185358" y="264543"/>
            <a:ext cx="146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AIR INTAKE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6F94EE-E2D6-B042-A68E-8D50EA01434C}"/>
              </a:ext>
            </a:extLst>
          </p:cNvPr>
          <p:cNvSpPr txBox="1"/>
          <p:nvPr/>
        </p:nvSpPr>
        <p:spPr>
          <a:xfrm>
            <a:off x="2257506" y="5879181"/>
            <a:ext cx="146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TURBINE EXHAUST</a:t>
            </a:r>
          </a:p>
        </p:txBody>
      </p:sp>
    </p:spTree>
    <p:extLst>
      <p:ext uri="{BB962C8B-B14F-4D97-AF65-F5344CB8AC3E}">
        <p14:creationId xmlns:p14="http://schemas.microsoft.com/office/powerpoint/2010/main" val="14864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7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1" presetClass="entr" presetSubtype="1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9" presetClass="entr" presetSubtype="1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47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73" grpId="0" animBg="1"/>
      <p:bldP spid="73" grpId="1" animBg="1"/>
      <p:bldP spid="74" grpId="0" animBg="1"/>
      <p:bldP spid="74" grpId="1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29" grpId="0"/>
      <p:bldP spid="48" grpId="0" animBg="1"/>
      <p:bldP spid="49" grpId="0" animBg="1"/>
      <p:bldP spid="50" grpId="0" animBg="1"/>
      <p:bldP spid="51" grpId="0"/>
      <p:bldP spid="71" grpId="0"/>
      <p:bldP spid="72" grpId="0" animBg="1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435C53E-5BDF-A74C-B725-9CB1A399A9F7}"/>
              </a:ext>
            </a:extLst>
          </p:cNvPr>
          <p:cNvSpPr/>
          <p:nvPr/>
        </p:nvSpPr>
        <p:spPr>
          <a:xfrm>
            <a:off x="3091961" y="3033319"/>
            <a:ext cx="5931877" cy="188741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BEDA5EC-B897-4A4A-9BE9-5FB5A265152E}"/>
              </a:ext>
            </a:extLst>
          </p:cNvPr>
          <p:cNvSpPr/>
          <p:nvPr/>
        </p:nvSpPr>
        <p:spPr>
          <a:xfrm rot="10800000">
            <a:off x="4522176" y="1521042"/>
            <a:ext cx="3071446" cy="2455985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6B66F631-D953-9F43-8F45-5D747C1C8438}"/>
              </a:ext>
            </a:extLst>
          </p:cNvPr>
          <p:cNvSpPr/>
          <p:nvPr/>
        </p:nvSpPr>
        <p:spPr>
          <a:xfrm>
            <a:off x="4522177" y="3977027"/>
            <a:ext cx="3071446" cy="2455985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B851B6-0F83-9A41-92C5-B4D4F90A1EAB}"/>
              </a:ext>
            </a:extLst>
          </p:cNvPr>
          <p:cNvSpPr/>
          <p:nvPr/>
        </p:nvSpPr>
        <p:spPr>
          <a:xfrm>
            <a:off x="3091961" y="3033319"/>
            <a:ext cx="5931877" cy="188741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B0976-EA49-1548-A7A6-022412E104FC}"/>
              </a:ext>
            </a:extLst>
          </p:cNvPr>
          <p:cNvSpPr txBox="1"/>
          <p:nvPr/>
        </p:nvSpPr>
        <p:spPr>
          <a:xfrm>
            <a:off x="6468207" y="2381154"/>
            <a:ext cx="36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VORTEX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2705C-AFFD-DC47-B92C-28A903B75653}"/>
              </a:ext>
            </a:extLst>
          </p:cNvPr>
          <p:cNvSpPr txBox="1"/>
          <p:nvPr/>
        </p:nvSpPr>
        <p:spPr>
          <a:xfrm>
            <a:off x="6655776" y="5119973"/>
            <a:ext cx="36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VORTEX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6CDE8-72AD-CC47-985C-5EB45C951F28}"/>
              </a:ext>
            </a:extLst>
          </p:cNvPr>
          <p:cNvSpPr txBox="1"/>
          <p:nvPr/>
        </p:nvSpPr>
        <p:spPr>
          <a:xfrm>
            <a:off x="2202473" y="193430"/>
            <a:ext cx="771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How could helium vortex formations work as turbine propulsion systems?</a:t>
            </a:r>
          </a:p>
        </p:txBody>
      </p:sp>
    </p:spTree>
    <p:extLst>
      <p:ext uri="{BB962C8B-B14F-4D97-AF65-F5344CB8AC3E}">
        <p14:creationId xmlns:p14="http://schemas.microsoft.com/office/powerpoint/2010/main" val="27600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357</Words>
  <Application>Microsoft Macintosh PowerPoint</Application>
  <PresentationFormat>Widescreen</PresentationFormat>
  <Paragraphs>130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Hofstad, Cory</dc:creator>
  <cp:lastModifiedBy>Hofstad, Cory</cp:lastModifiedBy>
  <cp:revision>55</cp:revision>
  <dcterms:created xsi:type="dcterms:W3CDTF">2018-03-11T21:47:26Z</dcterms:created>
  <dcterms:modified xsi:type="dcterms:W3CDTF">2018-06-08T05:04:34Z</dcterms:modified>
</cp:coreProperties>
</file>