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7" r:id="rId4"/>
    <p:sldId id="259" r:id="rId5"/>
    <p:sldId id="258" r:id="rId6"/>
    <p:sldId id="260" r:id="rId7"/>
    <p:sldId id="261" r:id="rId8"/>
    <p:sldId id="263" r:id="rId9"/>
    <p:sldId id="266"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0001"/>
    <a:srgbClr val="E3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079"/>
    <p:restoredTop sz="94668"/>
  </p:normalViewPr>
  <p:slideViewPr>
    <p:cSldViewPr snapToGrid="0" snapToObjects="1">
      <p:cViewPr>
        <p:scale>
          <a:sx n="119" d="100"/>
          <a:sy n="119" d="100"/>
        </p:scale>
        <p:origin x="-194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1C391-1E07-0347-966D-5198B724966F}" type="datetimeFigureOut">
              <a:rPr lang="en-US" smtClean="0"/>
              <a:t>3/13/18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39766-3B6F-264D-9048-00915C26C2C2}" type="slidenum">
              <a:rPr lang="en-US" smtClean="0"/>
              <a:t>‹#›</a:t>
            </a:fld>
            <a:endParaRPr lang="en-US"/>
          </a:p>
        </p:txBody>
      </p:sp>
    </p:spTree>
    <p:extLst>
      <p:ext uri="{BB962C8B-B14F-4D97-AF65-F5344CB8AC3E}">
        <p14:creationId xmlns:p14="http://schemas.microsoft.com/office/powerpoint/2010/main" val="202710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E39766-3B6F-264D-9048-00915C26C2C2}" type="slidenum">
              <a:rPr lang="en-US" smtClean="0"/>
              <a:t>2</a:t>
            </a:fld>
            <a:endParaRPr lang="en-US"/>
          </a:p>
        </p:txBody>
      </p:sp>
    </p:spTree>
    <p:extLst>
      <p:ext uri="{BB962C8B-B14F-4D97-AF65-F5344CB8AC3E}">
        <p14:creationId xmlns:p14="http://schemas.microsoft.com/office/powerpoint/2010/main" val="216631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E39766-3B6F-264D-9048-00915C26C2C2}" type="slidenum">
              <a:rPr lang="en-US" smtClean="0"/>
              <a:t>3</a:t>
            </a:fld>
            <a:endParaRPr lang="en-US"/>
          </a:p>
        </p:txBody>
      </p:sp>
    </p:spTree>
    <p:extLst>
      <p:ext uri="{BB962C8B-B14F-4D97-AF65-F5344CB8AC3E}">
        <p14:creationId xmlns:p14="http://schemas.microsoft.com/office/powerpoint/2010/main" val="4025050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E39766-3B6F-264D-9048-00915C26C2C2}" type="slidenum">
              <a:rPr lang="en-US" smtClean="0"/>
              <a:t>4</a:t>
            </a:fld>
            <a:endParaRPr lang="en-US"/>
          </a:p>
        </p:txBody>
      </p:sp>
    </p:spTree>
    <p:extLst>
      <p:ext uri="{BB962C8B-B14F-4D97-AF65-F5344CB8AC3E}">
        <p14:creationId xmlns:p14="http://schemas.microsoft.com/office/powerpoint/2010/main" val="254840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E39766-3B6F-264D-9048-00915C26C2C2}" type="slidenum">
              <a:rPr lang="en-US" smtClean="0"/>
              <a:t>6</a:t>
            </a:fld>
            <a:endParaRPr lang="en-US"/>
          </a:p>
        </p:txBody>
      </p:sp>
    </p:spTree>
    <p:extLst>
      <p:ext uri="{BB962C8B-B14F-4D97-AF65-F5344CB8AC3E}">
        <p14:creationId xmlns:p14="http://schemas.microsoft.com/office/powerpoint/2010/main" val="3383536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5462-1680-8C48-B77F-F44A5AC5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1DF427-132C-CD4F-AFD5-B42C92297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504499-4DCA-3F40-9DA7-D01088A1DA08}"/>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5" name="Footer Placeholder 4">
            <a:extLst>
              <a:ext uri="{FF2B5EF4-FFF2-40B4-BE49-F238E27FC236}">
                <a16:creationId xmlns:a16="http://schemas.microsoft.com/office/drawing/2014/main" id="{8A9F70AA-D18D-084F-922F-E0032D5E2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BE2CB-4DAC-2D49-A1E7-13EEFB55C988}"/>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329732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85FF-D9FE-BC45-9957-913F5BE1F5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B8D9E-EC28-C447-AFF3-9EC809EB11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3C78A-691A-954B-AE4A-25319A1A6290}"/>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5" name="Footer Placeholder 4">
            <a:extLst>
              <a:ext uri="{FF2B5EF4-FFF2-40B4-BE49-F238E27FC236}">
                <a16:creationId xmlns:a16="http://schemas.microsoft.com/office/drawing/2014/main" id="{E1F94927-DE23-EA40-952F-2EFDAC42F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EEDFC-7E8C-064A-A3D2-56B3D6089C23}"/>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235702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D21EB-E56D-0542-91E4-44238DE1F7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43B245-62BA-3742-AEA9-DC3FF15DCA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296B8-205D-1F4D-9262-3988999DC209}"/>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5" name="Footer Placeholder 4">
            <a:extLst>
              <a:ext uri="{FF2B5EF4-FFF2-40B4-BE49-F238E27FC236}">
                <a16:creationId xmlns:a16="http://schemas.microsoft.com/office/drawing/2014/main" id="{BB503BCF-C18B-DD41-B966-FCE7D37AD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5613F-1956-C54B-88BF-431D809A6B8B}"/>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286159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9239-4C0D-8640-8907-3896C9AEA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47CBEA-E1EE-8749-8801-8CCD56367D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8B3D7-A650-D04D-9EB6-DBA8EC18C1D4}"/>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5" name="Footer Placeholder 4">
            <a:extLst>
              <a:ext uri="{FF2B5EF4-FFF2-40B4-BE49-F238E27FC236}">
                <a16:creationId xmlns:a16="http://schemas.microsoft.com/office/drawing/2014/main" id="{451F746B-E89E-3E4C-9720-CDB8678A2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FF88D-93D3-CA45-AD07-FA1778F798A9}"/>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1911562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6B60-A4C5-D243-A812-F6B7338CDD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4F98C0-4F4A-854F-BE96-576EB2328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3CCD94-82A4-1544-95FF-BD6710E5FC35}"/>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5" name="Footer Placeholder 4">
            <a:extLst>
              <a:ext uri="{FF2B5EF4-FFF2-40B4-BE49-F238E27FC236}">
                <a16:creationId xmlns:a16="http://schemas.microsoft.com/office/drawing/2014/main" id="{27CF083C-26E5-7940-A662-56637134A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B3BE4-A925-B043-AA60-657A9A65C186}"/>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204849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936B-B823-8643-9D2A-31D999642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09B280-4785-6F4C-8002-D3866BEC16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F3EDC6-3623-3E40-84FE-C1FD358799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6BD7C-44C0-8C46-A29F-9CCB30992E44}"/>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6" name="Footer Placeholder 5">
            <a:extLst>
              <a:ext uri="{FF2B5EF4-FFF2-40B4-BE49-F238E27FC236}">
                <a16:creationId xmlns:a16="http://schemas.microsoft.com/office/drawing/2014/main" id="{10EA63F5-D0B6-0346-8707-AD8E9C35E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5A526-BB58-4041-93A2-C847CB533F6A}"/>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137265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5081-60E4-1547-AF9A-BDD89290ED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9BCBE4-1CE2-3748-8B11-618FC4694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69BEE-943E-2E4F-8A34-3B71604F1D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6EB7C2-E53F-B644-AA49-2437A0717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19DB81-3F85-2541-ABC4-FBE3C6521E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C705B2-9B24-6D4B-BF54-51FE1FE3679E}"/>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8" name="Footer Placeholder 7">
            <a:extLst>
              <a:ext uri="{FF2B5EF4-FFF2-40B4-BE49-F238E27FC236}">
                <a16:creationId xmlns:a16="http://schemas.microsoft.com/office/drawing/2014/main" id="{95792AE2-2C70-4441-BD8E-CC991F673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F16B09-99D7-6440-BD91-06E6BA2E25BC}"/>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113542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98F3-9BB3-FB40-B130-31587DD75E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1DD51-70B2-EA4B-8D27-D5DAC6A34E23}"/>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4" name="Footer Placeholder 3">
            <a:extLst>
              <a:ext uri="{FF2B5EF4-FFF2-40B4-BE49-F238E27FC236}">
                <a16:creationId xmlns:a16="http://schemas.microsoft.com/office/drawing/2014/main" id="{29219FB3-4029-4447-AB97-9363516194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17C4D5-7246-AF43-AFEE-8FDF020A620A}"/>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20154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D08420-84D8-B54D-8C6E-892D802F5588}"/>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3" name="Footer Placeholder 2">
            <a:extLst>
              <a:ext uri="{FF2B5EF4-FFF2-40B4-BE49-F238E27FC236}">
                <a16:creationId xmlns:a16="http://schemas.microsoft.com/office/drawing/2014/main" id="{93C46840-1D38-0240-B114-52E6FAA77F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796AA7-267F-AE43-8970-5BAE0C71EF3F}"/>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320752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203E-BCEE-8846-9510-F9C1BB74A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D84FE6-A271-1E49-B75C-1037FCF0A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137300-2F1F-9340-9B47-9C3F7D507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78B4C1-2E81-334B-A8A6-F887B5B8B859}"/>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6" name="Footer Placeholder 5">
            <a:extLst>
              <a:ext uri="{FF2B5EF4-FFF2-40B4-BE49-F238E27FC236}">
                <a16:creationId xmlns:a16="http://schemas.microsoft.com/office/drawing/2014/main" id="{888A1BD8-7171-324B-971D-298851ED3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CFCB2-2082-1C45-8F19-A09A3803E0CC}"/>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110892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1FA5-A5DA-7F4C-91AA-45FC7D70E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AECD6E-65E0-2D4E-BAD7-AE1B0EE136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98622C-0361-7949-AFB8-4A123F0C6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D91ED7-D538-2E4D-A76E-5653CF27392D}"/>
              </a:ext>
            </a:extLst>
          </p:cNvPr>
          <p:cNvSpPr>
            <a:spLocks noGrp="1"/>
          </p:cNvSpPr>
          <p:nvPr>
            <p:ph type="dt" sz="half" idx="10"/>
          </p:nvPr>
        </p:nvSpPr>
        <p:spPr/>
        <p:txBody>
          <a:bodyPr/>
          <a:lstStyle/>
          <a:p>
            <a:fld id="{1161FCE1-8F75-3348-A3AA-7933E5FF7331}" type="datetimeFigureOut">
              <a:rPr lang="en-US" smtClean="0"/>
              <a:t>3/13/18</a:t>
            </a:fld>
            <a:endParaRPr lang="en-US"/>
          </a:p>
        </p:txBody>
      </p:sp>
      <p:sp>
        <p:nvSpPr>
          <p:cNvPr id="6" name="Footer Placeholder 5">
            <a:extLst>
              <a:ext uri="{FF2B5EF4-FFF2-40B4-BE49-F238E27FC236}">
                <a16:creationId xmlns:a16="http://schemas.microsoft.com/office/drawing/2014/main" id="{926CF5B7-D473-504B-9B69-167B1F93E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47730-664A-534C-BFDF-5F6429D17CCA}"/>
              </a:ext>
            </a:extLst>
          </p:cNvPr>
          <p:cNvSpPr>
            <a:spLocks noGrp="1"/>
          </p:cNvSpPr>
          <p:nvPr>
            <p:ph type="sldNum" sz="quarter" idx="12"/>
          </p:nvPr>
        </p:nvSpPr>
        <p:spPr/>
        <p:txBody>
          <a:bodyPr/>
          <a:lstStyle/>
          <a:p>
            <a:fld id="{5793E134-3C21-E14B-A1B9-CF8EC50E5E1B}" type="slidenum">
              <a:rPr lang="en-US" smtClean="0"/>
              <a:t>‹#›</a:t>
            </a:fld>
            <a:endParaRPr lang="en-US"/>
          </a:p>
        </p:txBody>
      </p:sp>
    </p:spTree>
    <p:extLst>
      <p:ext uri="{BB962C8B-B14F-4D97-AF65-F5344CB8AC3E}">
        <p14:creationId xmlns:p14="http://schemas.microsoft.com/office/powerpoint/2010/main" val="365099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A6955-0549-C241-9607-E9FB568CC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11CCB-FFD5-9649-9343-3E4936735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FB5286-F379-564C-B16B-E258F43D7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1FCE1-8F75-3348-A3AA-7933E5FF7331}" type="datetimeFigureOut">
              <a:rPr lang="en-US" smtClean="0"/>
              <a:t>3/13/18</a:t>
            </a:fld>
            <a:endParaRPr lang="en-US"/>
          </a:p>
        </p:txBody>
      </p:sp>
      <p:sp>
        <p:nvSpPr>
          <p:cNvPr id="5" name="Footer Placeholder 4">
            <a:extLst>
              <a:ext uri="{FF2B5EF4-FFF2-40B4-BE49-F238E27FC236}">
                <a16:creationId xmlns:a16="http://schemas.microsoft.com/office/drawing/2014/main" id="{77540B2C-6A41-0F48-8669-594C482DA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6A0422-B014-EE42-96E8-7B037D533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3E134-3C21-E14B-A1B9-CF8EC50E5E1B}" type="slidenum">
              <a:rPr lang="en-US" smtClean="0"/>
              <a:t>‹#›</a:t>
            </a:fld>
            <a:endParaRPr lang="en-US"/>
          </a:p>
        </p:txBody>
      </p:sp>
    </p:spTree>
    <p:extLst>
      <p:ext uri="{BB962C8B-B14F-4D97-AF65-F5344CB8AC3E}">
        <p14:creationId xmlns:p14="http://schemas.microsoft.com/office/powerpoint/2010/main" val="4259621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sf.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E5DFC2-4713-5746-9351-39689C6ACACD}"/>
              </a:ext>
            </a:extLst>
          </p:cNvPr>
          <p:cNvPicPr>
            <a:picLocks noChangeAspect="1"/>
          </p:cNvPicPr>
          <p:nvPr/>
        </p:nvPicPr>
        <p:blipFill>
          <a:blip r:embed="rId2"/>
          <a:stretch>
            <a:fillRect/>
          </a:stretch>
        </p:blipFill>
        <p:spPr>
          <a:xfrm>
            <a:off x="4051300" y="1162050"/>
            <a:ext cx="4089400" cy="4533900"/>
          </a:xfrm>
          <a:prstGeom prst="rect">
            <a:avLst/>
          </a:prstGeom>
        </p:spPr>
      </p:pic>
      <p:pic>
        <p:nvPicPr>
          <p:cNvPr id="9" name="Picture 8">
            <a:extLst>
              <a:ext uri="{FF2B5EF4-FFF2-40B4-BE49-F238E27FC236}">
                <a16:creationId xmlns:a16="http://schemas.microsoft.com/office/drawing/2014/main" id="{0BCE35C1-189E-6B49-8F91-B97420149CEB}"/>
              </a:ext>
            </a:extLst>
          </p:cNvPr>
          <p:cNvPicPr>
            <a:picLocks noChangeAspect="1"/>
          </p:cNvPicPr>
          <p:nvPr/>
        </p:nvPicPr>
        <p:blipFill>
          <a:blip r:embed="rId3"/>
          <a:stretch>
            <a:fillRect/>
          </a:stretch>
        </p:blipFill>
        <p:spPr>
          <a:xfrm>
            <a:off x="694865" y="5284105"/>
            <a:ext cx="2863677" cy="840921"/>
          </a:xfrm>
          <a:prstGeom prst="rect">
            <a:avLst/>
          </a:prstGeom>
        </p:spPr>
      </p:pic>
      <p:sp>
        <p:nvSpPr>
          <p:cNvPr id="10" name="TextBox 9">
            <a:extLst>
              <a:ext uri="{FF2B5EF4-FFF2-40B4-BE49-F238E27FC236}">
                <a16:creationId xmlns:a16="http://schemas.microsoft.com/office/drawing/2014/main" id="{38DB0D57-0AFF-964B-BD62-2E45F29D8A30}"/>
              </a:ext>
            </a:extLst>
          </p:cNvPr>
          <p:cNvSpPr txBox="1"/>
          <p:nvPr/>
        </p:nvSpPr>
        <p:spPr>
          <a:xfrm>
            <a:off x="1625600" y="362857"/>
            <a:ext cx="8940800" cy="1200329"/>
          </a:xfrm>
          <a:prstGeom prst="rect">
            <a:avLst/>
          </a:prstGeom>
          <a:noFill/>
        </p:spPr>
        <p:txBody>
          <a:bodyPr wrap="square" rtlCol="0">
            <a:spAutoFit/>
          </a:bodyPr>
          <a:lstStyle/>
          <a:p>
            <a:pPr algn="ctr"/>
            <a:r>
              <a:rPr lang="en-US" sz="3600" b="1" dirty="0">
                <a:latin typeface="Helvetica" pitchFamily="2" charset="0"/>
              </a:rPr>
              <a:t>WAVE ASSISTED ELECTRONIC PROPULSION SYSTEMS</a:t>
            </a:r>
          </a:p>
        </p:txBody>
      </p:sp>
      <p:sp>
        <p:nvSpPr>
          <p:cNvPr id="11" name="TextBox 10">
            <a:extLst>
              <a:ext uri="{FF2B5EF4-FFF2-40B4-BE49-F238E27FC236}">
                <a16:creationId xmlns:a16="http://schemas.microsoft.com/office/drawing/2014/main" id="{7FD6FBBD-5F72-AA4A-9F05-0EF90F93D4F4}"/>
              </a:ext>
            </a:extLst>
          </p:cNvPr>
          <p:cNvSpPr txBox="1"/>
          <p:nvPr/>
        </p:nvSpPr>
        <p:spPr>
          <a:xfrm>
            <a:off x="2286000" y="1563186"/>
            <a:ext cx="7620000" cy="369332"/>
          </a:xfrm>
          <a:prstGeom prst="rect">
            <a:avLst/>
          </a:prstGeom>
          <a:noFill/>
        </p:spPr>
        <p:txBody>
          <a:bodyPr wrap="square" rtlCol="0">
            <a:spAutoFit/>
          </a:bodyPr>
          <a:lstStyle/>
          <a:p>
            <a:pPr algn="ctr"/>
            <a:r>
              <a:rPr lang="en-US" dirty="0"/>
              <a:t>UNDERGRADUATE RESEARCH WINTER 2018</a:t>
            </a:r>
          </a:p>
        </p:txBody>
      </p:sp>
      <p:sp>
        <p:nvSpPr>
          <p:cNvPr id="12" name="TextBox 11">
            <a:extLst>
              <a:ext uri="{FF2B5EF4-FFF2-40B4-BE49-F238E27FC236}">
                <a16:creationId xmlns:a16="http://schemas.microsoft.com/office/drawing/2014/main" id="{D258D9B2-04ED-6846-A503-E7389EB7DDE7}"/>
              </a:ext>
            </a:extLst>
          </p:cNvPr>
          <p:cNvSpPr txBox="1"/>
          <p:nvPr/>
        </p:nvSpPr>
        <p:spPr>
          <a:xfrm>
            <a:off x="10101943" y="7736114"/>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C7C87681-16FF-B54B-BB49-7BD9B3AFCC96}"/>
              </a:ext>
            </a:extLst>
          </p:cNvPr>
          <p:cNvPicPr>
            <a:picLocks noChangeAspect="1"/>
          </p:cNvPicPr>
          <p:nvPr/>
        </p:nvPicPr>
        <p:blipFill>
          <a:blip r:embed="rId4"/>
          <a:stretch>
            <a:fillRect/>
          </a:stretch>
        </p:blipFill>
        <p:spPr>
          <a:xfrm>
            <a:off x="10340247" y="4047940"/>
            <a:ext cx="1360569" cy="2472330"/>
          </a:xfrm>
          <a:prstGeom prst="rect">
            <a:avLst/>
          </a:prstGeom>
        </p:spPr>
      </p:pic>
    </p:spTree>
    <p:extLst>
      <p:ext uri="{BB962C8B-B14F-4D97-AF65-F5344CB8AC3E}">
        <p14:creationId xmlns:p14="http://schemas.microsoft.com/office/powerpoint/2010/main" val="298141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0 L 0 0.18356 " pathEditMode="relative" rAng="0" ptsTypes="AA">
                                      <p:cBhvr>
                                        <p:cTn id="11" dur="2000" fill="hold"/>
                                        <p:tgtEl>
                                          <p:spTgt spid="5"/>
                                        </p:tgtEl>
                                        <p:attrNameLst>
                                          <p:attrName>ppt_x</p:attrName>
                                          <p:attrName>ppt_y</p:attrName>
                                        </p:attrNameLst>
                                      </p:cBhvr>
                                      <p:rCtr x="0" y="9167"/>
                                    </p:animMotion>
                                  </p:childTnLst>
                                </p:cTn>
                              </p:par>
                              <p:par>
                                <p:cTn id="12" presetID="6" presetClass="emph" presetSubtype="0" accel="50000" decel="50000" fill="hold" nodeType="withEffect">
                                  <p:stCondLst>
                                    <p:cond delay="0"/>
                                  </p:stCondLst>
                                  <p:childTnLst>
                                    <p:animScale>
                                      <p:cBhvr>
                                        <p:cTn id="13" dur="2000" fill="hold"/>
                                        <p:tgtEl>
                                          <p:spTgt spid="5"/>
                                        </p:tgtEl>
                                      </p:cBhvr>
                                      <p:by x="75000" y="75000"/>
                                    </p:animScale>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C1193-864C-5D49-9BCC-09FAA4AD4658}"/>
              </a:ext>
            </a:extLst>
          </p:cNvPr>
          <p:cNvSpPr txBox="1"/>
          <p:nvPr/>
        </p:nvSpPr>
        <p:spPr>
          <a:xfrm>
            <a:off x="1905000" y="2644170"/>
            <a:ext cx="8382000" cy="1569660"/>
          </a:xfrm>
          <a:prstGeom prst="rect">
            <a:avLst/>
          </a:prstGeom>
          <a:noFill/>
        </p:spPr>
        <p:txBody>
          <a:bodyPr wrap="square" rtlCol="0">
            <a:spAutoFit/>
          </a:bodyPr>
          <a:lstStyle/>
          <a:p>
            <a:pPr algn="ctr"/>
            <a:r>
              <a:rPr lang="en-US" sz="9600" b="1" dirty="0">
                <a:latin typeface="Helvetica" pitchFamily="2" charset="0"/>
              </a:rPr>
              <a:t>QUESTIONS?</a:t>
            </a:r>
          </a:p>
        </p:txBody>
      </p:sp>
    </p:spTree>
    <p:extLst>
      <p:ext uri="{BB962C8B-B14F-4D97-AF65-F5344CB8AC3E}">
        <p14:creationId xmlns:p14="http://schemas.microsoft.com/office/powerpoint/2010/main" val="358320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B0C3CF-76CF-A143-9C58-09776EB88015}"/>
              </a:ext>
            </a:extLst>
          </p:cNvPr>
          <p:cNvSpPr txBox="1"/>
          <p:nvPr/>
        </p:nvSpPr>
        <p:spPr>
          <a:xfrm>
            <a:off x="2286000" y="406400"/>
            <a:ext cx="7543800" cy="369332"/>
          </a:xfrm>
          <a:prstGeom prst="rect">
            <a:avLst/>
          </a:prstGeom>
          <a:noFill/>
        </p:spPr>
        <p:txBody>
          <a:bodyPr wrap="square" rtlCol="0">
            <a:spAutoFit/>
          </a:bodyPr>
          <a:lstStyle/>
          <a:p>
            <a:pPr algn="ctr"/>
            <a:endParaRPr lang="en-US" b="1" dirty="0">
              <a:latin typeface="Helvetica" pitchFamily="2" charset="0"/>
            </a:endParaRPr>
          </a:p>
        </p:txBody>
      </p:sp>
      <p:sp>
        <p:nvSpPr>
          <p:cNvPr id="5" name="TextBox 4">
            <a:extLst>
              <a:ext uri="{FF2B5EF4-FFF2-40B4-BE49-F238E27FC236}">
                <a16:creationId xmlns:a16="http://schemas.microsoft.com/office/drawing/2014/main" id="{247FC88E-0144-8140-9125-202E36141FFB}"/>
              </a:ext>
            </a:extLst>
          </p:cNvPr>
          <p:cNvSpPr txBox="1"/>
          <p:nvPr/>
        </p:nvSpPr>
        <p:spPr>
          <a:xfrm>
            <a:off x="1193800" y="406400"/>
            <a:ext cx="9626600" cy="30562213"/>
          </a:xfrm>
          <a:prstGeom prst="rect">
            <a:avLst/>
          </a:prstGeom>
          <a:noFill/>
        </p:spPr>
        <p:txBody>
          <a:bodyPr wrap="square" rtlCol="0">
            <a:spAutoFit/>
          </a:bodyPr>
          <a:lstStyle/>
          <a:p>
            <a:pPr algn="ctr"/>
            <a:r>
              <a:rPr lang="en-US" b="1" dirty="0">
                <a:latin typeface="Helvetica" pitchFamily="2" charset="0"/>
              </a:rPr>
              <a:t>INTELLECTUAL PROPERTY RIGHTS</a:t>
            </a:r>
          </a:p>
          <a:p>
            <a:pPr algn="ctr"/>
            <a:endParaRPr lang="en-US" dirty="0">
              <a:latin typeface="Helvetica" pitchFamily="2" charset="0"/>
            </a:endParaRPr>
          </a:p>
          <a:p>
            <a:pPr algn="ctr"/>
            <a:endParaRPr lang="en-US" dirty="0">
              <a:latin typeface="Helvetica" pitchFamily="2" charset="0"/>
            </a:endParaRPr>
          </a:p>
          <a:p>
            <a:pPr algn="ctr"/>
            <a:r>
              <a:rPr lang="en-US" dirty="0">
                <a:latin typeface="Helvetica" pitchFamily="2" charset="0"/>
              </a:rPr>
              <a:t>All information, methods, diagrams and or designs included in this presentation which are not public knowledge are intellectual property of Cory Andrew Hofstad.</a:t>
            </a:r>
          </a:p>
          <a:p>
            <a:endParaRPr lang="en-US" b="1" dirty="0">
              <a:latin typeface="Helvetica" pitchFamily="2" charset="0"/>
            </a:endParaRPr>
          </a:p>
          <a:p>
            <a:endParaRPr lang="en-US" b="1" dirty="0">
              <a:latin typeface="Helvetica" pitchFamily="2" charset="0"/>
            </a:endParaRPr>
          </a:p>
          <a:p>
            <a:r>
              <a:rPr lang="en-US" b="1" dirty="0">
                <a:latin typeface="Helvetica" pitchFamily="2" charset="0"/>
              </a:rPr>
              <a:t>GNU LESSER GENERAL PUBLIC LICENSE</a:t>
            </a:r>
          </a:p>
          <a:p>
            <a:r>
              <a:rPr lang="en-US" dirty="0">
                <a:latin typeface="Helvetica" pitchFamily="2" charset="0"/>
              </a:rPr>
              <a:t>Version 3, 29 June 2007</a:t>
            </a:r>
          </a:p>
          <a:p>
            <a:r>
              <a:rPr lang="en-US" dirty="0">
                <a:latin typeface="Helvetica" pitchFamily="2" charset="0"/>
              </a:rPr>
              <a:t>Copyright © 2007 Free Software Foundation, Inc. &lt;</a:t>
            </a:r>
            <a:r>
              <a:rPr lang="en-US" dirty="0">
                <a:latin typeface="Helvetica" pitchFamily="2" charset="0"/>
                <a:hlinkClick r:id="rId2"/>
              </a:rPr>
              <a:t>https://fsf.org/</a:t>
            </a:r>
            <a:r>
              <a:rPr lang="en-US" dirty="0">
                <a:latin typeface="Helvetica" pitchFamily="2" charset="0"/>
              </a:rPr>
              <a:t>&gt;</a:t>
            </a:r>
          </a:p>
          <a:p>
            <a:r>
              <a:rPr lang="en-US" dirty="0">
                <a:latin typeface="Helvetica" pitchFamily="2" charset="0"/>
              </a:rPr>
              <a:t>Everyone is permitted to copy and distribute verbatim copies of this license document, but changing it is not allowed.</a:t>
            </a:r>
          </a:p>
          <a:p>
            <a:r>
              <a:rPr lang="en-US" dirty="0">
                <a:latin typeface="Helvetica" pitchFamily="2" charset="0"/>
              </a:rPr>
              <a:t>This version of the GNU Lesser General Public License incorporates the terms and conditions of version 3 of the GNU General Public License, supplemented by the additional permissions listed below.</a:t>
            </a:r>
          </a:p>
          <a:p>
            <a:r>
              <a:rPr lang="en-US" b="1" dirty="0">
                <a:latin typeface="Helvetica" pitchFamily="2" charset="0"/>
              </a:rPr>
              <a:t>0. Additional Definitions.</a:t>
            </a:r>
          </a:p>
          <a:p>
            <a:r>
              <a:rPr lang="en-US" dirty="0">
                <a:latin typeface="Helvetica" pitchFamily="2" charset="0"/>
              </a:rPr>
              <a:t>As used herein, “this License” refers to version 3 of the GNU Lesser General Public License, and the “GNU GPL” refers to version 3 of the GNU General Public License.</a:t>
            </a:r>
          </a:p>
          <a:p>
            <a:r>
              <a:rPr lang="en-US" dirty="0">
                <a:latin typeface="Helvetica" pitchFamily="2" charset="0"/>
              </a:rPr>
              <a:t>“The Library” refers to a covered work governed by this License, other than an Application or a Combined Work as defined below.</a:t>
            </a:r>
          </a:p>
          <a:p>
            <a:r>
              <a:rPr lang="en-US" dirty="0">
                <a:latin typeface="Helvetica" pitchFamily="2" charset="0"/>
              </a:rPr>
              <a:t>An “Application” is any work that makes use of an interface provided by the Library, but which is not otherwise based on the Library. Defining a subclass of a class defined by the Library is deemed a mode of using an interface provided by the Library.</a:t>
            </a:r>
          </a:p>
          <a:p>
            <a:r>
              <a:rPr lang="en-US" dirty="0">
                <a:latin typeface="Helvetica" pitchFamily="2" charset="0"/>
              </a:rPr>
              <a:t>A “Combined Work” is a work produced by combining or linking an Application with the Library. The particular version of the Library with which the Combined Work was made is also called the “Linked Version”.</a:t>
            </a:r>
          </a:p>
          <a:p>
            <a:r>
              <a:rPr lang="en-US" dirty="0">
                <a:latin typeface="Helvetica" pitchFamily="2" charset="0"/>
              </a:rPr>
              <a:t>The “Minimal Corresponding Source” for a Combined Work means the Corresponding Source for the Combined Work, excluding any source code for portions of the Combined Work that, considered in isolation, are based on the Application, and not on the Linked Version.</a:t>
            </a:r>
          </a:p>
          <a:p>
            <a:r>
              <a:rPr lang="en-US" dirty="0">
                <a:latin typeface="Helvetica" pitchFamily="2" charset="0"/>
              </a:rPr>
              <a:t>The “Corresponding Application Code” for a Combined Work means the object code and/or source code for the Application, including any data and utility programs needed for reproducing the Combined Work from the Application, but excluding the System Libraries of the Combined Work.</a:t>
            </a:r>
          </a:p>
          <a:p>
            <a:r>
              <a:rPr lang="en-US" b="1" dirty="0">
                <a:latin typeface="Helvetica" pitchFamily="2" charset="0"/>
              </a:rPr>
              <a:t>1. Exception to Section 3 of the GNU GPL.</a:t>
            </a:r>
          </a:p>
          <a:p>
            <a:r>
              <a:rPr lang="en-US" dirty="0">
                <a:latin typeface="Helvetica" pitchFamily="2" charset="0"/>
              </a:rPr>
              <a:t>You may convey a covered work under sections 3 and 4 of this License without being bound by section 3 of the GNU GPL.</a:t>
            </a:r>
          </a:p>
          <a:p>
            <a:r>
              <a:rPr lang="en-US" b="1" dirty="0">
                <a:latin typeface="Helvetica" pitchFamily="2" charset="0"/>
              </a:rPr>
              <a:t>2. Conveying Modified Versions.</a:t>
            </a:r>
          </a:p>
          <a:p>
            <a:r>
              <a:rPr lang="en-US" dirty="0">
                <a:latin typeface="Helvetica" pitchFamily="2" charset="0"/>
              </a:rPr>
              <a:t>If you modify a copy of the Library, and, in your modifications, a facility refers to a function or data to be supplied by an Application that uses the facility (other than as an argument passed when the facility is invoked), then you may convey a copy of the modified version:</a:t>
            </a:r>
          </a:p>
          <a:p>
            <a:r>
              <a:rPr lang="en-US" dirty="0">
                <a:latin typeface="Helvetica" pitchFamily="2" charset="0"/>
              </a:rPr>
              <a:t>a) under this License, provided that you make a good faith effort to ensure that, in the event an Application does not supply the function or data, the facility still operates, and performs whatever part of its purpose remains meaningful, or</a:t>
            </a:r>
          </a:p>
          <a:p>
            <a:r>
              <a:rPr lang="en-US" dirty="0">
                <a:latin typeface="Helvetica" pitchFamily="2" charset="0"/>
              </a:rPr>
              <a:t>b) under the GNU GPL, with none of the additional permissions of this License applicable to that copy.</a:t>
            </a:r>
          </a:p>
          <a:p>
            <a:r>
              <a:rPr lang="en-US" b="1" dirty="0">
                <a:latin typeface="Helvetica" pitchFamily="2" charset="0"/>
              </a:rPr>
              <a:t>3. Object Code Incorporating Material from Library Header Files.</a:t>
            </a:r>
          </a:p>
          <a:p>
            <a:r>
              <a:rPr lang="en-US" dirty="0">
                <a:latin typeface="Helvetica" pitchFamily="2" charset="0"/>
              </a:rPr>
              <a:t>The object code form of an Application may incorporate material from a header file that is part of the Library. You may convey such object code under terms of your choice, provided that, if the incorporated material is not limited to numerical parameters, data structure layouts and accessors, or small macros, inline functions and templates (ten or fewer lines in length), you do both of the following:</a:t>
            </a:r>
          </a:p>
          <a:p>
            <a:r>
              <a:rPr lang="en-US" dirty="0">
                <a:latin typeface="Helvetica" pitchFamily="2" charset="0"/>
              </a:rPr>
              <a:t>a) Give prominent notice with each copy of the object code that the Library is used in it and that the Library and its use are covered by this License.</a:t>
            </a:r>
          </a:p>
          <a:p>
            <a:r>
              <a:rPr lang="en-US" dirty="0">
                <a:latin typeface="Helvetica" pitchFamily="2" charset="0"/>
              </a:rPr>
              <a:t>b) Accompany the object code with a copy of the GNU GPL and this license document.</a:t>
            </a:r>
          </a:p>
          <a:p>
            <a:r>
              <a:rPr lang="en-US" b="1" dirty="0">
                <a:latin typeface="Helvetica" pitchFamily="2" charset="0"/>
              </a:rPr>
              <a:t>4. Combined Works.</a:t>
            </a:r>
          </a:p>
          <a:p>
            <a:r>
              <a:rPr lang="en-US" dirty="0">
                <a:latin typeface="Helvetica" pitchFamily="2" charset="0"/>
              </a:rPr>
              <a:t>You may convey a Combined Work under terms of your choice that, taken together, effectively do not restrict modification of the portions of the Library contained in the Combined Work and reverse engineering for debugging such modifications, if you also do each of the following:</a:t>
            </a:r>
          </a:p>
          <a:p>
            <a:r>
              <a:rPr lang="en-US" dirty="0">
                <a:latin typeface="Helvetica" pitchFamily="2" charset="0"/>
              </a:rPr>
              <a:t>a) Give prominent notice with each copy of the Combined Work that the Library is used in it and that the Library and its use are covered by this License.</a:t>
            </a:r>
          </a:p>
          <a:p>
            <a:r>
              <a:rPr lang="en-US" dirty="0">
                <a:latin typeface="Helvetica" pitchFamily="2" charset="0"/>
              </a:rPr>
              <a:t>b) Accompany the Combined Work with a copy of the GNU GPL and this license document.</a:t>
            </a:r>
          </a:p>
          <a:p>
            <a:r>
              <a:rPr lang="en-US" dirty="0">
                <a:latin typeface="Helvetica" pitchFamily="2" charset="0"/>
              </a:rPr>
              <a:t>c) For a Combined Work that displays copyright notices during execution, include the copyright notice for the Library among these notices, as well as a reference directing the user to the copies of the GNU GPL and this license document.</a:t>
            </a:r>
          </a:p>
          <a:p>
            <a:r>
              <a:rPr lang="en-US" dirty="0">
                <a:latin typeface="Helvetica" pitchFamily="2" charset="0"/>
              </a:rPr>
              <a:t>d) Do one of the following:</a:t>
            </a:r>
          </a:p>
          <a:p>
            <a:pPr lvl="1"/>
            <a:r>
              <a:rPr lang="en-US" dirty="0">
                <a:latin typeface="Helvetica" pitchFamily="2" charset="0"/>
              </a:rPr>
              <a:t>0) Convey the Minimal Corresponding Source under the terms of this License, and the Corresponding Application Code in a form suitable for, and under terms that permit, the user to recombine or relink the Application with a modified version of the Linked Version to produce a modified Combined Work, in the manner specified by section 6 of the GNU GPL for conveying Corresponding Source.</a:t>
            </a:r>
          </a:p>
          <a:p>
            <a:pPr lvl="1"/>
            <a:r>
              <a:rPr lang="en-US" dirty="0">
                <a:latin typeface="Helvetica" pitchFamily="2" charset="0"/>
              </a:rPr>
              <a:t>1) Use a suitable shared library mechanism for linking with the Library. A suitable mechanism is one that (a) uses at run time a copy of the Library already present on the user's computer system, and (b) will operate properly with a modified version of the Library that is interface-compatible with the Linked Version.</a:t>
            </a:r>
          </a:p>
          <a:p>
            <a:r>
              <a:rPr lang="en-US" dirty="0">
                <a:latin typeface="Helvetica" pitchFamily="2" charset="0"/>
              </a:rPr>
              <a:t>e) Provide Installation Information, but only if you would otherwise be required to provide such information under section 6 of the GNU GPL, and only to the extent that such information is necessary to install and execute a modified version of the Combined Work produced by recombining or relinking the Application with a modified version of the Linked Version. (If you use option 4d0, the Installation Information must accompany the Minimal Corresponding Source and Corresponding Application Code. If you use option 4d1, you must provide the Installation Information in the manner specified by section 6 of the GNU GPL for conveying Corresponding Source.)</a:t>
            </a:r>
          </a:p>
          <a:p>
            <a:r>
              <a:rPr lang="en-US" b="1" dirty="0">
                <a:latin typeface="Helvetica" pitchFamily="2" charset="0"/>
              </a:rPr>
              <a:t>5. Combined Libraries.</a:t>
            </a:r>
          </a:p>
          <a:p>
            <a:r>
              <a:rPr lang="en-US" dirty="0">
                <a:latin typeface="Helvetica" pitchFamily="2" charset="0"/>
              </a:rPr>
              <a:t>You may place library facilities that are a work based on the Library side by side in a single library together with other library facilities that are not Applications and are not covered by this License, and convey such a combined library under terms of your choice, if you do both of the following:</a:t>
            </a:r>
          </a:p>
          <a:p>
            <a:r>
              <a:rPr lang="en-US" dirty="0">
                <a:latin typeface="Helvetica" pitchFamily="2" charset="0"/>
              </a:rPr>
              <a:t>a) Accompany the combined library with a copy of the same work based on the Library, uncombined with any other library facilities, conveyed under the terms of this License.</a:t>
            </a:r>
          </a:p>
          <a:p>
            <a:r>
              <a:rPr lang="en-US" dirty="0">
                <a:latin typeface="Helvetica" pitchFamily="2" charset="0"/>
              </a:rPr>
              <a:t>b) Give prominent notice with the combined library that part of it is a work based on the Library, and explaining where to find the accompanying uncombined form of the same work.</a:t>
            </a:r>
          </a:p>
          <a:p>
            <a:r>
              <a:rPr lang="en-US" b="1" dirty="0">
                <a:latin typeface="Helvetica" pitchFamily="2" charset="0"/>
              </a:rPr>
              <a:t>6. Revised Versions of the GNU Lesser General Public License.</a:t>
            </a:r>
          </a:p>
          <a:p>
            <a:r>
              <a:rPr lang="en-US" dirty="0">
                <a:latin typeface="Helvetica" pitchFamily="2" charset="0"/>
              </a:rPr>
              <a:t>The Free Software Foundation may publish revised and/or new versions of the GNU Lesser General Public License from time to time. Such new versions will be similar in spirit to the present version, but may differ in detail to address new problems or concerns.</a:t>
            </a:r>
          </a:p>
          <a:p>
            <a:r>
              <a:rPr lang="en-US" dirty="0">
                <a:latin typeface="Helvetica" pitchFamily="2" charset="0"/>
              </a:rPr>
              <a:t>Each version is given a distinguishing version number. If the Library as you received it specifies that a certain numbered version of the GNU Lesser General Public License “or any later version” applies to it, you have the option of following the terms and conditions either of that published version or of any later version published by the Free Software Foundation. If the Library as you received it does not specify a version number of the GNU Lesser General Public License, you may choose any version of the GNU Lesser General Public License ever published by the Free Software Foundation.</a:t>
            </a:r>
          </a:p>
          <a:p>
            <a:r>
              <a:rPr lang="en-US" dirty="0">
                <a:latin typeface="Helvetica" pitchFamily="2" charset="0"/>
              </a:rPr>
              <a:t>If the Library as you received it specifies that a proxy can decide whether future versions of the GNU Lesser General Public License shall apply, that proxy's public statement of acceptance of any version is permanent authorization for you to choose that version for the Library.</a:t>
            </a:r>
          </a:p>
          <a:p>
            <a:br>
              <a:rPr lang="en-US" dirty="0">
                <a:latin typeface="Helvetica" pitchFamily="2" charset="0"/>
              </a:rPr>
            </a:br>
            <a:endParaRPr lang="en-US" dirty="0">
              <a:latin typeface="Helvetica" pitchFamily="2" charset="0"/>
            </a:endParaRPr>
          </a:p>
        </p:txBody>
      </p:sp>
      <p:sp>
        <p:nvSpPr>
          <p:cNvPr id="6" name="TextBox 5">
            <a:extLst>
              <a:ext uri="{FF2B5EF4-FFF2-40B4-BE49-F238E27FC236}">
                <a16:creationId xmlns:a16="http://schemas.microsoft.com/office/drawing/2014/main" id="{183BCE1C-9A3E-504C-844E-293301958558}"/>
              </a:ext>
            </a:extLst>
          </p:cNvPr>
          <p:cNvSpPr txBox="1"/>
          <p:nvPr/>
        </p:nvSpPr>
        <p:spPr>
          <a:xfrm>
            <a:off x="1320800" y="1143000"/>
            <a:ext cx="9499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0415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path" presetSubtype="0" accel="50000" decel="50000" fill="hold" grpId="1" nodeType="afterEffect">
                                  <p:stCondLst>
                                    <p:cond delay="0"/>
                                  </p:stCondLst>
                                  <p:childTnLst>
                                    <p:animMotion origin="layout" path="M 1.66667E-6 4.44089E-16 L 0.00729 -4.05046 " pathEditMode="relative" rAng="0" ptsTypes="AA">
                                      <p:cBhvr>
                                        <p:cTn id="10" dur="60000" fill="hold"/>
                                        <p:tgtEl>
                                          <p:spTgt spid="5"/>
                                        </p:tgtEl>
                                        <p:attrNameLst>
                                          <p:attrName>ppt_x</p:attrName>
                                          <p:attrName>ppt_y</p:attrName>
                                        </p:attrNameLst>
                                      </p:cBhvr>
                                      <p:rCtr x="365" y="-202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a:extLst>
              <a:ext uri="{FF2B5EF4-FFF2-40B4-BE49-F238E27FC236}">
                <a16:creationId xmlns:a16="http://schemas.microsoft.com/office/drawing/2014/main" id="{70F5BEA2-7BA8-1645-9556-9EB7E2D56526}"/>
              </a:ext>
            </a:extLst>
          </p:cNvPr>
          <p:cNvSpPr/>
          <p:nvPr/>
        </p:nvSpPr>
        <p:spPr>
          <a:xfrm>
            <a:off x="2018066" y="2096532"/>
            <a:ext cx="2054578" cy="30141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E609393-2F19-D344-9F2A-94B186A763AC}"/>
              </a:ext>
            </a:extLst>
          </p:cNvPr>
          <p:cNvSpPr/>
          <p:nvPr/>
        </p:nvSpPr>
        <p:spPr>
          <a:xfrm>
            <a:off x="2018066" y="3439909"/>
            <a:ext cx="158044" cy="13546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990B12-4536-EF47-8408-A8986A66F9BA}"/>
              </a:ext>
            </a:extLst>
          </p:cNvPr>
          <p:cNvSpPr/>
          <p:nvPr/>
        </p:nvSpPr>
        <p:spPr>
          <a:xfrm>
            <a:off x="3914600" y="3439909"/>
            <a:ext cx="158044" cy="13546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Cloud 8">
            <a:extLst>
              <a:ext uri="{FF2B5EF4-FFF2-40B4-BE49-F238E27FC236}">
                <a16:creationId xmlns:a16="http://schemas.microsoft.com/office/drawing/2014/main" id="{9F282A12-33CA-F144-9409-847F7A459D6E}"/>
              </a:ext>
            </a:extLst>
          </p:cNvPr>
          <p:cNvSpPr/>
          <p:nvPr/>
        </p:nvSpPr>
        <p:spPr>
          <a:xfrm>
            <a:off x="2322866" y="3586668"/>
            <a:ext cx="1456267" cy="1061155"/>
          </a:xfrm>
          <a:prstGeom prst="cloud">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24DA730-5996-9D42-9EDC-6E5CC33754A2}"/>
              </a:ext>
            </a:extLst>
          </p:cNvPr>
          <p:cNvGrpSpPr/>
          <p:nvPr/>
        </p:nvGrpSpPr>
        <p:grpSpPr>
          <a:xfrm>
            <a:off x="2774421" y="1362750"/>
            <a:ext cx="524937" cy="2489202"/>
            <a:chOff x="2774421" y="1362750"/>
            <a:chExt cx="524937" cy="2489202"/>
          </a:xfrm>
        </p:grpSpPr>
        <p:cxnSp>
          <p:nvCxnSpPr>
            <p:cNvPr id="11" name="Straight Arrow Connector 10">
              <a:extLst>
                <a:ext uri="{FF2B5EF4-FFF2-40B4-BE49-F238E27FC236}">
                  <a16:creationId xmlns:a16="http://schemas.microsoft.com/office/drawing/2014/main" id="{75D2168C-9733-5545-BB80-7999A7246C69}"/>
                </a:ext>
              </a:extLst>
            </p:cNvPr>
            <p:cNvCxnSpPr/>
            <p:nvPr/>
          </p:nvCxnSpPr>
          <p:spPr>
            <a:xfrm flipV="1">
              <a:off x="2774421" y="1453065"/>
              <a:ext cx="0" cy="239324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D8A40F-7CD7-9D46-9787-AE5A44DCA119}"/>
                </a:ext>
              </a:extLst>
            </p:cNvPr>
            <p:cNvCxnSpPr/>
            <p:nvPr/>
          </p:nvCxnSpPr>
          <p:spPr>
            <a:xfrm flipV="1">
              <a:off x="3299358" y="1458708"/>
              <a:ext cx="0" cy="239324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D8C161-CD23-D249-9F7F-E7F093007197}"/>
                </a:ext>
              </a:extLst>
            </p:cNvPr>
            <p:cNvCxnSpPr/>
            <p:nvPr/>
          </p:nvCxnSpPr>
          <p:spPr>
            <a:xfrm flipV="1">
              <a:off x="3034065" y="1362750"/>
              <a:ext cx="0" cy="239324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E5CD8154-FCB7-634F-BCB7-1E1D1EB0BCB2}"/>
              </a:ext>
            </a:extLst>
          </p:cNvPr>
          <p:cNvSpPr txBox="1"/>
          <p:nvPr/>
        </p:nvSpPr>
        <p:spPr>
          <a:xfrm>
            <a:off x="5538159" y="466042"/>
            <a:ext cx="6168420" cy="369332"/>
          </a:xfrm>
          <a:prstGeom prst="rect">
            <a:avLst/>
          </a:prstGeom>
          <a:noFill/>
        </p:spPr>
        <p:txBody>
          <a:bodyPr wrap="square" rtlCol="0">
            <a:spAutoFit/>
          </a:bodyPr>
          <a:lstStyle/>
          <a:p>
            <a:pPr algn="ctr"/>
            <a:r>
              <a:rPr lang="en-US" b="1" dirty="0">
                <a:latin typeface="Helvetica" pitchFamily="2" charset="0"/>
              </a:rPr>
              <a:t>Introduction to Current Electronic Propulsion Systems</a:t>
            </a:r>
          </a:p>
        </p:txBody>
      </p:sp>
      <p:sp>
        <p:nvSpPr>
          <p:cNvPr id="15" name="TextBox 14">
            <a:extLst>
              <a:ext uri="{FF2B5EF4-FFF2-40B4-BE49-F238E27FC236}">
                <a16:creationId xmlns:a16="http://schemas.microsoft.com/office/drawing/2014/main" id="{9AE8BECE-46E2-FC4B-ACEA-6E5C26783795}"/>
              </a:ext>
            </a:extLst>
          </p:cNvPr>
          <p:cNvSpPr txBox="1"/>
          <p:nvPr/>
        </p:nvSpPr>
        <p:spPr>
          <a:xfrm>
            <a:off x="6739467" y="1275644"/>
            <a:ext cx="4820355" cy="369332"/>
          </a:xfrm>
          <a:prstGeom prst="rect">
            <a:avLst/>
          </a:prstGeom>
          <a:noFill/>
        </p:spPr>
        <p:txBody>
          <a:bodyPr wrap="square" rtlCol="0">
            <a:spAutoFit/>
          </a:bodyPr>
          <a:lstStyle/>
          <a:p>
            <a:r>
              <a:rPr lang="en-US" dirty="0"/>
              <a:t>Propulsion System Housing</a:t>
            </a:r>
          </a:p>
        </p:txBody>
      </p:sp>
      <p:sp>
        <p:nvSpPr>
          <p:cNvPr id="16" name="TextBox 15">
            <a:extLst>
              <a:ext uri="{FF2B5EF4-FFF2-40B4-BE49-F238E27FC236}">
                <a16:creationId xmlns:a16="http://schemas.microsoft.com/office/drawing/2014/main" id="{14A05679-4E1F-874D-85C8-E05D2E9C7C0B}"/>
              </a:ext>
            </a:extLst>
          </p:cNvPr>
          <p:cNvSpPr txBox="1"/>
          <p:nvPr/>
        </p:nvSpPr>
        <p:spPr>
          <a:xfrm>
            <a:off x="6739467" y="1727200"/>
            <a:ext cx="4222044" cy="369332"/>
          </a:xfrm>
          <a:prstGeom prst="rect">
            <a:avLst/>
          </a:prstGeom>
          <a:noFill/>
        </p:spPr>
        <p:txBody>
          <a:bodyPr wrap="square" rtlCol="0">
            <a:spAutoFit/>
          </a:bodyPr>
          <a:lstStyle/>
          <a:p>
            <a:r>
              <a:rPr lang="en-US" dirty="0"/>
              <a:t>Noble Gas Propellant Ex: (Xenon)</a:t>
            </a:r>
          </a:p>
        </p:txBody>
      </p:sp>
      <p:sp>
        <p:nvSpPr>
          <p:cNvPr id="17" name="TextBox 16">
            <a:extLst>
              <a:ext uri="{FF2B5EF4-FFF2-40B4-BE49-F238E27FC236}">
                <a16:creationId xmlns:a16="http://schemas.microsoft.com/office/drawing/2014/main" id="{5106714F-1DB7-7B41-BC66-91930C3E49CD}"/>
              </a:ext>
            </a:extLst>
          </p:cNvPr>
          <p:cNvSpPr txBox="1"/>
          <p:nvPr/>
        </p:nvSpPr>
        <p:spPr>
          <a:xfrm>
            <a:off x="6740171" y="2205777"/>
            <a:ext cx="4222044" cy="369332"/>
          </a:xfrm>
          <a:prstGeom prst="rect">
            <a:avLst/>
          </a:prstGeom>
          <a:noFill/>
        </p:spPr>
        <p:txBody>
          <a:bodyPr wrap="square" rtlCol="0">
            <a:spAutoFit/>
          </a:bodyPr>
          <a:lstStyle/>
          <a:p>
            <a:r>
              <a:rPr lang="en-US" dirty="0"/>
              <a:t>Magnetic Field to Ionize Propellant</a:t>
            </a:r>
          </a:p>
        </p:txBody>
      </p:sp>
      <p:sp>
        <p:nvSpPr>
          <p:cNvPr id="37" name="TextBox 36">
            <a:extLst>
              <a:ext uri="{FF2B5EF4-FFF2-40B4-BE49-F238E27FC236}">
                <a16:creationId xmlns:a16="http://schemas.microsoft.com/office/drawing/2014/main" id="{7CD6FD1D-2F27-D944-9560-E46899E4906C}"/>
              </a:ext>
            </a:extLst>
          </p:cNvPr>
          <p:cNvSpPr txBox="1"/>
          <p:nvPr/>
        </p:nvSpPr>
        <p:spPr>
          <a:xfrm>
            <a:off x="6740850" y="2717693"/>
            <a:ext cx="3943954" cy="646331"/>
          </a:xfrm>
          <a:prstGeom prst="rect">
            <a:avLst/>
          </a:prstGeom>
          <a:noFill/>
        </p:spPr>
        <p:txBody>
          <a:bodyPr wrap="square" rtlCol="0">
            <a:spAutoFit/>
          </a:bodyPr>
          <a:lstStyle/>
          <a:p>
            <a:r>
              <a:rPr lang="en-US" dirty="0"/>
              <a:t>Magnetic Grating or Co-axle Exhaust Nozzle</a:t>
            </a:r>
          </a:p>
        </p:txBody>
      </p:sp>
      <p:sp>
        <p:nvSpPr>
          <p:cNvPr id="40" name="TextBox 39">
            <a:extLst>
              <a:ext uri="{FF2B5EF4-FFF2-40B4-BE49-F238E27FC236}">
                <a16:creationId xmlns:a16="http://schemas.microsoft.com/office/drawing/2014/main" id="{6AABFD18-DAFD-CA46-A44A-FB0EE6762998}"/>
              </a:ext>
            </a:extLst>
          </p:cNvPr>
          <p:cNvSpPr txBox="1"/>
          <p:nvPr/>
        </p:nvSpPr>
        <p:spPr>
          <a:xfrm>
            <a:off x="6739467" y="3439909"/>
            <a:ext cx="3551119" cy="646331"/>
          </a:xfrm>
          <a:prstGeom prst="rect">
            <a:avLst/>
          </a:prstGeom>
          <a:noFill/>
        </p:spPr>
        <p:txBody>
          <a:bodyPr wrap="square" rtlCol="0">
            <a:spAutoFit/>
          </a:bodyPr>
          <a:lstStyle/>
          <a:p>
            <a:r>
              <a:rPr lang="en-US" dirty="0"/>
              <a:t>Ionized Gas Is Ejected through exhaust nozzle to create thrust</a:t>
            </a:r>
          </a:p>
        </p:txBody>
      </p:sp>
      <p:grpSp>
        <p:nvGrpSpPr>
          <p:cNvPr id="50" name="Group 49">
            <a:extLst>
              <a:ext uri="{FF2B5EF4-FFF2-40B4-BE49-F238E27FC236}">
                <a16:creationId xmlns:a16="http://schemas.microsoft.com/office/drawing/2014/main" id="{0E511C18-CF52-5F4E-B6C9-221FCFE517A2}"/>
              </a:ext>
            </a:extLst>
          </p:cNvPr>
          <p:cNvGrpSpPr/>
          <p:nvPr/>
        </p:nvGrpSpPr>
        <p:grpSpPr>
          <a:xfrm>
            <a:off x="2538062" y="3643855"/>
            <a:ext cx="1384295" cy="982242"/>
            <a:chOff x="2538062" y="3643855"/>
            <a:chExt cx="1384295" cy="982242"/>
          </a:xfrm>
        </p:grpSpPr>
        <p:sp>
          <p:nvSpPr>
            <p:cNvPr id="41" name="TextBox 40">
              <a:extLst>
                <a:ext uri="{FF2B5EF4-FFF2-40B4-BE49-F238E27FC236}">
                  <a16:creationId xmlns:a16="http://schemas.microsoft.com/office/drawing/2014/main" id="{12EF02C6-D71F-6144-ABE6-A73143F7F459}"/>
                </a:ext>
              </a:extLst>
            </p:cNvPr>
            <p:cNvSpPr txBox="1"/>
            <p:nvPr/>
          </p:nvSpPr>
          <p:spPr>
            <a:xfrm>
              <a:off x="2602054" y="4138940"/>
              <a:ext cx="546100" cy="369332"/>
            </a:xfrm>
            <a:prstGeom prst="rect">
              <a:avLst/>
            </a:prstGeom>
            <a:noFill/>
          </p:spPr>
          <p:txBody>
            <a:bodyPr wrap="square" rtlCol="0">
              <a:spAutoFit/>
            </a:bodyPr>
            <a:lstStyle/>
            <a:p>
              <a:r>
                <a:rPr lang="en-US" dirty="0"/>
                <a:t>+</a:t>
              </a:r>
            </a:p>
          </p:txBody>
        </p:sp>
        <p:sp>
          <p:nvSpPr>
            <p:cNvPr id="42" name="TextBox 41">
              <a:extLst>
                <a:ext uri="{FF2B5EF4-FFF2-40B4-BE49-F238E27FC236}">
                  <a16:creationId xmlns:a16="http://schemas.microsoft.com/office/drawing/2014/main" id="{007E8171-A80F-F34B-B829-2FE0CF49B77C}"/>
                </a:ext>
              </a:extLst>
            </p:cNvPr>
            <p:cNvSpPr txBox="1"/>
            <p:nvPr/>
          </p:nvSpPr>
          <p:spPr>
            <a:xfrm>
              <a:off x="2930220" y="4256765"/>
              <a:ext cx="546100"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F7196075-CC62-C448-8447-69098CF9F2E2}"/>
                </a:ext>
              </a:extLst>
            </p:cNvPr>
            <p:cNvSpPr txBox="1"/>
            <p:nvPr/>
          </p:nvSpPr>
          <p:spPr>
            <a:xfrm>
              <a:off x="3158597" y="4065743"/>
              <a:ext cx="546100" cy="369332"/>
            </a:xfrm>
            <a:prstGeom prst="rect">
              <a:avLst/>
            </a:prstGeom>
            <a:noFill/>
          </p:spPr>
          <p:txBody>
            <a:bodyPr wrap="square" rtlCol="0">
              <a:spAutoFit/>
            </a:bodyPr>
            <a:lstStyle/>
            <a:p>
              <a:r>
                <a:rPr lang="en-US" dirty="0"/>
                <a:t>+</a:t>
              </a:r>
            </a:p>
          </p:txBody>
        </p:sp>
        <p:sp>
          <p:nvSpPr>
            <p:cNvPr id="44" name="TextBox 43">
              <a:extLst>
                <a:ext uri="{FF2B5EF4-FFF2-40B4-BE49-F238E27FC236}">
                  <a16:creationId xmlns:a16="http://schemas.microsoft.com/office/drawing/2014/main" id="{8B7BB33D-BAE8-A346-814A-1A02E37E831C}"/>
                </a:ext>
              </a:extLst>
            </p:cNvPr>
            <p:cNvSpPr txBox="1"/>
            <p:nvPr/>
          </p:nvSpPr>
          <p:spPr>
            <a:xfrm>
              <a:off x="2538062" y="3849518"/>
              <a:ext cx="546100" cy="369332"/>
            </a:xfrm>
            <a:prstGeom prst="rect">
              <a:avLst/>
            </a:prstGeom>
            <a:noFill/>
          </p:spPr>
          <p:txBody>
            <a:bodyPr wrap="square" rtlCol="0">
              <a:spAutoFit/>
            </a:bodyPr>
            <a:lstStyle/>
            <a:p>
              <a:r>
                <a:rPr lang="en-US" dirty="0"/>
                <a:t>+</a:t>
              </a:r>
            </a:p>
          </p:txBody>
        </p:sp>
        <p:sp>
          <p:nvSpPr>
            <p:cNvPr id="45" name="TextBox 44">
              <a:extLst>
                <a:ext uri="{FF2B5EF4-FFF2-40B4-BE49-F238E27FC236}">
                  <a16:creationId xmlns:a16="http://schemas.microsoft.com/office/drawing/2014/main" id="{A41563CE-430D-5D49-B721-48F6690A3C8C}"/>
                </a:ext>
              </a:extLst>
            </p:cNvPr>
            <p:cNvSpPr txBox="1"/>
            <p:nvPr/>
          </p:nvSpPr>
          <p:spPr>
            <a:xfrm>
              <a:off x="3376257" y="3700263"/>
              <a:ext cx="546100" cy="369332"/>
            </a:xfrm>
            <a:prstGeom prst="rect">
              <a:avLst/>
            </a:prstGeom>
            <a:noFill/>
          </p:spPr>
          <p:txBody>
            <a:bodyPr wrap="square" rtlCol="0">
              <a:spAutoFit/>
            </a:bodyPr>
            <a:lstStyle/>
            <a:p>
              <a:r>
                <a:rPr lang="en-US" dirty="0"/>
                <a:t>+</a:t>
              </a:r>
            </a:p>
          </p:txBody>
        </p:sp>
        <p:sp>
          <p:nvSpPr>
            <p:cNvPr id="46" name="TextBox 45">
              <a:extLst>
                <a:ext uri="{FF2B5EF4-FFF2-40B4-BE49-F238E27FC236}">
                  <a16:creationId xmlns:a16="http://schemas.microsoft.com/office/drawing/2014/main" id="{02A016E2-2117-3045-B3F5-5F35DCE97AE1}"/>
                </a:ext>
              </a:extLst>
            </p:cNvPr>
            <p:cNvSpPr txBox="1"/>
            <p:nvPr/>
          </p:nvSpPr>
          <p:spPr>
            <a:xfrm>
              <a:off x="2996384" y="3643855"/>
              <a:ext cx="546100" cy="369332"/>
            </a:xfrm>
            <a:prstGeom prst="rect">
              <a:avLst/>
            </a:prstGeom>
            <a:noFill/>
          </p:spPr>
          <p:txBody>
            <a:bodyPr wrap="square" rtlCol="0">
              <a:spAutoFit/>
            </a:bodyPr>
            <a:lstStyle/>
            <a:p>
              <a:r>
                <a:rPr lang="en-US" dirty="0"/>
                <a:t>+</a:t>
              </a:r>
            </a:p>
          </p:txBody>
        </p:sp>
      </p:grpSp>
      <p:grpSp>
        <p:nvGrpSpPr>
          <p:cNvPr id="59" name="Group 58">
            <a:extLst>
              <a:ext uri="{FF2B5EF4-FFF2-40B4-BE49-F238E27FC236}">
                <a16:creationId xmlns:a16="http://schemas.microsoft.com/office/drawing/2014/main" id="{89AE22BF-592F-3E49-A95E-8F6C2091554F}"/>
              </a:ext>
            </a:extLst>
          </p:cNvPr>
          <p:cNvGrpSpPr/>
          <p:nvPr/>
        </p:nvGrpSpPr>
        <p:grpSpPr>
          <a:xfrm>
            <a:off x="1975313" y="3448172"/>
            <a:ext cx="2208312" cy="1273089"/>
            <a:chOff x="1975313" y="3448172"/>
            <a:chExt cx="2208312" cy="1273089"/>
          </a:xfrm>
        </p:grpSpPr>
        <p:sp>
          <p:nvSpPr>
            <p:cNvPr id="51" name="TextBox 50">
              <a:extLst>
                <a:ext uri="{FF2B5EF4-FFF2-40B4-BE49-F238E27FC236}">
                  <a16:creationId xmlns:a16="http://schemas.microsoft.com/office/drawing/2014/main" id="{4C186774-1A20-424A-815B-C51D9DCE7F44}"/>
                </a:ext>
              </a:extLst>
            </p:cNvPr>
            <p:cNvSpPr txBox="1"/>
            <p:nvPr/>
          </p:nvSpPr>
          <p:spPr>
            <a:xfrm>
              <a:off x="3862706" y="3448172"/>
              <a:ext cx="320919" cy="369332"/>
            </a:xfrm>
            <a:prstGeom prst="rect">
              <a:avLst/>
            </a:prstGeom>
            <a:noFill/>
          </p:spPr>
          <p:txBody>
            <a:bodyPr wrap="square" rtlCol="0">
              <a:spAutoFit/>
            </a:bodyPr>
            <a:lstStyle/>
            <a:p>
              <a:r>
                <a:rPr lang="en-US" dirty="0"/>
                <a:t>+</a:t>
              </a:r>
            </a:p>
          </p:txBody>
        </p:sp>
        <p:sp>
          <p:nvSpPr>
            <p:cNvPr id="52" name="TextBox 51">
              <a:extLst>
                <a:ext uri="{FF2B5EF4-FFF2-40B4-BE49-F238E27FC236}">
                  <a16:creationId xmlns:a16="http://schemas.microsoft.com/office/drawing/2014/main" id="{59C77C30-9A4F-434F-84C6-ADB7555A95BE}"/>
                </a:ext>
              </a:extLst>
            </p:cNvPr>
            <p:cNvSpPr txBox="1"/>
            <p:nvPr/>
          </p:nvSpPr>
          <p:spPr>
            <a:xfrm>
              <a:off x="3862706" y="3768589"/>
              <a:ext cx="320919" cy="369332"/>
            </a:xfrm>
            <a:prstGeom prst="rect">
              <a:avLst/>
            </a:prstGeom>
            <a:noFill/>
          </p:spPr>
          <p:txBody>
            <a:bodyPr wrap="square" rtlCol="0">
              <a:spAutoFit/>
            </a:bodyPr>
            <a:lstStyle/>
            <a:p>
              <a:r>
                <a:rPr lang="en-US" dirty="0"/>
                <a:t>+</a:t>
              </a:r>
            </a:p>
          </p:txBody>
        </p:sp>
        <p:sp>
          <p:nvSpPr>
            <p:cNvPr id="53" name="TextBox 52">
              <a:extLst>
                <a:ext uri="{FF2B5EF4-FFF2-40B4-BE49-F238E27FC236}">
                  <a16:creationId xmlns:a16="http://schemas.microsoft.com/office/drawing/2014/main" id="{C4EA7648-C9B7-5947-8425-E874533472D9}"/>
                </a:ext>
              </a:extLst>
            </p:cNvPr>
            <p:cNvSpPr txBox="1"/>
            <p:nvPr/>
          </p:nvSpPr>
          <p:spPr>
            <a:xfrm>
              <a:off x="3862705" y="4065743"/>
              <a:ext cx="320919" cy="369332"/>
            </a:xfrm>
            <a:prstGeom prst="rect">
              <a:avLst/>
            </a:prstGeom>
            <a:noFill/>
          </p:spPr>
          <p:txBody>
            <a:bodyPr wrap="square" rtlCol="0">
              <a:spAutoFit/>
            </a:bodyPr>
            <a:lstStyle/>
            <a:p>
              <a:r>
                <a:rPr lang="en-US" dirty="0"/>
                <a:t>+</a:t>
              </a:r>
            </a:p>
          </p:txBody>
        </p:sp>
        <p:sp>
          <p:nvSpPr>
            <p:cNvPr id="54" name="TextBox 53">
              <a:extLst>
                <a:ext uri="{FF2B5EF4-FFF2-40B4-BE49-F238E27FC236}">
                  <a16:creationId xmlns:a16="http://schemas.microsoft.com/office/drawing/2014/main" id="{DD0F1F48-6925-B04D-AA18-D9F42B6D0FF6}"/>
                </a:ext>
              </a:extLst>
            </p:cNvPr>
            <p:cNvSpPr txBox="1"/>
            <p:nvPr/>
          </p:nvSpPr>
          <p:spPr>
            <a:xfrm>
              <a:off x="3859601" y="4343730"/>
              <a:ext cx="320919" cy="369332"/>
            </a:xfrm>
            <a:prstGeom prst="rect">
              <a:avLst/>
            </a:prstGeom>
            <a:noFill/>
          </p:spPr>
          <p:txBody>
            <a:bodyPr wrap="square" rtlCol="0">
              <a:spAutoFit/>
            </a:bodyPr>
            <a:lstStyle/>
            <a:p>
              <a:r>
                <a:rPr lang="en-US" dirty="0"/>
                <a:t>+</a:t>
              </a:r>
            </a:p>
          </p:txBody>
        </p:sp>
        <p:sp>
          <p:nvSpPr>
            <p:cNvPr id="55" name="TextBox 54">
              <a:extLst>
                <a:ext uri="{FF2B5EF4-FFF2-40B4-BE49-F238E27FC236}">
                  <a16:creationId xmlns:a16="http://schemas.microsoft.com/office/drawing/2014/main" id="{5CBCC021-640A-764C-9533-012E4581583E}"/>
                </a:ext>
              </a:extLst>
            </p:cNvPr>
            <p:cNvSpPr txBox="1"/>
            <p:nvPr/>
          </p:nvSpPr>
          <p:spPr>
            <a:xfrm>
              <a:off x="1975316" y="3451320"/>
              <a:ext cx="320919" cy="369332"/>
            </a:xfrm>
            <a:prstGeom prst="rect">
              <a:avLst/>
            </a:prstGeom>
            <a:noFill/>
          </p:spPr>
          <p:txBody>
            <a:bodyPr wrap="square" rtlCol="0">
              <a:spAutoFit/>
            </a:bodyPr>
            <a:lstStyle/>
            <a:p>
              <a:r>
                <a:rPr lang="en-US" dirty="0"/>
                <a:t>+</a:t>
              </a:r>
            </a:p>
          </p:txBody>
        </p:sp>
        <p:sp>
          <p:nvSpPr>
            <p:cNvPr id="56" name="TextBox 55">
              <a:extLst>
                <a:ext uri="{FF2B5EF4-FFF2-40B4-BE49-F238E27FC236}">
                  <a16:creationId xmlns:a16="http://schemas.microsoft.com/office/drawing/2014/main" id="{A2476B65-D128-F74B-86B2-8176720E6283}"/>
                </a:ext>
              </a:extLst>
            </p:cNvPr>
            <p:cNvSpPr txBox="1"/>
            <p:nvPr/>
          </p:nvSpPr>
          <p:spPr>
            <a:xfrm>
              <a:off x="1975315" y="3769608"/>
              <a:ext cx="320919" cy="369332"/>
            </a:xfrm>
            <a:prstGeom prst="rect">
              <a:avLst/>
            </a:prstGeom>
            <a:noFill/>
          </p:spPr>
          <p:txBody>
            <a:bodyPr wrap="square" rtlCol="0">
              <a:spAutoFit/>
            </a:bodyPr>
            <a:lstStyle/>
            <a:p>
              <a:r>
                <a:rPr lang="en-US" dirty="0"/>
                <a:t>+</a:t>
              </a:r>
            </a:p>
          </p:txBody>
        </p:sp>
        <p:sp>
          <p:nvSpPr>
            <p:cNvPr id="57" name="TextBox 56">
              <a:extLst>
                <a:ext uri="{FF2B5EF4-FFF2-40B4-BE49-F238E27FC236}">
                  <a16:creationId xmlns:a16="http://schemas.microsoft.com/office/drawing/2014/main" id="{73C803FE-8EE2-FF4E-8D7C-646A67A31CF6}"/>
                </a:ext>
              </a:extLst>
            </p:cNvPr>
            <p:cNvSpPr txBox="1"/>
            <p:nvPr/>
          </p:nvSpPr>
          <p:spPr>
            <a:xfrm>
              <a:off x="1975314" y="4065743"/>
              <a:ext cx="320919" cy="369332"/>
            </a:xfrm>
            <a:prstGeom prst="rect">
              <a:avLst/>
            </a:prstGeom>
            <a:noFill/>
          </p:spPr>
          <p:txBody>
            <a:bodyPr wrap="square" rtlCol="0">
              <a:spAutoFit/>
            </a:bodyPr>
            <a:lstStyle/>
            <a:p>
              <a:r>
                <a:rPr lang="en-US" dirty="0"/>
                <a:t>+</a:t>
              </a:r>
            </a:p>
          </p:txBody>
        </p:sp>
        <p:sp>
          <p:nvSpPr>
            <p:cNvPr id="58" name="TextBox 57">
              <a:extLst>
                <a:ext uri="{FF2B5EF4-FFF2-40B4-BE49-F238E27FC236}">
                  <a16:creationId xmlns:a16="http://schemas.microsoft.com/office/drawing/2014/main" id="{99A1431A-0140-A847-AF5A-BD558CCBF0FC}"/>
                </a:ext>
              </a:extLst>
            </p:cNvPr>
            <p:cNvSpPr txBox="1"/>
            <p:nvPr/>
          </p:nvSpPr>
          <p:spPr>
            <a:xfrm>
              <a:off x="1975313" y="4351929"/>
              <a:ext cx="320919" cy="369332"/>
            </a:xfrm>
            <a:prstGeom prst="rect">
              <a:avLst/>
            </a:prstGeom>
            <a:noFill/>
          </p:spPr>
          <p:txBody>
            <a:bodyPr wrap="square" rtlCol="0">
              <a:spAutoFit/>
            </a:bodyPr>
            <a:lstStyle/>
            <a:p>
              <a:r>
                <a:rPr lang="en-US" dirty="0"/>
                <a:t>+</a:t>
              </a:r>
            </a:p>
          </p:txBody>
        </p:sp>
      </p:grpSp>
      <p:grpSp>
        <p:nvGrpSpPr>
          <p:cNvPr id="67" name="Group 66">
            <a:extLst>
              <a:ext uri="{FF2B5EF4-FFF2-40B4-BE49-F238E27FC236}">
                <a16:creationId xmlns:a16="http://schemas.microsoft.com/office/drawing/2014/main" id="{2695F94F-8F14-174A-8C22-CD6272A829BD}"/>
              </a:ext>
            </a:extLst>
          </p:cNvPr>
          <p:cNvGrpSpPr/>
          <p:nvPr/>
        </p:nvGrpSpPr>
        <p:grpSpPr>
          <a:xfrm>
            <a:off x="6719002" y="5531559"/>
            <a:ext cx="2054578" cy="693883"/>
            <a:chOff x="6719002" y="5531559"/>
            <a:chExt cx="2054578" cy="693883"/>
          </a:xfrm>
        </p:grpSpPr>
        <p:grpSp>
          <p:nvGrpSpPr>
            <p:cNvPr id="36" name="Group 35">
              <a:extLst>
                <a:ext uri="{FF2B5EF4-FFF2-40B4-BE49-F238E27FC236}">
                  <a16:creationId xmlns:a16="http://schemas.microsoft.com/office/drawing/2014/main" id="{1EC6172F-EE64-9243-9A4F-5E37CFED3F71}"/>
                </a:ext>
              </a:extLst>
            </p:cNvPr>
            <p:cNvGrpSpPr/>
            <p:nvPr/>
          </p:nvGrpSpPr>
          <p:grpSpPr>
            <a:xfrm>
              <a:off x="6719002" y="5621038"/>
              <a:ext cx="2054578" cy="530576"/>
              <a:chOff x="2018066" y="2096532"/>
              <a:chExt cx="2054578" cy="530576"/>
            </a:xfrm>
          </p:grpSpPr>
          <p:sp>
            <p:nvSpPr>
              <p:cNvPr id="5" name="Can 4">
                <a:extLst>
                  <a:ext uri="{FF2B5EF4-FFF2-40B4-BE49-F238E27FC236}">
                    <a16:creationId xmlns:a16="http://schemas.microsoft.com/office/drawing/2014/main" id="{A79A0E44-6589-3044-9298-DFFE2E386FD9}"/>
                  </a:ext>
                </a:extLst>
              </p:cNvPr>
              <p:cNvSpPr/>
              <p:nvPr/>
            </p:nvSpPr>
            <p:spPr>
              <a:xfrm>
                <a:off x="2018066" y="2096532"/>
                <a:ext cx="2054578" cy="530576"/>
              </a:xfrm>
              <a:prstGeom prst="can">
                <a:avLst/>
              </a:prstGeom>
              <a:solidFill>
                <a:srgbClr val="E30002"/>
              </a:solidFill>
              <a:ln>
                <a:solidFill>
                  <a:srgbClr val="93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8A3F24F8-D733-AC44-A942-FC79D6DADDC8}"/>
                  </a:ext>
                </a:extLst>
              </p:cNvPr>
              <p:cNvSpPr/>
              <p:nvPr/>
            </p:nvSpPr>
            <p:spPr>
              <a:xfrm>
                <a:off x="2018066" y="2096532"/>
                <a:ext cx="2054578" cy="316088"/>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a:extLst>
                <a:ext uri="{FF2B5EF4-FFF2-40B4-BE49-F238E27FC236}">
                  <a16:creationId xmlns:a16="http://schemas.microsoft.com/office/drawing/2014/main" id="{0E371B7B-7AD0-0840-8A69-7FF4C34FDA4E}"/>
                </a:ext>
              </a:extLst>
            </p:cNvPr>
            <p:cNvSpPr txBox="1"/>
            <p:nvPr/>
          </p:nvSpPr>
          <p:spPr>
            <a:xfrm>
              <a:off x="6847639" y="5536857"/>
              <a:ext cx="443345" cy="369332"/>
            </a:xfrm>
            <a:prstGeom prst="rect">
              <a:avLst/>
            </a:prstGeom>
            <a:noFill/>
          </p:spPr>
          <p:txBody>
            <a:bodyPr wrap="square" rtlCol="0">
              <a:spAutoFit/>
            </a:bodyPr>
            <a:lstStyle/>
            <a:p>
              <a:r>
                <a:rPr lang="en-US" dirty="0"/>
                <a:t>_</a:t>
              </a:r>
            </a:p>
          </p:txBody>
        </p:sp>
        <p:sp>
          <p:nvSpPr>
            <p:cNvPr id="62" name="TextBox 61">
              <a:extLst>
                <a:ext uri="{FF2B5EF4-FFF2-40B4-BE49-F238E27FC236}">
                  <a16:creationId xmlns:a16="http://schemas.microsoft.com/office/drawing/2014/main" id="{7BDCF536-42A0-6B42-A68C-965B029B4FA8}"/>
                </a:ext>
              </a:extLst>
            </p:cNvPr>
            <p:cNvSpPr txBox="1"/>
            <p:nvPr/>
          </p:nvSpPr>
          <p:spPr>
            <a:xfrm>
              <a:off x="7601807" y="5540764"/>
              <a:ext cx="443345" cy="369332"/>
            </a:xfrm>
            <a:prstGeom prst="rect">
              <a:avLst/>
            </a:prstGeom>
            <a:noFill/>
          </p:spPr>
          <p:txBody>
            <a:bodyPr wrap="square" rtlCol="0">
              <a:spAutoFit/>
            </a:bodyPr>
            <a:lstStyle/>
            <a:p>
              <a:r>
                <a:rPr lang="en-US" dirty="0"/>
                <a:t>_</a:t>
              </a:r>
            </a:p>
          </p:txBody>
        </p:sp>
        <p:sp>
          <p:nvSpPr>
            <p:cNvPr id="63" name="TextBox 62">
              <a:extLst>
                <a:ext uri="{FF2B5EF4-FFF2-40B4-BE49-F238E27FC236}">
                  <a16:creationId xmlns:a16="http://schemas.microsoft.com/office/drawing/2014/main" id="{E49A0CB9-A128-1742-8E6E-AD92D01CC020}"/>
                </a:ext>
              </a:extLst>
            </p:cNvPr>
            <p:cNvSpPr txBox="1"/>
            <p:nvPr/>
          </p:nvSpPr>
          <p:spPr>
            <a:xfrm>
              <a:off x="8246131" y="5531559"/>
              <a:ext cx="443345" cy="369332"/>
            </a:xfrm>
            <a:prstGeom prst="rect">
              <a:avLst/>
            </a:prstGeom>
            <a:noFill/>
          </p:spPr>
          <p:txBody>
            <a:bodyPr wrap="square" rtlCol="0">
              <a:spAutoFit/>
            </a:bodyPr>
            <a:lstStyle/>
            <a:p>
              <a:r>
                <a:rPr lang="en-US" dirty="0"/>
                <a:t>_</a:t>
              </a:r>
            </a:p>
          </p:txBody>
        </p:sp>
        <p:sp>
          <p:nvSpPr>
            <p:cNvPr id="64" name="TextBox 63">
              <a:extLst>
                <a:ext uri="{FF2B5EF4-FFF2-40B4-BE49-F238E27FC236}">
                  <a16:creationId xmlns:a16="http://schemas.microsoft.com/office/drawing/2014/main" id="{F4706FC1-DC33-E640-9377-310DAF333598}"/>
                </a:ext>
              </a:extLst>
            </p:cNvPr>
            <p:cNvSpPr txBox="1"/>
            <p:nvPr/>
          </p:nvSpPr>
          <p:spPr>
            <a:xfrm>
              <a:off x="6847640" y="5839120"/>
              <a:ext cx="443345" cy="369332"/>
            </a:xfrm>
            <a:prstGeom prst="rect">
              <a:avLst/>
            </a:prstGeom>
            <a:noFill/>
          </p:spPr>
          <p:txBody>
            <a:bodyPr wrap="square" rtlCol="0">
              <a:spAutoFit/>
            </a:bodyPr>
            <a:lstStyle/>
            <a:p>
              <a:r>
                <a:rPr lang="en-US" dirty="0"/>
                <a:t>+</a:t>
              </a:r>
            </a:p>
          </p:txBody>
        </p:sp>
        <p:sp>
          <p:nvSpPr>
            <p:cNvPr id="65" name="TextBox 64">
              <a:extLst>
                <a:ext uri="{FF2B5EF4-FFF2-40B4-BE49-F238E27FC236}">
                  <a16:creationId xmlns:a16="http://schemas.microsoft.com/office/drawing/2014/main" id="{5BC9DDE9-90E7-B840-860D-F0171AAF281C}"/>
                </a:ext>
              </a:extLst>
            </p:cNvPr>
            <p:cNvSpPr txBox="1"/>
            <p:nvPr/>
          </p:nvSpPr>
          <p:spPr>
            <a:xfrm>
              <a:off x="7611753" y="5856110"/>
              <a:ext cx="443345" cy="369332"/>
            </a:xfrm>
            <a:prstGeom prst="rect">
              <a:avLst/>
            </a:prstGeom>
            <a:noFill/>
          </p:spPr>
          <p:txBody>
            <a:bodyPr wrap="square" rtlCol="0">
              <a:spAutoFit/>
            </a:bodyPr>
            <a:lstStyle/>
            <a:p>
              <a:r>
                <a:rPr lang="en-US" dirty="0"/>
                <a:t>+</a:t>
              </a:r>
            </a:p>
          </p:txBody>
        </p:sp>
        <p:sp>
          <p:nvSpPr>
            <p:cNvPr id="66" name="TextBox 65">
              <a:extLst>
                <a:ext uri="{FF2B5EF4-FFF2-40B4-BE49-F238E27FC236}">
                  <a16:creationId xmlns:a16="http://schemas.microsoft.com/office/drawing/2014/main" id="{C9F453C0-BCB0-424F-905C-448A7B6B2871}"/>
                </a:ext>
              </a:extLst>
            </p:cNvPr>
            <p:cNvSpPr txBox="1"/>
            <p:nvPr/>
          </p:nvSpPr>
          <p:spPr>
            <a:xfrm>
              <a:off x="8257226" y="5839120"/>
              <a:ext cx="443345" cy="369332"/>
            </a:xfrm>
            <a:prstGeom prst="rect">
              <a:avLst/>
            </a:prstGeom>
            <a:noFill/>
          </p:spPr>
          <p:txBody>
            <a:bodyPr wrap="square" rtlCol="0">
              <a:spAutoFit/>
            </a:bodyPr>
            <a:lstStyle/>
            <a:p>
              <a:r>
                <a:rPr lang="en-US" dirty="0"/>
                <a:t>+</a:t>
              </a:r>
            </a:p>
          </p:txBody>
        </p:sp>
      </p:grpSp>
      <p:grpSp>
        <p:nvGrpSpPr>
          <p:cNvPr id="97" name="Group 96">
            <a:extLst>
              <a:ext uri="{FF2B5EF4-FFF2-40B4-BE49-F238E27FC236}">
                <a16:creationId xmlns:a16="http://schemas.microsoft.com/office/drawing/2014/main" id="{098E8867-7F07-A942-808C-805CADB276C7}"/>
              </a:ext>
            </a:extLst>
          </p:cNvPr>
          <p:cNvGrpSpPr/>
          <p:nvPr/>
        </p:nvGrpSpPr>
        <p:grpSpPr>
          <a:xfrm>
            <a:off x="9638157" y="4118296"/>
            <a:ext cx="2162896" cy="2596609"/>
            <a:chOff x="9638157" y="4118296"/>
            <a:chExt cx="2162896" cy="2596609"/>
          </a:xfrm>
        </p:grpSpPr>
        <p:grpSp>
          <p:nvGrpSpPr>
            <p:cNvPr id="89" name="Group 88">
              <a:extLst>
                <a:ext uri="{FF2B5EF4-FFF2-40B4-BE49-F238E27FC236}">
                  <a16:creationId xmlns:a16="http://schemas.microsoft.com/office/drawing/2014/main" id="{6A60D3C8-496F-2E42-94B9-7A1744A0E2A5}"/>
                </a:ext>
              </a:extLst>
            </p:cNvPr>
            <p:cNvGrpSpPr/>
            <p:nvPr/>
          </p:nvGrpSpPr>
          <p:grpSpPr>
            <a:xfrm>
              <a:off x="9645040" y="4118296"/>
              <a:ext cx="2071586" cy="2596609"/>
              <a:chOff x="9646958" y="4117242"/>
              <a:chExt cx="2071586" cy="2596609"/>
            </a:xfrm>
          </p:grpSpPr>
          <p:grpSp>
            <p:nvGrpSpPr>
              <p:cNvPr id="35" name="Group 34">
                <a:extLst>
                  <a:ext uri="{FF2B5EF4-FFF2-40B4-BE49-F238E27FC236}">
                    <a16:creationId xmlns:a16="http://schemas.microsoft.com/office/drawing/2014/main" id="{B5A036B8-AABB-D640-B9CD-A5DD6AA7EAFD}"/>
                  </a:ext>
                </a:extLst>
              </p:cNvPr>
              <p:cNvGrpSpPr/>
              <p:nvPr/>
            </p:nvGrpSpPr>
            <p:grpSpPr>
              <a:xfrm>
                <a:off x="9646958" y="4117242"/>
                <a:ext cx="2071586" cy="2596609"/>
                <a:chOff x="6090958" y="4117242"/>
                <a:chExt cx="2071586" cy="2596609"/>
              </a:xfrm>
            </p:grpSpPr>
            <p:sp>
              <p:nvSpPr>
                <p:cNvPr id="22" name="Triangle 21">
                  <a:extLst>
                    <a:ext uri="{FF2B5EF4-FFF2-40B4-BE49-F238E27FC236}">
                      <a16:creationId xmlns:a16="http://schemas.microsoft.com/office/drawing/2014/main" id="{01FB1429-80E9-0341-B6AE-A584FAD27E56}"/>
                    </a:ext>
                  </a:extLst>
                </p:cNvPr>
                <p:cNvSpPr/>
                <p:nvPr/>
              </p:nvSpPr>
              <p:spPr>
                <a:xfrm>
                  <a:off x="6090958" y="4605982"/>
                  <a:ext cx="2056802" cy="11869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0818927-7FE2-F541-BFD7-E2ABB915D5F6}"/>
                    </a:ext>
                  </a:extLst>
                </p:cNvPr>
                <p:cNvSpPr/>
                <p:nvPr/>
              </p:nvSpPr>
              <p:spPr>
                <a:xfrm>
                  <a:off x="6096000" y="5786578"/>
                  <a:ext cx="2066544" cy="4104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F27708C-F52F-FF40-8F05-69F3DC14D28B}"/>
                    </a:ext>
                  </a:extLst>
                </p:cNvPr>
                <p:cNvSpPr/>
                <p:nvPr/>
              </p:nvSpPr>
              <p:spPr>
                <a:xfrm>
                  <a:off x="6734586" y="4558074"/>
                  <a:ext cx="770142" cy="473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entagon 18">
                  <a:extLst>
                    <a:ext uri="{FF2B5EF4-FFF2-40B4-BE49-F238E27FC236}">
                      <a16:creationId xmlns:a16="http://schemas.microsoft.com/office/drawing/2014/main" id="{85CEF9DF-17D0-FA4E-B7F6-0A944C42F7A8}"/>
                    </a:ext>
                  </a:extLst>
                </p:cNvPr>
                <p:cNvSpPr/>
                <p:nvPr/>
              </p:nvSpPr>
              <p:spPr>
                <a:xfrm rot="5400000">
                  <a:off x="6127957" y="5564608"/>
                  <a:ext cx="1958001" cy="34048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nip Same Side Corner Rectangle 20">
                  <a:extLst>
                    <a:ext uri="{FF2B5EF4-FFF2-40B4-BE49-F238E27FC236}">
                      <a16:creationId xmlns:a16="http://schemas.microsoft.com/office/drawing/2014/main" id="{D5E3FE29-34DB-8B4C-AF28-56E78637782C}"/>
                    </a:ext>
                  </a:extLst>
                </p:cNvPr>
                <p:cNvSpPr/>
                <p:nvPr/>
              </p:nvSpPr>
              <p:spPr>
                <a:xfrm>
                  <a:off x="6936714" y="5106125"/>
                  <a:ext cx="340485" cy="1419394"/>
                </a:xfrm>
                <a:prstGeom prst="snip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Same Side Corner Rectangle 24">
                  <a:extLst>
                    <a:ext uri="{FF2B5EF4-FFF2-40B4-BE49-F238E27FC236}">
                      <a16:creationId xmlns:a16="http://schemas.microsoft.com/office/drawing/2014/main" id="{423A481D-148A-6D42-8A8A-0BFDC1B80797}"/>
                    </a:ext>
                  </a:extLst>
                </p:cNvPr>
                <p:cNvSpPr/>
                <p:nvPr/>
              </p:nvSpPr>
              <p:spPr>
                <a:xfrm>
                  <a:off x="6936714" y="4117242"/>
                  <a:ext cx="340485" cy="2079820"/>
                </a:xfrm>
                <a:prstGeom prst="snip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4CECD360-3096-B042-BF32-DAFF07C13807}"/>
                  </a:ext>
                </a:extLst>
              </p:cNvPr>
              <p:cNvSpPr/>
              <p:nvPr/>
            </p:nvSpPr>
            <p:spPr>
              <a:xfrm>
                <a:off x="11008132" y="4528396"/>
                <a:ext cx="149395" cy="67105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3CCF4FC-0AF9-0648-A5F8-619E5A3E2D4C}"/>
                  </a:ext>
                </a:extLst>
              </p:cNvPr>
              <p:cNvSpPr/>
              <p:nvPr/>
            </p:nvSpPr>
            <p:spPr>
              <a:xfrm>
                <a:off x="10148489" y="4525221"/>
                <a:ext cx="149395" cy="67105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C59D9D6-C9D1-074B-BE78-0D0C8A0DA59C}"/>
                  </a:ext>
                </a:extLst>
              </p:cNvPr>
              <p:cNvSpPr/>
              <p:nvPr/>
            </p:nvSpPr>
            <p:spPr>
              <a:xfrm rot="2515529">
                <a:off x="9865055" y="5028511"/>
                <a:ext cx="135967" cy="90836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3E46551-8861-8849-8344-CD6CA12580BA}"/>
                  </a:ext>
                </a:extLst>
              </p:cNvPr>
              <p:cNvSpPr/>
              <p:nvPr/>
            </p:nvSpPr>
            <p:spPr>
              <a:xfrm rot="19010485">
                <a:off x="11358490" y="4997538"/>
                <a:ext cx="124732" cy="96020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11E017D0-DFEF-0A4C-ADC1-04A06178892B}"/>
                  </a:ext>
                </a:extLst>
              </p:cNvPr>
              <p:cNvSpPr txBox="1"/>
              <p:nvPr/>
            </p:nvSpPr>
            <p:spPr>
              <a:xfrm>
                <a:off x="10114447" y="4483516"/>
                <a:ext cx="375414" cy="369332"/>
              </a:xfrm>
              <a:prstGeom prst="rect">
                <a:avLst/>
              </a:prstGeom>
              <a:noFill/>
            </p:spPr>
            <p:txBody>
              <a:bodyPr wrap="square" rtlCol="0">
                <a:spAutoFit/>
              </a:bodyPr>
              <a:lstStyle/>
              <a:p>
                <a:r>
                  <a:rPr lang="en-US" dirty="0"/>
                  <a:t>-</a:t>
                </a:r>
              </a:p>
            </p:txBody>
          </p:sp>
        </p:grpSp>
        <p:sp>
          <p:nvSpPr>
            <p:cNvPr id="68" name="TextBox 67">
              <a:extLst>
                <a:ext uri="{FF2B5EF4-FFF2-40B4-BE49-F238E27FC236}">
                  <a16:creationId xmlns:a16="http://schemas.microsoft.com/office/drawing/2014/main" id="{3534EE21-9A53-024F-B6B1-1BCE7CF0B527}"/>
                </a:ext>
              </a:extLst>
            </p:cNvPr>
            <p:cNvSpPr txBox="1"/>
            <p:nvPr/>
          </p:nvSpPr>
          <p:spPr>
            <a:xfrm>
              <a:off x="10489609" y="4188741"/>
              <a:ext cx="296851" cy="369332"/>
            </a:xfrm>
            <a:prstGeom prst="rect">
              <a:avLst/>
            </a:prstGeom>
            <a:noFill/>
          </p:spPr>
          <p:txBody>
            <a:bodyPr wrap="square" rtlCol="0">
              <a:spAutoFit/>
            </a:bodyPr>
            <a:lstStyle/>
            <a:p>
              <a:r>
                <a:rPr lang="en-US" dirty="0"/>
                <a:t>+</a:t>
              </a:r>
            </a:p>
          </p:txBody>
        </p:sp>
        <p:sp>
          <p:nvSpPr>
            <p:cNvPr id="69" name="TextBox 68">
              <a:extLst>
                <a:ext uri="{FF2B5EF4-FFF2-40B4-BE49-F238E27FC236}">
                  <a16:creationId xmlns:a16="http://schemas.microsoft.com/office/drawing/2014/main" id="{BEC8663B-A8B9-EB4F-B906-DBFB301B5050}"/>
                </a:ext>
              </a:extLst>
            </p:cNvPr>
            <p:cNvSpPr txBox="1"/>
            <p:nvPr/>
          </p:nvSpPr>
          <p:spPr>
            <a:xfrm>
              <a:off x="10564787" y="4733127"/>
              <a:ext cx="443345" cy="369332"/>
            </a:xfrm>
            <a:prstGeom prst="rect">
              <a:avLst/>
            </a:prstGeom>
            <a:noFill/>
          </p:spPr>
          <p:txBody>
            <a:bodyPr wrap="square" rtlCol="0">
              <a:spAutoFit/>
            </a:bodyPr>
            <a:lstStyle/>
            <a:p>
              <a:r>
                <a:rPr lang="en-US" dirty="0"/>
                <a:t>+</a:t>
              </a:r>
            </a:p>
          </p:txBody>
        </p:sp>
        <p:sp>
          <p:nvSpPr>
            <p:cNvPr id="70" name="TextBox 69">
              <a:extLst>
                <a:ext uri="{FF2B5EF4-FFF2-40B4-BE49-F238E27FC236}">
                  <a16:creationId xmlns:a16="http://schemas.microsoft.com/office/drawing/2014/main" id="{A154B4C1-03E1-2C4A-BDF5-75428EC777D5}"/>
                </a:ext>
              </a:extLst>
            </p:cNvPr>
            <p:cNvSpPr txBox="1"/>
            <p:nvPr/>
          </p:nvSpPr>
          <p:spPr>
            <a:xfrm>
              <a:off x="10463131" y="5149848"/>
              <a:ext cx="443345" cy="369332"/>
            </a:xfrm>
            <a:prstGeom prst="rect">
              <a:avLst/>
            </a:prstGeom>
            <a:noFill/>
          </p:spPr>
          <p:txBody>
            <a:bodyPr wrap="square" rtlCol="0">
              <a:spAutoFit/>
            </a:bodyPr>
            <a:lstStyle/>
            <a:p>
              <a:r>
                <a:rPr lang="en-US" dirty="0"/>
                <a:t>+</a:t>
              </a:r>
            </a:p>
          </p:txBody>
        </p:sp>
        <p:sp>
          <p:nvSpPr>
            <p:cNvPr id="71" name="TextBox 70">
              <a:extLst>
                <a:ext uri="{FF2B5EF4-FFF2-40B4-BE49-F238E27FC236}">
                  <a16:creationId xmlns:a16="http://schemas.microsoft.com/office/drawing/2014/main" id="{1C061CFB-A98B-AB42-8507-CF83E276E74E}"/>
                </a:ext>
              </a:extLst>
            </p:cNvPr>
            <p:cNvSpPr txBox="1"/>
            <p:nvPr/>
          </p:nvSpPr>
          <p:spPr>
            <a:xfrm>
              <a:off x="10581580" y="5625663"/>
              <a:ext cx="443345" cy="369332"/>
            </a:xfrm>
            <a:prstGeom prst="rect">
              <a:avLst/>
            </a:prstGeom>
            <a:noFill/>
          </p:spPr>
          <p:txBody>
            <a:bodyPr wrap="square" rtlCol="0">
              <a:spAutoFit/>
            </a:bodyPr>
            <a:lstStyle/>
            <a:p>
              <a:r>
                <a:rPr lang="en-US" dirty="0"/>
                <a:t>+</a:t>
              </a:r>
            </a:p>
          </p:txBody>
        </p:sp>
        <p:sp>
          <p:nvSpPr>
            <p:cNvPr id="72" name="TextBox 71">
              <a:extLst>
                <a:ext uri="{FF2B5EF4-FFF2-40B4-BE49-F238E27FC236}">
                  <a16:creationId xmlns:a16="http://schemas.microsoft.com/office/drawing/2014/main" id="{881217A4-D3DB-B64A-BED3-0C5E3CE2757F}"/>
                </a:ext>
              </a:extLst>
            </p:cNvPr>
            <p:cNvSpPr txBox="1"/>
            <p:nvPr/>
          </p:nvSpPr>
          <p:spPr>
            <a:xfrm>
              <a:off x="10463130" y="5928763"/>
              <a:ext cx="443345" cy="369332"/>
            </a:xfrm>
            <a:prstGeom prst="rect">
              <a:avLst/>
            </a:prstGeom>
            <a:noFill/>
          </p:spPr>
          <p:txBody>
            <a:bodyPr wrap="square" rtlCol="0">
              <a:spAutoFit/>
            </a:bodyPr>
            <a:lstStyle/>
            <a:p>
              <a:r>
                <a:rPr lang="en-US" dirty="0"/>
                <a:t>+</a:t>
              </a:r>
            </a:p>
          </p:txBody>
        </p:sp>
        <p:sp>
          <p:nvSpPr>
            <p:cNvPr id="73" name="TextBox 72">
              <a:extLst>
                <a:ext uri="{FF2B5EF4-FFF2-40B4-BE49-F238E27FC236}">
                  <a16:creationId xmlns:a16="http://schemas.microsoft.com/office/drawing/2014/main" id="{7D3882D3-3277-DD4C-ACFA-4A4646F829CD}"/>
                </a:ext>
              </a:extLst>
            </p:cNvPr>
            <p:cNvSpPr txBox="1"/>
            <p:nvPr/>
          </p:nvSpPr>
          <p:spPr>
            <a:xfrm>
              <a:off x="10522355" y="6208452"/>
              <a:ext cx="443345" cy="369332"/>
            </a:xfrm>
            <a:prstGeom prst="rect">
              <a:avLst/>
            </a:prstGeom>
            <a:noFill/>
          </p:spPr>
          <p:txBody>
            <a:bodyPr wrap="square" rtlCol="0">
              <a:spAutoFit/>
            </a:bodyPr>
            <a:lstStyle/>
            <a:p>
              <a:r>
                <a:rPr lang="en-US" dirty="0"/>
                <a:t>+</a:t>
              </a:r>
            </a:p>
          </p:txBody>
        </p:sp>
        <p:sp>
          <p:nvSpPr>
            <p:cNvPr id="78" name="TextBox 77">
              <a:extLst>
                <a:ext uri="{FF2B5EF4-FFF2-40B4-BE49-F238E27FC236}">
                  <a16:creationId xmlns:a16="http://schemas.microsoft.com/office/drawing/2014/main" id="{1E47FD72-F487-AE41-9DC1-B2CF18B57158}"/>
                </a:ext>
              </a:extLst>
            </p:cNvPr>
            <p:cNvSpPr txBox="1"/>
            <p:nvPr/>
          </p:nvSpPr>
          <p:spPr>
            <a:xfrm>
              <a:off x="10968884" y="4507921"/>
              <a:ext cx="375414" cy="369332"/>
            </a:xfrm>
            <a:prstGeom prst="rect">
              <a:avLst/>
            </a:prstGeom>
            <a:noFill/>
          </p:spPr>
          <p:txBody>
            <a:bodyPr wrap="square" rtlCol="0">
              <a:spAutoFit/>
            </a:bodyPr>
            <a:lstStyle/>
            <a:p>
              <a:r>
                <a:rPr lang="en-US" dirty="0"/>
                <a:t>-</a:t>
              </a:r>
            </a:p>
          </p:txBody>
        </p:sp>
        <p:sp>
          <p:nvSpPr>
            <p:cNvPr id="85" name="TextBox 84">
              <a:extLst>
                <a:ext uri="{FF2B5EF4-FFF2-40B4-BE49-F238E27FC236}">
                  <a16:creationId xmlns:a16="http://schemas.microsoft.com/office/drawing/2014/main" id="{58573641-B436-5E4B-90F4-93B00A03DE2B}"/>
                </a:ext>
              </a:extLst>
            </p:cNvPr>
            <p:cNvSpPr txBox="1"/>
            <p:nvPr/>
          </p:nvSpPr>
          <p:spPr>
            <a:xfrm rot="2599064">
              <a:off x="9986068" y="5121020"/>
              <a:ext cx="375414" cy="369332"/>
            </a:xfrm>
            <a:prstGeom prst="rect">
              <a:avLst/>
            </a:prstGeom>
            <a:noFill/>
          </p:spPr>
          <p:txBody>
            <a:bodyPr wrap="square" rtlCol="0">
              <a:spAutoFit/>
            </a:bodyPr>
            <a:lstStyle/>
            <a:p>
              <a:r>
                <a:rPr lang="en-US" dirty="0"/>
                <a:t>-</a:t>
              </a:r>
            </a:p>
          </p:txBody>
        </p:sp>
        <p:sp>
          <p:nvSpPr>
            <p:cNvPr id="80" name="TextBox 79">
              <a:extLst>
                <a:ext uri="{FF2B5EF4-FFF2-40B4-BE49-F238E27FC236}">
                  <a16:creationId xmlns:a16="http://schemas.microsoft.com/office/drawing/2014/main" id="{7862C4E2-6103-5F41-9B95-D29B61C97CD4}"/>
                </a:ext>
              </a:extLst>
            </p:cNvPr>
            <p:cNvSpPr txBox="1"/>
            <p:nvPr/>
          </p:nvSpPr>
          <p:spPr>
            <a:xfrm rot="18965564">
              <a:off x="11081681" y="5040444"/>
              <a:ext cx="375414" cy="369332"/>
            </a:xfrm>
            <a:prstGeom prst="rect">
              <a:avLst/>
            </a:prstGeom>
            <a:noFill/>
          </p:spPr>
          <p:txBody>
            <a:bodyPr wrap="square" rtlCol="0">
              <a:spAutoFit/>
            </a:bodyPr>
            <a:lstStyle/>
            <a:p>
              <a:r>
                <a:rPr lang="en-US" dirty="0"/>
                <a:t>-</a:t>
              </a:r>
            </a:p>
          </p:txBody>
        </p:sp>
        <p:sp>
          <p:nvSpPr>
            <p:cNvPr id="90" name="TextBox 89">
              <a:extLst>
                <a:ext uri="{FF2B5EF4-FFF2-40B4-BE49-F238E27FC236}">
                  <a16:creationId xmlns:a16="http://schemas.microsoft.com/office/drawing/2014/main" id="{CA578EA7-F60C-E747-B09D-BB0893CAB634}"/>
                </a:ext>
              </a:extLst>
            </p:cNvPr>
            <p:cNvSpPr txBox="1"/>
            <p:nvPr/>
          </p:nvSpPr>
          <p:spPr>
            <a:xfrm>
              <a:off x="10108921" y="4728094"/>
              <a:ext cx="375414" cy="369332"/>
            </a:xfrm>
            <a:prstGeom prst="rect">
              <a:avLst/>
            </a:prstGeom>
            <a:noFill/>
          </p:spPr>
          <p:txBody>
            <a:bodyPr wrap="square" rtlCol="0">
              <a:spAutoFit/>
            </a:bodyPr>
            <a:lstStyle/>
            <a:p>
              <a:r>
                <a:rPr lang="en-US" dirty="0"/>
                <a:t>-</a:t>
              </a:r>
            </a:p>
          </p:txBody>
        </p:sp>
        <p:sp>
          <p:nvSpPr>
            <p:cNvPr id="91" name="TextBox 90">
              <a:extLst>
                <a:ext uri="{FF2B5EF4-FFF2-40B4-BE49-F238E27FC236}">
                  <a16:creationId xmlns:a16="http://schemas.microsoft.com/office/drawing/2014/main" id="{C00275EC-A2C4-E949-9F05-04D4C3A8B864}"/>
                </a:ext>
              </a:extLst>
            </p:cNvPr>
            <p:cNvSpPr txBox="1"/>
            <p:nvPr/>
          </p:nvSpPr>
          <p:spPr>
            <a:xfrm>
              <a:off x="10967925" y="4737358"/>
              <a:ext cx="375414" cy="369332"/>
            </a:xfrm>
            <a:prstGeom prst="rect">
              <a:avLst/>
            </a:prstGeom>
            <a:noFill/>
          </p:spPr>
          <p:txBody>
            <a:bodyPr wrap="square" rtlCol="0">
              <a:spAutoFit/>
            </a:bodyPr>
            <a:lstStyle/>
            <a:p>
              <a:r>
                <a:rPr lang="en-US" dirty="0"/>
                <a:t>-</a:t>
              </a:r>
            </a:p>
          </p:txBody>
        </p:sp>
        <p:sp>
          <p:nvSpPr>
            <p:cNvPr id="92" name="TextBox 91">
              <a:extLst>
                <a:ext uri="{FF2B5EF4-FFF2-40B4-BE49-F238E27FC236}">
                  <a16:creationId xmlns:a16="http://schemas.microsoft.com/office/drawing/2014/main" id="{EC804DC3-CC99-914B-8E07-EBB4998CD387}"/>
                </a:ext>
              </a:extLst>
            </p:cNvPr>
            <p:cNvSpPr txBox="1"/>
            <p:nvPr/>
          </p:nvSpPr>
          <p:spPr>
            <a:xfrm rot="2599064">
              <a:off x="9806873" y="5323660"/>
              <a:ext cx="375414" cy="369332"/>
            </a:xfrm>
            <a:prstGeom prst="rect">
              <a:avLst/>
            </a:prstGeom>
            <a:noFill/>
          </p:spPr>
          <p:txBody>
            <a:bodyPr wrap="square" rtlCol="0">
              <a:spAutoFit/>
            </a:bodyPr>
            <a:lstStyle/>
            <a:p>
              <a:r>
                <a:rPr lang="en-US" dirty="0"/>
                <a:t>-</a:t>
              </a:r>
            </a:p>
          </p:txBody>
        </p:sp>
        <p:sp>
          <p:nvSpPr>
            <p:cNvPr id="93" name="TextBox 92">
              <a:extLst>
                <a:ext uri="{FF2B5EF4-FFF2-40B4-BE49-F238E27FC236}">
                  <a16:creationId xmlns:a16="http://schemas.microsoft.com/office/drawing/2014/main" id="{63BE644E-4AF7-C446-B197-308D88F16AC0}"/>
                </a:ext>
              </a:extLst>
            </p:cNvPr>
            <p:cNvSpPr txBox="1"/>
            <p:nvPr/>
          </p:nvSpPr>
          <p:spPr>
            <a:xfrm rot="2599064">
              <a:off x="9638157" y="5508082"/>
              <a:ext cx="375414"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7619C2EB-238B-4644-81BE-B33377533F01}"/>
                </a:ext>
              </a:extLst>
            </p:cNvPr>
            <p:cNvSpPr txBox="1"/>
            <p:nvPr/>
          </p:nvSpPr>
          <p:spPr>
            <a:xfrm rot="18965564">
              <a:off x="11264388" y="5233150"/>
              <a:ext cx="375414" cy="369332"/>
            </a:xfrm>
            <a:prstGeom prst="rect">
              <a:avLst/>
            </a:prstGeom>
            <a:noFill/>
          </p:spPr>
          <p:txBody>
            <a:bodyPr wrap="square" rtlCol="0">
              <a:spAutoFit/>
            </a:bodyPr>
            <a:lstStyle/>
            <a:p>
              <a:r>
                <a:rPr lang="en-US" dirty="0"/>
                <a:t>-</a:t>
              </a:r>
            </a:p>
          </p:txBody>
        </p:sp>
        <p:sp>
          <p:nvSpPr>
            <p:cNvPr id="96" name="TextBox 95">
              <a:extLst>
                <a:ext uri="{FF2B5EF4-FFF2-40B4-BE49-F238E27FC236}">
                  <a16:creationId xmlns:a16="http://schemas.microsoft.com/office/drawing/2014/main" id="{EF2380D0-32DA-A643-BB1B-DB081C2CE549}"/>
                </a:ext>
              </a:extLst>
            </p:cNvPr>
            <p:cNvSpPr txBox="1"/>
            <p:nvPr/>
          </p:nvSpPr>
          <p:spPr>
            <a:xfrm rot="18965564">
              <a:off x="11425639" y="5414878"/>
              <a:ext cx="375414" cy="369332"/>
            </a:xfrm>
            <a:prstGeom prst="rect">
              <a:avLst/>
            </a:prstGeom>
            <a:noFill/>
          </p:spPr>
          <p:txBody>
            <a:bodyPr wrap="square" rtlCol="0">
              <a:spAutoFit/>
            </a:bodyPr>
            <a:lstStyle/>
            <a:p>
              <a:r>
                <a:rPr lang="en-US" dirty="0"/>
                <a:t>-</a:t>
              </a:r>
            </a:p>
          </p:txBody>
        </p:sp>
      </p:grpSp>
    </p:spTree>
    <p:extLst>
      <p:ext uri="{BB962C8B-B14F-4D97-AF65-F5344CB8AC3E}">
        <p14:creationId xmlns:p14="http://schemas.microsoft.com/office/powerpoint/2010/main" val="145932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500"/>
                                        <p:tgtEl>
                                          <p:spTgt spid="59"/>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500"/>
                                        <p:tgtEl>
                                          <p:spTgt spid="67"/>
                                        </p:tgtEl>
                                      </p:cBhvr>
                                    </p:animEffect>
                                  </p:childTnLst>
                                </p:cTn>
                              </p:par>
                              <p:par>
                                <p:cTn id="47" presetID="42" presetClass="path" presetSubtype="0" accel="50000" decel="50000" fill="hold" nodeType="withEffect">
                                  <p:stCondLst>
                                    <p:cond delay="0"/>
                                  </p:stCondLst>
                                  <p:childTnLst>
                                    <p:animMotion origin="layout" path="M 3.54167E-6 4.07407E-6 L -0.38568 -0.51713 " pathEditMode="relative" rAng="0" ptsTypes="AA">
                                      <p:cBhvr>
                                        <p:cTn id="48" dur="2000" fill="hold"/>
                                        <p:tgtEl>
                                          <p:spTgt spid="67"/>
                                        </p:tgtEl>
                                        <p:attrNameLst>
                                          <p:attrName>ppt_x</p:attrName>
                                          <p:attrName>ppt_y</p:attrName>
                                        </p:attrNameLst>
                                      </p:cBhvr>
                                      <p:rCtr x="-19284" y="-25856"/>
                                    </p:animMotion>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67"/>
                                        </p:tgtEl>
                                      </p:cBhvr>
                                    </p:animEffect>
                                    <p:set>
                                      <p:cBhvr>
                                        <p:cTn id="53" dur="1" fill="hold">
                                          <p:stCondLst>
                                            <p:cond delay="499"/>
                                          </p:stCondLst>
                                        </p:cTn>
                                        <p:tgtEl>
                                          <p:spTgt spid="67"/>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fade">
                                      <p:cBhvr>
                                        <p:cTn id="57" dur="500"/>
                                        <p:tgtEl>
                                          <p:spTgt spid="97"/>
                                        </p:tgtEl>
                                      </p:cBhvr>
                                    </p:animEffect>
                                  </p:childTnLst>
                                </p:cTn>
                              </p:par>
                              <p:par>
                                <p:cTn id="58" presetID="42" presetClass="path" presetSubtype="0" accel="50000" decel="50000" fill="hold" nodeType="withEffect">
                                  <p:stCondLst>
                                    <p:cond delay="0"/>
                                  </p:stCondLst>
                                  <p:childTnLst>
                                    <p:animMotion origin="layout" path="M 3.33333E-6 -4.81481E-6 L -0.62604 -0.52013 " pathEditMode="relative" rAng="0" ptsTypes="AA">
                                      <p:cBhvr>
                                        <p:cTn id="59" dur="2000" fill="hold"/>
                                        <p:tgtEl>
                                          <p:spTgt spid="97"/>
                                        </p:tgtEl>
                                        <p:attrNameLst>
                                          <p:attrName>ppt_x</p:attrName>
                                          <p:attrName>ppt_y</p:attrName>
                                        </p:attrNameLst>
                                      </p:cBhvr>
                                      <p:rCtr x="-31302" y="-26019"/>
                                    </p:animMotion>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97"/>
                                        </p:tgtEl>
                                      </p:cBhvr>
                                    </p:animEffect>
                                    <p:set>
                                      <p:cBhvr>
                                        <p:cTn id="64" dur="1" fill="hold">
                                          <p:stCondLst>
                                            <p:cond delay="499"/>
                                          </p:stCondLst>
                                        </p:cTn>
                                        <p:tgtEl>
                                          <p:spTgt spid="97"/>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par>
                          <p:cTn id="68" fill="hold">
                            <p:stCondLst>
                              <p:cond delay="500"/>
                            </p:stCondLst>
                            <p:childTnLst>
                              <p:par>
                                <p:cTn id="69" presetID="42" presetClass="entr" presetSubtype="0"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1000"/>
                                        <p:tgtEl>
                                          <p:spTgt spid="39"/>
                                        </p:tgtEl>
                                      </p:cBhvr>
                                    </p:animEffect>
                                    <p:anim calcmode="lin" valueType="num">
                                      <p:cBhvr>
                                        <p:cTn id="72" dur="1000" fill="hold"/>
                                        <p:tgtEl>
                                          <p:spTgt spid="39"/>
                                        </p:tgtEl>
                                        <p:attrNameLst>
                                          <p:attrName>ppt_x</p:attrName>
                                        </p:attrNameLst>
                                      </p:cBhvr>
                                      <p:tavLst>
                                        <p:tav tm="0">
                                          <p:val>
                                            <p:strVal val="#ppt_x"/>
                                          </p:val>
                                        </p:tav>
                                        <p:tav tm="100000">
                                          <p:val>
                                            <p:strVal val="#ppt_x"/>
                                          </p:val>
                                        </p:tav>
                                      </p:tavLst>
                                    </p:anim>
                                    <p:anim calcmode="lin" valueType="num">
                                      <p:cBhvr>
                                        <p:cTn id="73" dur="1000" fill="hold"/>
                                        <p:tgtEl>
                                          <p:spTgt spid="39"/>
                                        </p:tgtEl>
                                        <p:attrNameLst>
                                          <p:attrName>ppt_y</p:attrName>
                                        </p:attrNameLst>
                                      </p:cBhvr>
                                      <p:tavLst>
                                        <p:tav tm="0">
                                          <p:val>
                                            <p:strVal val="#ppt_y+.1"/>
                                          </p:val>
                                        </p:tav>
                                        <p:tav tm="100000">
                                          <p:val>
                                            <p:strVal val="#ppt_y"/>
                                          </p:val>
                                        </p:tav>
                                      </p:tavLst>
                                    </p:anim>
                                  </p:childTnLst>
                                </p:cTn>
                              </p:par>
                            </p:childTnLst>
                          </p:cTn>
                        </p:par>
                        <p:par>
                          <p:cTn id="74" fill="hold">
                            <p:stCondLst>
                              <p:cond delay="1500"/>
                            </p:stCondLst>
                            <p:childTnLst>
                              <p:par>
                                <p:cTn id="75" presetID="42" presetClass="path" presetSubtype="0" repeatCount="indefinite" accel="50000" decel="50000" fill="remove" grpId="1" nodeType="afterEffect">
                                  <p:stCondLst>
                                    <p:cond delay="0"/>
                                  </p:stCondLst>
                                  <p:childTnLst>
                                    <p:animMotion origin="layout" path="M -4.16667E-7 -1.48148E-6 L -0.00143 -0.47847 " pathEditMode="relative" rAng="0" ptsTypes="AA">
                                      <p:cBhvr>
                                        <p:cTn id="76" dur="2000" fill="hold"/>
                                        <p:tgtEl>
                                          <p:spTgt spid="9"/>
                                        </p:tgtEl>
                                        <p:attrNameLst>
                                          <p:attrName>ppt_x</p:attrName>
                                          <p:attrName>ppt_y</p:attrName>
                                        </p:attrNameLst>
                                      </p:cBhvr>
                                      <p:rCtr x="-78" y="-23935"/>
                                    </p:animMotion>
                                  </p:childTnLst>
                                </p:cTn>
                              </p:par>
                              <p:par>
                                <p:cTn id="77" presetID="42" presetClass="path" presetSubtype="0" repeatCount="indefinite" accel="50000" decel="50000" fill="remove" nodeType="withEffect">
                                  <p:stCondLst>
                                    <p:cond delay="0"/>
                                  </p:stCondLst>
                                  <p:childTnLst>
                                    <p:animMotion origin="layout" path="M -3.95833E-6 2.22222E-6 L -0.00039 -0.48102 " pathEditMode="relative" rAng="0" ptsTypes="AA">
                                      <p:cBhvr>
                                        <p:cTn id="78" dur="2000" fill="hold"/>
                                        <p:tgtEl>
                                          <p:spTgt spid="50"/>
                                        </p:tgtEl>
                                        <p:attrNameLst>
                                          <p:attrName>ppt_x</p:attrName>
                                          <p:attrName>ppt_y</p:attrName>
                                        </p:attrNameLst>
                                      </p:cBhvr>
                                      <p:rCtr x="-26" y="-2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9" grpId="1" animBg="1"/>
      <p:bldP spid="15" grpId="0"/>
      <p:bldP spid="16" grpId="0"/>
      <p:bldP spid="17" grpId="0"/>
      <p:bldP spid="37"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A146AFF-A5D8-044E-A1B5-5B06501954E5}"/>
              </a:ext>
            </a:extLst>
          </p:cNvPr>
          <p:cNvGrpSpPr/>
          <p:nvPr/>
        </p:nvGrpSpPr>
        <p:grpSpPr>
          <a:xfrm>
            <a:off x="5327320" y="1559315"/>
            <a:ext cx="1610235" cy="1818191"/>
            <a:chOff x="5327320" y="1553999"/>
            <a:chExt cx="1610235" cy="1818191"/>
          </a:xfrm>
        </p:grpSpPr>
        <p:sp>
          <p:nvSpPr>
            <p:cNvPr id="35" name="Up Arrow Callout 34">
              <a:extLst>
                <a:ext uri="{FF2B5EF4-FFF2-40B4-BE49-F238E27FC236}">
                  <a16:creationId xmlns:a16="http://schemas.microsoft.com/office/drawing/2014/main" id="{0BEF79DD-34D1-3845-8BF8-74B1640E86E1}"/>
                </a:ext>
              </a:extLst>
            </p:cNvPr>
            <p:cNvSpPr/>
            <p:nvPr/>
          </p:nvSpPr>
          <p:spPr>
            <a:xfrm>
              <a:off x="5475538" y="1553999"/>
              <a:ext cx="1069676" cy="175978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62B9DF0-25CC-E049-AFE4-8B154A47B041}"/>
                </a:ext>
              </a:extLst>
            </p:cNvPr>
            <p:cNvSpPr/>
            <p:nvPr/>
          </p:nvSpPr>
          <p:spPr>
            <a:xfrm>
              <a:off x="5333766" y="2182071"/>
              <a:ext cx="187754" cy="110318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1D35FAE9-6F56-FE4C-9671-2ACB8F1F9A93}"/>
                </a:ext>
              </a:extLst>
            </p:cNvPr>
            <p:cNvSpPr/>
            <p:nvPr/>
          </p:nvSpPr>
          <p:spPr>
            <a:xfrm>
              <a:off x="6490846" y="2178377"/>
              <a:ext cx="187754" cy="110318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948C973-B77F-8849-9276-23B5DB650B3C}"/>
                </a:ext>
              </a:extLst>
            </p:cNvPr>
            <p:cNvSpPr txBox="1"/>
            <p:nvPr/>
          </p:nvSpPr>
          <p:spPr>
            <a:xfrm>
              <a:off x="6427482" y="2915431"/>
              <a:ext cx="501139" cy="449808"/>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542E7EFB-80CA-6949-8C1A-F76278214054}"/>
                </a:ext>
              </a:extLst>
            </p:cNvPr>
            <p:cNvSpPr txBox="1"/>
            <p:nvPr/>
          </p:nvSpPr>
          <p:spPr>
            <a:xfrm>
              <a:off x="6436416" y="2583287"/>
              <a:ext cx="501139" cy="449808"/>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92C6B916-C49B-6748-8E64-A2873EFF4E26}"/>
                </a:ext>
              </a:extLst>
            </p:cNvPr>
            <p:cNvSpPr txBox="1"/>
            <p:nvPr/>
          </p:nvSpPr>
          <p:spPr>
            <a:xfrm>
              <a:off x="6436416" y="2250878"/>
              <a:ext cx="501139" cy="449808"/>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68F7616B-2AA1-124D-BFD0-D86432CB3795}"/>
                </a:ext>
              </a:extLst>
            </p:cNvPr>
            <p:cNvSpPr txBox="1"/>
            <p:nvPr/>
          </p:nvSpPr>
          <p:spPr>
            <a:xfrm>
              <a:off x="5344339" y="2922382"/>
              <a:ext cx="501139" cy="449808"/>
            </a:xfrm>
            <a:prstGeom prst="rect">
              <a:avLst/>
            </a:prstGeom>
            <a:noFill/>
          </p:spPr>
          <p:txBody>
            <a:bodyPr wrap="square" rtlCol="0">
              <a:spAutoFit/>
            </a:bodyPr>
            <a:lstStyle/>
            <a:p>
              <a:r>
                <a:rPr lang="en-US" dirty="0"/>
                <a:t>-</a:t>
              </a:r>
            </a:p>
          </p:txBody>
        </p:sp>
        <p:sp>
          <p:nvSpPr>
            <p:cNvPr id="42" name="TextBox 41">
              <a:extLst>
                <a:ext uri="{FF2B5EF4-FFF2-40B4-BE49-F238E27FC236}">
                  <a16:creationId xmlns:a16="http://schemas.microsoft.com/office/drawing/2014/main" id="{E7004C22-A9D8-F44C-A5BD-0BA23563F602}"/>
                </a:ext>
              </a:extLst>
            </p:cNvPr>
            <p:cNvSpPr txBox="1"/>
            <p:nvPr/>
          </p:nvSpPr>
          <p:spPr>
            <a:xfrm>
              <a:off x="5333034" y="2583104"/>
              <a:ext cx="501139" cy="449808"/>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E30D0C6A-8968-7C42-B3FA-367FE963A428}"/>
                </a:ext>
              </a:extLst>
            </p:cNvPr>
            <p:cNvSpPr txBox="1"/>
            <p:nvPr/>
          </p:nvSpPr>
          <p:spPr>
            <a:xfrm>
              <a:off x="5327320" y="2222735"/>
              <a:ext cx="501139" cy="449808"/>
            </a:xfrm>
            <a:prstGeom prst="rect">
              <a:avLst/>
            </a:prstGeom>
            <a:noFill/>
          </p:spPr>
          <p:txBody>
            <a:bodyPr wrap="square" rtlCol="0">
              <a:spAutoFit/>
            </a:bodyPr>
            <a:lstStyle/>
            <a:p>
              <a:r>
                <a:rPr lang="en-US" dirty="0"/>
                <a:t>-</a:t>
              </a:r>
            </a:p>
          </p:txBody>
        </p:sp>
      </p:grpSp>
      <p:sp>
        <p:nvSpPr>
          <p:cNvPr id="4" name="TextBox 3">
            <a:extLst>
              <a:ext uri="{FF2B5EF4-FFF2-40B4-BE49-F238E27FC236}">
                <a16:creationId xmlns:a16="http://schemas.microsoft.com/office/drawing/2014/main" id="{E0A39411-2131-AC4B-A7B7-DEEFFC016F66}"/>
              </a:ext>
            </a:extLst>
          </p:cNvPr>
          <p:cNvSpPr txBox="1"/>
          <p:nvPr/>
        </p:nvSpPr>
        <p:spPr>
          <a:xfrm>
            <a:off x="2859190" y="235219"/>
            <a:ext cx="6538823" cy="369332"/>
          </a:xfrm>
          <a:prstGeom prst="rect">
            <a:avLst/>
          </a:prstGeom>
          <a:noFill/>
        </p:spPr>
        <p:txBody>
          <a:bodyPr wrap="square" rtlCol="0">
            <a:spAutoFit/>
          </a:bodyPr>
          <a:lstStyle/>
          <a:p>
            <a:pPr algn="ctr"/>
            <a:r>
              <a:rPr lang="en-US" b="1" dirty="0">
                <a:latin typeface="Helvetica" pitchFamily="2" charset="0"/>
              </a:rPr>
              <a:t>Research and Development Objectives</a:t>
            </a:r>
          </a:p>
        </p:txBody>
      </p:sp>
      <p:sp>
        <p:nvSpPr>
          <p:cNvPr id="28" name="Triangle 27">
            <a:extLst>
              <a:ext uri="{FF2B5EF4-FFF2-40B4-BE49-F238E27FC236}">
                <a16:creationId xmlns:a16="http://schemas.microsoft.com/office/drawing/2014/main" id="{F319700B-CDE6-804D-ACE8-E73402371CC3}"/>
              </a:ext>
            </a:extLst>
          </p:cNvPr>
          <p:cNvSpPr/>
          <p:nvPr/>
        </p:nvSpPr>
        <p:spPr>
          <a:xfrm>
            <a:off x="4661566" y="3385062"/>
            <a:ext cx="2745620" cy="14455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0FF1C82A-7870-244E-B25D-26060A68EE85}"/>
              </a:ext>
            </a:extLst>
          </p:cNvPr>
          <p:cNvGrpSpPr/>
          <p:nvPr/>
        </p:nvGrpSpPr>
        <p:grpSpPr>
          <a:xfrm>
            <a:off x="4652378" y="2860382"/>
            <a:ext cx="2887244" cy="3091846"/>
            <a:chOff x="4652378" y="2860382"/>
            <a:chExt cx="2887244" cy="3091846"/>
          </a:xfrm>
        </p:grpSpPr>
        <p:grpSp>
          <p:nvGrpSpPr>
            <p:cNvPr id="52" name="Group 51">
              <a:extLst>
                <a:ext uri="{FF2B5EF4-FFF2-40B4-BE49-F238E27FC236}">
                  <a16:creationId xmlns:a16="http://schemas.microsoft.com/office/drawing/2014/main" id="{0A871C66-38F4-5846-82A2-149F50F54235}"/>
                </a:ext>
              </a:extLst>
            </p:cNvPr>
            <p:cNvGrpSpPr/>
            <p:nvPr/>
          </p:nvGrpSpPr>
          <p:grpSpPr>
            <a:xfrm>
              <a:off x="4652378" y="3235911"/>
              <a:ext cx="2887244" cy="2716317"/>
              <a:chOff x="4652378" y="3235911"/>
              <a:chExt cx="2887244" cy="2716317"/>
            </a:xfrm>
          </p:grpSpPr>
          <p:sp>
            <p:nvSpPr>
              <p:cNvPr id="30" name="Rectangle 29">
                <a:extLst>
                  <a:ext uri="{FF2B5EF4-FFF2-40B4-BE49-F238E27FC236}">
                    <a16:creationId xmlns:a16="http://schemas.microsoft.com/office/drawing/2014/main" id="{34C352A2-3B86-4040-BC45-FCDEEB04B6CF}"/>
                  </a:ext>
                </a:extLst>
              </p:cNvPr>
              <p:cNvSpPr/>
              <p:nvPr/>
            </p:nvSpPr>
            <p:spPr>
              <a:xfrm>
                <a:off x="5520743" y="3326715"/>
                <a:ext cx="1028061" cy="576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FF93C75-CCE4-DD43-9738-98618BBD138B}"/>
                  </a:ext>
                </a:extLst>
              </p:cNvPr>
              <p:cNvSpPr/>
              <p:nvPr/>
            </p:nvSpPr>
            <p:spPr>
              <a:xfrm>
                <a:off x="4668297" y="4822905"/>
                <a:ext cx="2758624" cy="4999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entagon 30">
                <a:extLst>
                  <a:ext uri="{FF2B5EF4-FFF2-40B4-BE49-F238E27FC236}">
                    <a16:creationId xmlns:a16="http://schemas.microsoft.com/office/drawing/2014/main" id="{3ECAC985-8622-4446-AD3B-B95F8251203B}"/>
                  </a:ext>
                </a:extLst>
              </p:cNvPr>
              <p:cNvSpPr/>
              <p:nvPr/>
            </p:nvSpPr>
            <p:spPr>
              <a:xfrm rot="5400000">
                <a:off x="4825500" y="4532650"/>
                <a:ext cx="2384642" cy="454513"/>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nip Same Side Corner Rectangle 31">
                <a:extLst>
                  <a:ext uri="{FF2B5EF4-FFF2-40B4-BE49-F238E27FC236}">
                    <a16:creationId xmlns:a16="http://schemas.microsoft.com/office/drawing/2014/main" id="{7961CA4E-275E-9C49-BDF5-334B8719DA28}"/>
                  </a:ext>
                </a:extLst>
              </p:cNvPr>
              <p:cNvSpPr/>
              <p:nvPr/>
            </p:nvSpPr>
            <p:spPr>
              <a:xfrm>
                <a:off x="5790564" y="3994184"/>
                <a:ext cx="454513" cy="1728674"/>
              </a:xfrm>
              <a:prstGeom prst="snip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105E1D-A3F5-B84B-892E-E47066C2843A}"/>
                  </a:ext>
                </a:extLst>
              </p:cNvPr>
              <p:cNvSpPr/>
              <p:nvPr/>
            </p:nvSpPr>
            <p:spPr>
              <a:xfrm>
                <a:off x="6478594" y="3290570"/>
                <a:ext cx="199427" cy="81728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73C4FFF-5654-A745-BBCF-CFA08A7C7CD1}"/>
                  </a:ext>
                </a:extLst>
              </p:cNvPr>
              <p:cNvSpPr/>
              <p:nvPr/>
            </p:nvSpPr>
            <p:spPr>
              <a:xfrm>
                <a:off x="5331058" y="3286703"/>
                <a:ext cx="199427" cy="81728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A93C88-7C9F-954A-903F-9AD15EB7CA23}"/>
                  </a:ext>
                </a:extLst>
              </p:cNvPr>
              <p:cNvSpPr/>
              <p:nvPr/>
            </p:nvSpPr>
            <p:spPr>
              <a:xfrm rot="2515529">
                <a:off x="4952703" y="3899658"/>
                <a:ext cx="181502" cy="110629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DF28B3-94BE-9746-907E-CC5D1DE6F6D2}"/>
                  </a:ext>
                </a:extLst>
              </p:cNvPr>
              <p:cNvSpPr/>
              <p:nvPr/>
            </p:nvSpPr>
            <p:spPr>
              <a:xfrm rot="19010485">
                <a:off x="6946286" y="3861936"/>
                <a:ext cx="166504" cy="116942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A7DD419-61CD-F24C-B80D-A68F1042C46F}"/>
                  </a:ext>
                </a:extLst>
              </p:cNvPr>
              <p:cNvSpPr txBox="1"/>
              <p:nvPr/>
            </p:nvSpPr>
            <p:spPr>
              <a:xfrm>
                <a:off x="5285616" y="3235911"/>
                <a:ext cx="501139" cy="449808"/>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112884F-0F73-B34D-A5F4-F29327091432}"/>
                  </a:ext>
                </a:extLst>
              </p:cNvPr>
              <p:cNvSpPr txBox="1"/>
              <p:nvPr/>
            </p:nvSpPr>
            <p:spPr>
              <a:xfrm>
                <a:off x="6428762" y="3264350"/>
                <a:ext cx="501139" cy="449808"/>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05884B44-037B-3649-BF9C-90061BAC8A0D}"/>
                  </a:ext>
                </a:extLst>
              </p:cNvPr>
              <p:cNvSpPr txBox="1"/>
              <p:nvPr/>
            </p:nvSpPr>
            <p:spPr>
              <a:xfrm>
                <a:off x="5832692" y="5335420"/>
                <a:ext cx="591820" cy="449808"/>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4E298BC0-3D61-8545-8BA1-A6348F04F5DA}"/>
                  </a:ext>
                </a:extLst>
              </p:cNvPr>
              <p:cNvSpPr txBox="1"/>
              <p:nvPr/>
            </p:nvSpPr>
            <p:spPr>
              <a:xfrm rot="2599064">
                <a:off x="5116803" y="4011041"/>
                <a:ext cx="501139" cy="449808"/>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52EA468A-A5BD-2145-A6D1-4FBC1F20B470}"/>
                  </a:ext>
                </a:extLst>
              </p:cNvPr>
              <p:cNvSpPr txBox="1"/>
              <p:nvPr/>
            </p:nvSpPr>
            <p:spPr>
              <a:xfrm rot="18965564">
                <a:off x="6579334" y="3912907"/>
                <a:ext cx="501139" cy="449808"/>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1FA8925D-9AC2-124B-AE2B-E5F4AAF9F376}"/>
                  </a:ext>
                </a:extLst>
              </p:cNvPr>
              <p:cNvSpPr txBox="1"/>
              <p:nvPr/>
            </p:nvSpPr>
            <p:spPr>
              <a:xfrm>
                <a:off x="5280800" y="3532498"/>
                <a:ext cx="501139" cy="449808"/>
              </a:xfrm>
              <a:prstGeom prst="rect">
                <a:avLst/>
              </a:prstGeom>
              <a:noFill/>
            </p:spPr>
            <p:txBody>
              <a:bodyPr wrap="square" rtlCol="0">
                <a:spAutoFit/>
              </a:bodyPr>
              <a:lstStyle/>
              <a:p>
                <a:r>
                  <a:rPr lang="en-US" dirty="0"/>
                  <a:t>-</a:t>
                </a:r>
              </a:p>
            </p:txBody>
          </p:sp>
          <p:sp>
            <p:nvSpPr>
              <p:cNvPr id="17" name="TextBox 16">
                <a:extLst>
                  <a:ext uri="{FF2B5EF4-FFF2-40B4-BE49-F238E27FC236}">
                    <a16:creationId xmlns:a16="http://schemas.microsoft.com/office/drawing/2014/main" id="{1262E699-60DF-F047-869D-A578D259621C}"/>
                  </a:ext>
                </a:extLst>
              </p:cNvPr>
              <p:cNvSpPr txBox="1"/>
              <p:nvPr/>
            </p:nvSpPr>
            <p:spPr>
              <a:xfrm>
                <a:off x="6427482" y="3543780"/>
                <a:ext cx="501139" cy="449808"/>
              </a:xfrm>
              <a:prstGeom prst="rect">
                <a:avLst/>
              </a:prstGeom>
              <a:noFill/>
            </p:spPr>
            <p:txBody>
              <a:bodyPr wrap="square" rtlCol="0">
                <a:spAutoFit/>
              </a:bodyPr>
              <a:lstStyle/>
              <a:p>
                <a:r>
                  <a:rPr lang="en-US" dirty="0"/>
                  <a:t>-</a:t>
                </a:r>
              </a:p>
            </p:txBody>
          </p:sp>
          <p:sp>
            <p:nvSpPr>
              <p:cNvPr id="18" name="TextBox 17">
                <a:extLst>
                  <a:ext uri="{FF2B5EF4-FFF2-40B4-BE49-F238E27FC236}">
                    <a16:creationId xmlns:a16="http://schemas.microsoft.com/office/drawing/2014/main" id="{7CCCF9A6-0F4A-DF48-8157-4027EB2F52DA}"/>
                  </a:ext>
                </a:extLst>
              </p:cNvPr>
              <p:cNvSpPr txBox="1"/>
              <p:nvPr/>
            </p:nvSpPr>
            <p:spPr>
              <a:xfrm rot="2599064">
                <a:off x="4877597" y="4257835"/>
                <a:ext cx="501139" cy="449808"/>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D387932C-99F1-2A42-82C4-5233304E0B44}"/>
                  </a:ext>
                </a:extLst>
              </p:cNvPr>
              <p:cNvSpPr txBox="1"/>
              <p:nvPr/>
            </p:nvSpPr>
            <p:spPr>
              <a:xfrm rot="2599064">
                <a:off x="4652378" y="4482442"/>
                <a:ext cx="501139" cy="449808"/>
              </a:xfrm>
              <a:prstGeom prst="rect">
                <a:avLst/>
              </a:prstGeom>
              <a:noFill/>
            </p:spPr>
            <p:txBody>
              <a:bodyPr wrap="square" rtlCol="0">
                <a:spAutoFit/>
              </a:bodyPr>
              <a:lstStyle/>
              <a:p>
                <a:r>
                  <a:rPr lang="en-US" dirty="0"/>
                  <a:t>-</a:t>
                </a:r>
              </a:p>
            </p:txBody>
          </p:sp>
          <p:sp>
            <p:nvSpPr>
              <p:cNvPr id="20" name="TextBox 19">
                <a:extLst>
                  <a:ext uri="{FF2B5EF4-FFF2-40B4-BE49-F238E27FC236}">
                    <a16:creationId xmlns:a16="http://schemas.microsoft.com/office/drawing/2014/main" id="{F837F100-B9CB-C14A-B25A-A6A19792AB4F}"/>
                  </a:ext>
                </a:extLst>
              </p:cNvPr>
              <p:cNvSpPr txBox="1"/>
              <p:nvPr/>
            </p:nvSpPr>
            <p:spPr>
              <a:xfrm rot="18965564">
                <a:off x="6823229" y="4147603"/>
                <a:ext cx="501139" cy="449808"/>
              </a:xfrm>
              <a:prstGeom prst="rect">
                <a:avLst/>
              </a:prstGeom>
              <a:noFill/>
            </p:spPr>
            <p:txBody>
              <a:bodyPr wrap="square" rtlCol="0">
                <a:spAutoFit/>
              </a:bodyPr>
              <a:lstStyle/>
              <a:p>
                <a:r>
                  <a:rPr lang="en-US" dirty="0"/>
                  <a:t>-</a:t>
                </a:r>
              </a:p>
            </p:txBody>
          </p:sp>
          <p:sp>
            <p:nvSpPr>
              <p:cNvPr id="21" name="TextBox 20">
                <a:extLst>
                  <a:ext uri="{FF2B5EF4-FFF2-40B4-BE49-F238E27FC236}">
                    <a16:creationId xmlns:a16="http://schemas.microsoft.com/office/drawing/2014/main" id="{1BE4BA93-B37E-2E41-A876-19F77EAA9071}"/>
                  </a:ext>
                </a:extLst>
              </p:cNvPr>
              <p:cNvSpPr txBox="1"/>
              <p:nvPr/>
            </p:nvSpPr>
            <p:spPr>
              <a:xfrm rot="18965564">
                <a:off x="7038483" y="4368929"/>
                <a:ext cx="501139" cy="449808"/>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37240A9D-E3F0-E148-AE4D-715D738298AA}"/>
                  </a:ext>
                </a:extLst>
              </p:cNvPr>
              <p:cNvSpPr txBox="1"/>
              <p:nvPr/>
            </p:nvSpPr>
            <p:spPr>
              <a:xfrm>
                <a:off x="5753632" y="4994788"/>
                <a:ext cx="591820" cy="449808"/>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E7890B76-CDFB-C34C-BF71-3838175CF76F}"/>
                  </a:ext>
                </a:extLst>
              </p:cNvPr>
              <p:cNvSpPr txBox="1"/>
              <p:nvPr/>
            </p:nvSpPr>
            <p:spPr>
              <a:xfrm>
                <a:off x="5911751" y="4625643"/>
                <a:ext cx="591820" cy="449808"/>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F29E5453-2D01-8B4D-8F70-649CB8F5BB82}"/>
                  </a:ext>
                </a:extLst>
              </p:cNvPr>
              <p:cNvSpPr txBox="1"/>
              <p:nvPr/>
            </p:nvSpPr>
            <p:spPr>
              <a:xfrm>
                <a:off x="5753634" y="4046150"/>
                <a:ext cx="591820" cy="449808"/>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1F278DD2-0A90-6A48-B95C-0A6DAC1BF14C}"/>
                  </a:ext>
                </a:extLst>
              </p:cNvPr>
              <p:cNvSpPr txBox="1"/>
              <p:nvPr/>
            </p:nvSpPr>
            <p:spPr>
              <a:xfrm>
                <a:off x="5889334" y="3538627"/>
                <a:ext cx="591820" cy="449808"/>
              </a:xfrm>
              <a:prstGeom prst="rect">
                <a:avLst/>
              </a:prstGeom>
              <a:noFill/>
            </p:spPr>
            <p:txBody>
              <a:bodyPr wrap="square" rtlCol="0">
                <a:spAutoFit/>
              </a:bodyPr>
              <a:lstStyle/>
              <a:p>
                <a:r>
                  <a:rPr lang="en-US" dirty="0"/>
                  <a:t>+</a:t>
                </a:r>
              </a:p>
            </p:txBody>
          </p:sp>
        </p:grpSp>
        <p:sp>
          <p:nvSpPr>
            <p:cNvPr id="7" name="TextBox 6">
              <a:extLst>
                <a:ext uri="{FF2B5EF4-FFF2-40B4-BE49-F238E27FC236}">
                  <a16:creationId xmlns:a16="http://schemas.microsoft.com/office/drawing/2014/main" id="{2DB88AF8-7D47-2E43-A9FA-0D4E758440E2}"/>
                </a:ext>
              </a:extLst>
            </p:cNvPr>
            <p:cNvSpPr txBox="1"/>
            <p:nvPr/>
          </p:nvSpPr>
          <p:spPr>
            <a:xfrm>
              <a:off x="5788979" y="2875622"/>
              <a:ext cx="396266" cy="449808"/>
            </a:xfrm>
            <a:prstGeom prst="rect">
              <a:avLst/>
            </a:prstGeom>
            <a:noFill/>
          </p:spPr>
          <p:txBody>
            <a:bodyPr wrap="square" rtlCol="0">
              <a:spAutoFit/>
            </a:bodyPr>
            <a:lstStyle/>
            <a:p>
              <a:r>
                <a:rPr lang="en-US" dirty="0"/>
                <a:t>+</a:t>
              </a:r>
            </a:p>
          </p:txBody>
        </p:sp>
        <p:sp>
          <p:nvSpPr>
            <p:cNvPr id="33" name="Snip Same Side Corner Rectangle 32">
              <a:extLst>
                <a:ext uri="{FF2B5EF4-FFF2-40B4-BE49-F238E27FC236}">
                  <a16:creationId xmlns:a16="http://schemas.microsoft.com/office/drawing/2014/main" id="{AAB766EB-86E7-7E40-889C-D6FF8A6C5DD6}"/>
                </a:ext>
              </a:extLst>
            </p:cNvPr>
            <p:cNvSpPr/>
            <p:nvPr/>
          </p:nvSpPr>
          <p:spPr>
            <a:xfrm>
              <a:off x="5790564" y="2860382"/>
              <a:ext cx="454513" cy="2533005"/>
            </a:xfrm>
            <a:prstGeom prst="snip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9BCE1D3D-4CA3-6946-84BB-59BCF89A4BEB}"/>
              </a:ext>
            </a:extLst>
          </p:cNvPr>
          <p:cNvSpPr txBox="1"/>
          <p:nvPr/>
        </p:nvSpPr>
        <p:spPr>
          <a:xfrm>
            <a:off x="7561941" y="1529580"/>
            <a:ext cx="3240530" cy="369332"/>
          </a:xfrm>
          <a:prstGeom prst="rect">
            <a:avLst/>
          </a:prstGeom>
          <a:noFill/>
        </p:spPr>
        <p:txBody>
          <a:bodyPr wrap="square" rtlCol="0">
            <a:spAutoFit/>
          </a:bodyPr>
          <a:lstStyle/>
          <a:p>
            <a:pPr algn="l"/>
            <a:r>
              <a:rPr lang="en-US" b="1" dirty="0">
                <a:latin typeface="Helvetica" pitchFamily="2" charset="0"/>
              </a:rPr>
              <a:t>Exhaust Channel Length</a:t>
            </a:r>
          </a:p>
        </p:txBody>
      </p:sp>
      <p:cxnSp>
        <p:nvCxnSpPr>
          <p:cNvPr id="47" name="Straight Arrow Connector 46">
            <a:extLst>
              <a:ext uri="{FF2B5EF4-FFF2-40B4-BE49-F238E27FC236}">
                <a16:creationId xmlns:a16="http://schemas.microsoft.com/office/drawing/2014/main" id="{299DCD5D-F5DA-714B-ACE4-81859C90744C}"/>
              </a:ext>
            </a:extLst>
          </p:cNvPr>
          <p:cNvCxnSpPr>
            <a:cxnSpLocks/>
          </p:cNvCxnSpPr>
          <p:nvPr/>
        </p:nvCxnSpPr>
        <p:spPr>
          <a:xfrm flipH="1">
            <a:off x="6928621" y="1888498"/>
            <a:ext cx="870704" cy="4351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17485FB-18AF-914C-899C-EF7FCFA0752A}"/>
              </a:ext>
            </a:extLst>
          </p:cNvPr>
          <p:cNvSpPr txBox="1"/>
          <p:nvPr/>
        </p:nvSpPr>
        <p:spPr>
          <a:xfrm>
            <a:off x="6952557" y="6038682"/>
            <a:ext cx="2651214" cy="369332"/>
          </a:xfrm>
          <a:prstGeom prst="rect">
            <a:avLst/>
          </a:prstGeom>
          <a:noFill/>
        </p:spPr>
        <p:txBody>
          <a:bodyPr wrap="square" rtlCol="0">
            <a:spAutoFit/>
          </a:bodyPr>
          <a:lstStyle/>
          <a:p>
            <a:pPr algn="l"/>
            <a:r>
              <a:rPr lang="en-US" b="1" dirty="0">
                <a:latin typeface="Helvetica" pitchFamily="2" charset="0"/>
              </a:rPr>
              <a:t>Cathode Geometry</a:t>
            </a:r>
          </a:p>
        </p:txBody>
      </p:sp>
      <p:cxnSp>
        <p:nvCxnSpPr>
          <p:cNvPr id="51" name="Straight Arrow Connector 50">
            <a:extLst>
              <a:ext uri="{FF2B5EF4-FFF2-40B4-BE49-F238E27FC236}">
                <a16:creationId xmlns:a16="http://schemas.microsoft.com/office/drawing/2014/main" id="{CEEF769F-8F8F-0949-856B-5D9E8ABBC901}"/>
              </a:ext>
            </a:extLst>
          </p:cNvPr>
          <p:cNvCxnSpPr>
            <a:endCxn id="12" idx="3"/>
          </p:cNvCxnSpPr>
          <p:nvPr/>
        </p:nvCxnSpPr>
        <p:spPr>
          <a:xfrm flipH="1" flipV="1">
            <a:off x="6424512" y="5560324"/>
            <a:ext cx="504109" cy="5528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B619747-9E42-A44B-96BF-45245870F2DA}"/>
              </a:ext>
            </a:extLst>
          </p:cNvPr>
          <p:cNvSpPr txBox="1"/>
          <p:nvPr/>
        </p:nvSpPr>
        <p:spPr>
          <a:xfrm>
            <a:off x="5905263" y="3825815"/>
            <a:ext cx="591820" cy="449808"/>
          </a:xfrm>
          <a:prstGeom prst="rect">
            <a:avLst/>
          </a:prstGeom>
          <a:noFill/>
        </p:spPr>
        <p:txBody>
          <a:bodyPr wrap="square" rtlCol="0">
            <a:spAutoFit/>
          </a:bodyPr>
          <a:lstStyle/>
          <a:p>
            <a:r>
              <a:rPr lang="en-US" dirty="0"/>
              <a:t>+</a:t>
            </a:r>
          </a:p>
        </p:txBody>
      </p:sp>
      <p:sp>
        <p:nvSpPr>
          <p:cNvPr id="55" name="TextBox 54">
            <a:extLst>
              <a:ext uri="{FF2B5EF4-FFF2-40B4-BE49-F238E27FC236}">
                <a16:creationId xmlns:a16="http://schemas.microsoft.com/office/drawing/2014/main" id="{A7F5F502-9A13-5C4A-9C2F-E8629966B9B6}"/>
              </a:ext>
            </a:extLst>
          </p:cNvPr>
          <p:cNvSpPr txBox="1"/>
          <p:nvPr/>
        </p:nvSpPr>
        <p:spPr>
          <a:xfrm>
            <a:off x="5847304" y="2946528"/>
            <a:ext cx="591820" cy="449808"/>
          </a:xfrm>
          <a:prstGeom prst="rect">
            <a:avLst/>
          </a:prstGeom>
          <a:noFill/>
        </p:spPr>
        <p:txBody>
          <a:bodyPr wrap="square" rtlCol="0">
            <a:spAutoFit/>
          </a:bodyPr>
          <a:lstStyle/>
          <a:p>
            <a:r>
              <a:rPr lang="en-US" dirty="0"/>
              <a:t>+</a:t>
            </a:r>
          </a:p>
        </p:txBody>
      </p:sp>
      <p:sp>
        <p:nvSpPr>
          <p:cNvPr id="56" name="TextBox 55">
            <a:extLst>
              <a:ext uri="{FF2B5EF4-FFF2-40B4-BE49-F238E27FC236}">
                <a16:creationId xmlns:a16="http://schemas.microsoft.com/office/drawing/2014/main" id="{D64C129C-02E3-F24D-B26E-37CADDC30F03}"/>
              </a:ext>
            </a:extLst>
          </p:cNvPr>
          <p:cNvSpPr txBox="1"/>
          <p:nvPr/>
        </p:nvSpPr>
        <p:spPr>
          <a:xfrm>
            <a:off x="5804342" y="4317202"/>
            <a:ext cx="591820" cy="449808"/>
          </a:xfrm>
          <a:prstGeom prst="rect">
            <a:avLst/>
          </a:prstGeom>
          <a:noFill/>
        </p:spPr>
        <p:txBody>
          <a:bodyPr wrap="square" rtlCol="0">
            <a:spAutoFit/>
          </a:bodyPr>
          <a:lstStyle/>
          <a:p>
            <a:r>
              <a:rPr lang="en-US" dirty="0"/>
              <a:t>+</a:t>
            </a:r>
          </a:p>
        </p:txBody>
      </p:sp>
      <p:sp>
        <p:nvSpPr>
          <p:cNvPr id="57" name="Pentagon 56">
            <a:extLst>
              <a:ext uri="{FF2B5EF4-FFF2-40B4-BE49-F238E27FC236}">
                <a16:creationId xmlns:a16="http://schemas.microsoft.com/office/drawing/2014/main" id="{047B3563-712D-8C4B-B399-5A41D6118BA8}"/>
              </a:ext>
            </a:extLst>
          </p:cNvPr>
          <p:cNvSpPr/>
          <p:nvPr/>
        </p:nvSpPr>
        <p:spPr>
          <a:xfrm rot="5400000">
            <a:off x="4821286" y="4521376"/>
            <a:ext cx="2384642" cy="454513"/>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Snip Same Side Corner Rectangle 57">
            <a:extLst>
              <a:ext uri="{FF2B5EF4-FFF2-40B4-BE49-F238E27FC236}">
                <a16:creationId xmlns:a16="http://schemas.microsoft.com/office/drawing/2014/main" id="{6F6935E3-6E76-4A47-BAFC-ED6B726077D0}"/>
              </a:ext>
            </a:extLst>
          </p:cNvPr>
          <p:cNvSpPr/>
          <p:nvPr/>
        </p:nvSpPr>
        <p:spPr>
          <a:xfrm>
            <a:off x="5786350" y="2849108"/>
            <a:ext cx="454513" cy="2533005"/>
          </a:xfrm>
          <a:prstGeom prst="snip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Lightning Bolt 58">
            <a:extLst>
              <a:ext uri="{FF2B5EF4-FFF2-40B4-BE49-F238E27FC236}">
                <a16:creationId xmlns:a16="http://schemas.microsoft.com/office/drawing/2014/main" id="{E05099D1-0553-D44D-BA20-347DE66F560B}"/>
              </a:ext>
            </a:extLst>
          </p:cNvPr>
          <p:cNvSpPr/>
          <p:nvPr/>
        </p:nvSpPr>
        <p:spPr>
          <a:xfrm>
            <a:off x="5280800" y="4446648"/>
            <a:ext cx="630951" cy="548140"/>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ghtning Bolt 59">
            <a:extLst>
              <a:ext uri="{FF2B5EF4-FFF2-40B4-BE49-F238E27FC236}">
                <a16:creationId xmlns:a16="http://schemas.microsoft.com/office/drawing/2014/main" id="{2592085A-BB0F-DE48-9A34-A2F787360B62}"/>
              </a:ext>
            </a:extLst>
          </p:cNvPr>
          <p:cNvSpPr/>
          <p:nvPr/>
        </p:nvSpPr>
        <p:spPr>
          <a:xfrm rot="4960648">
            <a:off x="6021553" y="4298514"/>
            <a:ext cx="630951" cy="548140"/>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ightning Bolt 60">
            <a:extLst>
              <a:ext uri="{FF2B5EF4-FFF2-40B4-BE49-F238E27FC236}">
                <a16:creationId xmlns:a16="http://schemas.microsoft.com/office/drawing/2014/main" id="{5C6D8C35-4D43-D24F-B179-DEB8DD08C881}"/>
              </a:ext>
            </a:extLst>
          </p:cNvPr>
          <p:cNvSpPr/>
          <p:nvPr/>
        </p:nvSpPr>
        <p:spPr>
          <a:xfrm rot="4237553">
            <a:off x="6024310" y="2918652"/>
            <a:ext cx="630951" cy="548140"/>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ightning Bolt 61">
            <a:extLst>
              <a:ext uri="{FF2B5EF4-FFF2-40B4-BE49-F238E27FC236}">
                <a16:creationId xmlns:a16="http://schemas.microsoft.com/office/drawing/2014/main" id="{993E0B6D-64AD-5946-9895-A3AC970E3B34}"/>
              </a:ext>
            </a:extLst>
          </p:cNvPr>
          <p:cNvSpPr/>
          <p:nvPr/>
        </p:nvSpPr>
        <p:spPr>
          <a:xfrm>
            <a:off x="5311971" y="3322349"/>
            <a:ext cx="630951" cy="548140"/>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A52484-AC26-124E-8C6B-BB1D47EEE7FD}"/>
              </a:ext>
            </a:extLst>
          </p:cNvPr>
          <p:cNvSpPr txBox="1"/>
          <p:nvPr/>
        </p:nvSpPr>
        <p:spPr>
          <a:xfrm>
            <a:off x="1514764" y="2816664"/>
            <a:ext cx="3413645" cy="646331"/>
          </a:xfrm>
          <a:prstGeom prst="rect">
            <a:avLst/>
          </a:prstGeom>
          <a:noFill/>
        </p:spPr>
        <p:txBody>
          <a:bodyPr wrap="square" rtlCol="0">
            <a:spAutoFit/>
          </a:bodyPr>
          <a:lstStyle/>
          <a:p>
            <a:pPr algn="l"/>
            <a:r>
              <a:rPr lang="en-US" b="1" dirty="0">
                <a:latin typeface="Helvetica" pitchFamily="2" charset="0"/>
              </a:rPr>
              <a:t>Electromagnetic Field Strength</a:t>
            </a:r>
          </a:p>
        </p:txBody>
      </p:sp>
      <p:cxnSp>
        <p:nvCxnSpPr>
          <p:cNvPr id="5" name="Straight Arrow Connector 4">
            <a:extLst>
              <a:ext uri="{FF2B5EF4-FFF2-40B4-BE49-F238E27FC236}">
                <a16:creationId xmlns:a16="http://schemas.microsoft.com/office/drawing/2014/main" id="{F27F4914-C0BC-9D4B-8272-6451D1D81DD6}"/>
              </a:ext>
            </a:extLst>
          </p:cNvPr>
          <p:cNvCxnSpPr/>
          <p:nvPr/>
        </p:nvCxnSpPr>
        <p:spPr>
          <a:xfrm>
            <a:off x="4115931" y="3226847"/>
            <a:ext cx="1010697" cy="5837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9C1A693-AC7E-CF46-9D40-EADF21944024}"/>
              </a:ext>
            </a:extLst>
          </p:cNvPr>
          <p:cNvSpPr txBox="1"/>
          <p:nvPr/>
        </p:nvSpPr>
        <p:spPr>
          <a:xfrm>
            <a:off x="2378765" y="585508"/>
            <a:ext cx="7434469" cy="369332"/>
          </a:xfrm>
          <a:prstGeom prst="rect">
            <a:avLst/>
          </a:prstGeom>
          <a:noFill/>
        </p:spPr>
        <p:txBody>
          <a:bodyPr wrap="square" rtlCol="0">
            <a:spAutoFit/>
          </a:bodyPr>
          <a:lstStyle/>
          <a:p>
            <a:pPr algn="ctr"/>
            <a:r>
              <a:rPr lang="en-US" dirty="0">
                <a:latin typeface="Helvetica" pitchFamily="2" charset="0"/>
              </a:rPr>
              <a:t>Use Wave Driver as a Novel Solution for increasing EP performance</a:t>
            </a:r>
          </a:p>
        </p:txBody>
      </p:sp>
      <p:sp>
        <p:nvSpPr>
          <p:cNvPr id="22" name="TextBox 21">
            <a:extLst>
              <a:ext uri="{FF2B5EF4-FFF2-40B4-BE49-F238E27FC236}">
                <a16:creationId xmlns:a16="http://schemas.microsoft.com/office/drawing/2014/main" id="{43A75EFB-6BFD-9E4F-BAFF-BC7B6172267E}"/>
              </a:ext>
            </a:extLst>
          </p:cNvPr>
          <p:cNvSpPr txBox="1"/>
          <p:nvPr/>
        </p:nvSpPr>
        <p:spPr>
          <a:xfrm>
            <a:off x="2124358" y="595574"/>
            <a:ext cx="7943281" cy="369332"/>
          </a:xfrm>
          <a:prstGeom prst="rect">
            <a:avLst/>
          </a:prstGeom>
          <a:noFill/>
        </p:spPr>
        <p:txBody>
          <a:bodyPr wrap="square" rtlCol="0">
            <a:spAutoFit/>
          </a:bodyPr>
          <a:lstStyle/>
          <a:p>
            <a:pPr algn="ctr"/>
            <a:r>
              <a:rPr lang="en-US" dirty="0">
                <a:latin typeface="Helvetica" pitchFamily="2" charset="0"/>
              </a:rPr>
              <a:t>Currently used methods for increasing EP performance</a:t>
            </a:r>
          </a:p>
        </p:txBody>
      </p:sp>
    </p:spTree>
    <p:extLst>
      <p:ext uri="{BB962C8B-B14F-4D97-AF65-F5344CB8AC3E}">
        <p14:creationId xmlns:p14="http://schemas.microsoft.com/office/powerpoint/2010/main" val="46765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1" nodeType="click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childTnLst>
                          </p:cTn>
                        </p:par>
                        <p:par>
                          <p:cTn id="58" fill="hold">
                            <p:stCondLst>
                              <p:cond delay="500"/>
                            </p:stCondLst>
                            <p:childTnLst>
                              <p:par>
                                <p:cTn id="59" presetID="6" presetClass="emph" presetSubtype="0" repeatCount="3000" fill="remove" grpId="0" nodeType="afterEffect">
                                  <p:stCondLst>
                                    <p:cond delay="0"/>
                                  </p:stCondLst>
                                  <p:childTnLst>
                                    <p:animScale>
                                      <p:cBhvr>
                                        <p:cTn id="60" dur="2000" fill="hold"/>
                                        <p:tgtEl>
                                          <p:spTgt spid="57"/>
                                        </p:tgtEl>
                                      </p:cBhvr>
                                      <p:by x="125000" y="125000"/>
                                    </p:animScale>
                                  </p:childTnLst>
                                </p:cTn>
                              </p:par>
                              <p:par>
                                <p:cTn id="61" presetID="6" presetClass="emph" presetSubtype="0" repeatCount="3000" fill="remove" grpId="0" nodeType="withEffect">
                                  <p:stCondLst>
                                    <p:cond delay="0"/>
                                  </p:stCondLst>
                                  <p:childTnLst>
                                    <p:animScale>
                                      <p:cBhvr>
                                        <p:cTn id="62" dur="2000" fill="hold"/>
                                        <p:tgtEl>
                                          <p:spTgt spid="58"/>
                                        </p:tgtEl>
                                      </p:cBhvr>
                                      <p:by x="125000" y="125000"/>
                                    </p:animScale>
                                  </p:childTnLst>
                                </p:cTn>
                              </p:par>
                              <p:par>
                                <p:cTn id="63" presetID="10"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57"/>
                                        </p:tgtEl>
                                      </p:cBhvr>
                                    </p:animEffect>
                                    <p:set>
                                      <p:cBhvr>
                                        <p:cTn id="73" dur="1" fill="hold">
                                          <p:stCondLst>
                                            <p:cond delay="499"/>
                                          </p:stCondLst>
                                        </p:cTn>
                                        <p:tgtEl>
                                          <p:spTgt spid="5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58"/>
                                        </p:tgtEl>
                                      </p:cBhvr>
                                    </p:animEffect>
                                    <p:set>
                                      <p:cBhvr>
                                        <p:cTn id="76" dur="1" fill="hold">
                                          <p:stCondLst>
                                            <p:cond delay="499"/>
                                          </p:stCondLst>
                                        </p:cTn>
                                        <p:tgtEl>
                                          <p:spTgt spid="58"/>
                                        </p:tgtEl>
                                        <p:attrNameLst>
                                          <p:attrName>style.visibility</p:attrName>
                                        </p:attrNameLst>
                                      </p:cBhvr>
                                      <p:to>
                                        <p:strVal val="hidden"/>
                                      </p:to>
                                    </p:set>
                                  </p:childTnLst>
                                </p:cTn>
                              </p:par>
                            </p:childTnLst>
                          </p:cTn>
                        </p:par>
                        <p:par>
                          <p:cTn id="77" fill="hold">
                            <p:stCondLst>
                              <p:cond delay="500"/>
                            </p:stCondLst>
                            <p:childTnLst>
                              <p:par>
                                <p:cTn id="78" presetID="53" presetClass="entr" presetSubtype="16" fill="hold" grpId="0" nodeType="afterEffect">
                                  <p:stCondLst>
                                    <p:cond delay="0"/>
                                  </p:stCondLst>
                                  <p:childTnLst>
                                    <p:set>
                                      <p:cBhvr>
                                        <p:cTn id="79" dur="1" fill="hold">
                                          <p:stCondLst>
                                            <p:cond delay="0"/>
                                          </p:stCondLst>
                                        </p:cTn>
                                        <p:tgtEl>
                                          <p:spTgt spid="60"/>
                                        </p:tgtEl>
                                        <p:attrNameLst>
                                          <p:attrName>style.visibility</p:attrName>
                                        </p:attrNameLst>
                                      </p:cBhvr>
                                      <p:to>
                                        <p:strVal val="visible"/>
                                      </p:to>
                                    </p:set>
                                    <p:anim calcmode="lin" valueType="num">
                                      <p:cBhvr>
                                        <p:cTn id="80" dur="500" fill="hold"/>
                                        <p:tgtEl>
                                          <p:spTgt spid="60"/>
                                        </p:tgtEl>
                                        <p:attrNameLst>
                                          <p:attrName>ppt_w</p:attrName>
                                        </p:attrNameLst>
                                      </p:cBhvr>
                                      <p:tavLst>
                                        <p:tav tm="0">
                                          <p:val>
                                            <p:fltVal val="0"/>
                                          </p:val>
                                        </p:tav>
                                        <p:tav tm="100000">
                                          <p:val>
                                            <p:strVal val="#ppt_w"/>
                                          </p:val>
                                        </p:tav>
                                      </p:tavLst>
                                    </p:anim>
                                    <p:anim calcmode="lin" valueType="num">
                                      <p:cBhvr>
                                        <p:cTn id="81" dur="500" fill="hold"/>
                                        <p:tgtEl>
                                          <p:spTgt spid="60"/>
                                        </p:tgtEl>
                                        <p:attrNameLst>
                                          <p:attrName>ppt_h</p:attrName>
                                        </p:attrNameLst>
                                      </p:cBhvr>
                                      <p:tavLst>
                                        <p:tav tm="0">
                                          <p:val>
                                            <p:fltVal val="0"/>
                                          </p:val>
                                        </p:tav>
                                        <p:tav tm="100000">
                                          <p:val>
                                            <p:strVal val="#ppt_h"/>
                                          </p:val>
                                        </p:tav>
                                      </p:tavLst>
                                    </p:anim>
                                    <p:animEffect transition="in" filter="fade">
                                      <p:cBhvr>
                                        <p:cTn id="82" dur="500"/>
                                        <p:tgtEl>
                                          <p:spTgt spid="60"/>
                                        </p:tgtEl>
                                      </p:cBhvr>
                                    </p:animEffect>
                                  </p:childTnLst>
                                  <p:subTnLst>
                                    <p:audio>
                                      <p:cMediaNode>
                                        <p:cTn display="0" masterRel="sameClick">
                                          <p:stCondLst>
                                            <p:cond evt="begin" delay="0">
                                              <p:tn val="78"/>
                                            </p:cond>
                                          </p:stCondLst>
                                          <p:endCondLst>
                                            <p:cond evt="onStopAudio" delay="0">
                                              <p:tgtEl>
                                                <p:sldTgt/>
                                              </p:tgtEl>
                                            </p:cond>
                                          </p:endCondLst>
                                        </p:cTn>
                                        <p:tgtEl>
                                          <p:sndTgt r:embed="rId3" name="voltage.wav"/>
                                        </p:tgtEl>
                                      </p:cMediaNode>
                                    </p:audio>
                                  </p:subTnLst>
                                </p:cTn>
                              </p:par>
                              <p:par>
                                <p:cTn id="83" presetID="53" presetClass="entr" presetSubtype="16"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anim calcmode="lin" valueType="num">
                                      <p:cBhvr>
                                        <p:cTn id="85" dur="500" fill="hold"/>
                                        <p:tgtEl>
                                          <p:spTgt spid="59"/>
                                        </p:tgtEl>
                                        <p:attrNameLst>
                                          <p:attrName>ppt_w</p:attrName>
                                        </p:attrNameLst>
                                      </p:cBhvr>
                                      <p:tavLst>
                                        <p:tav tm="0">
                                          <p:val>
                                            <p:fltVal val="0"/>
                                          </p:val>
                                        </p:tav>
                                        <p:tav tm="100000">
                                          <p:val>
                                            <p:strVal val="#ppt_w"/>
                                          </p:val>
                                        </p:tav>
                                      </p:tavLst>
                                    </p:anim>
                                    <p:anim calcmode="lin" valueType="num">
                                      <p:cBhvr>
                                        <p:cTn id="86" dur="500" fill="hold"/>
                                        <p:tgtEl>
                                          <p:spTgt spid="59"/>
                                        </p:tgtEl>
                                        <p:attrNameLst>
                                          <p:attrName>ppt_h</p:attrName>
                                        </p:attrNameLst>
                                      </p:cBhvr>
                                      <p:tavLst>
                                        <p:tav tm="0">
                                          <p:val>
                                            <p:fltVal val="0"/>
                                          </p:val>
                                        </p:tav>
                                        <p:tav tm="100000">
                                          <p:val>
                                            <p:strVal val="#ppt_h"/>
                                          </p:val>
                                        </p:tav>
                                      </p:tavLst>
                                    </p:anim>
                                    <p:animEffect transition="in" filter="fade">
                                      <p:cBhvr>
                                        <p:cTn id="87" dur="500"/>
                                        <p:tgtEl>
                                          <p:spTgt spid="59"/>
                                        </p:tgtEl>
                                      </p:cBhvr>
                                    </p:animEffect>
                                  </p:childTnLst>
                                  <p:subTnLst>
                                    <p:audio>
                                      <p:cMediaNode>
                                        <p:cTn display="0" masterRel="sameClick">
                                          <p:stCondLst>
                                            <p:cond evt="begin" delay="0">
                                              <p:tn val="83"/>
                                            </p:cond>
                                          </p:stCondLst>
                                          <p:endCondLst>
                                            <p:cond evt="onStopAudio" delay="0">
                                              <p:tgtEl>
                                                <p:sldTgt/>
                                              </p:tgtEl>
                                            </p:cond>
                                          </p:endCondLst>
                                        </p:cTn>
                                        <p:tgtEl>
                                          <p:sndTgt r:embed="rId3" name="voltage.wav"/>
                                        </p:tgtEl>
                                      </p:cMediaNode>
                                    </p:audio>
                                  </p:subTnLst>
                                </p:cTn>
                              </p:par>
                              <p:par>
                                <p:cTn id="88" presetID="53" presetClass="entr" presetSubtype="16"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 calcmode="lin" valueType="num">
                                      <p:cBhvr>
                                        <p:cTn id="90" dur="500" fill="hold"/>
                                        <p:tgtEl>
                                          <p:spTgt spid="62"/>
                                        </p:tgtEl>
                                        <p:attrNameLst>
                                          <p:attrName>ppt_w</p:attrName>
                                        </p:attrNameLst>
                                      </p:cBhvr>
                                      <p:tavLst>
                                        <p:tav tm="0">
                                          <p:val>
                                            <p:fltVal val="0"/>
                                          </p:val>
                                        </p:tav>
                                        <p:tav tm="100000">
                                          <p:val>
                                            <p:strVal val="#ppt_w"/>
                                          </p:val>
                                        </p:tav>
                                      </p:tavLst>
                                    </p:anim>
                                    <p:anim calcmode="lin" valueType="num">
                                      <p:cBhvr>
                                        <p:cTn id="91" dur="500" fill="hold"/>
                                        <p:tgtEl>
                                          <p:spTgt spid="62"/>
                                        </p:tgtEl>
                                        <p:attrNameLst>
                                          <p:attrName>ppt_h</p:attrName>
                                        </p:attrNameLst>
                                      </p:cBhvr>
                                      <p:tavLst>
                                        <p:tav tm="0">
                                          <p:val>
                                            <p:fltVal val="0"/>
                                          </p:val>
                                        </p:tav>
                                        <p:tav tm="100000">
                                          <p:val>
                                            <p:strVal val="#ppt_h"/>
                                          </p:val>
                                        </p:tav>
                                      </p:tavLst>
                                    </p:anim>
                                    <p:animEffect transition="in" filter="fade">
                                      <p:cBhvr>
                                        <p:cTn id="92" dur="500"/>
                                        <p:tgtEl>
                                          <p:spTgt spid="62"/>
                                        </p:tgtEl>
                                      </p:cBhvr>
                                    </p:animEffect>
                                  </p:childTnLst>
                                  <p:subTnLst>
                                    <p:audio>
                                      <p:cMediaNode>
                                        <p:cTn display="0" masterRel="sameClick">
                                          <p:stCondLst>
                                            <p:cond evt="begin" delay="0">
                                              <p:tn val="88"/>
                                            </p:cond>
                                          </p:stCondLst>
                                          <p:endCondLst>
                                            <p:cond evt="onStopAudio" delay="0">
                                              <p:tgtEl>
                                                <p:sldTgt/>
                                              </p:tgtEl>
                                            </p:cond>
                                          </p:endCondLst>
                                        </p:cTn>
                                        <p:tgtEl>
                                          <p:sndTgt r:embed="rId3" name="voltage.wav"/>
                                        </p:tgtEl>
                                      </p:cMediaNode>
                                    </p:audio>
                                  </p:subTnLst>
                                </p:cTn>
                              </p:par>
                              <p:par>
                                <p:cTn id="93" presetID="53" presetClass="entr" presetSubtype="16"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 calcmode="lin" valueType="num">
                                      <p:cBhvr>
                                        <p:cTn id="95" dur="500" fill="hold"/>
                                        <p:tgtEl>
                                          <p:spTgt spid="61"/>
                                        </p:tgtEl>
                                        <p:attrNameLst>
                                          <p:attrName>ppt_w</p:attrName>
                                        </p:attrNameLst>
                                      </p:cBhvr>
                                      <p:tavLst>
                                        <p:tav tm="0">
                                          <p:val>
                                            <p:fltVal val="0"/>
                                          </p:val>
                                        </p:tav>
                                        <p:tav tm="100000">
                                          <p:val>
                                            <p:strVal val="#ppt_w"/>
                                          </p:val>
                                        </p:tav>
                                      </p:tavLst>
                                    </p:anim>
                                    <p:anim calcmode="lin" valueType="num">
                                      <p:cBhvr>
                                        <p:cTn id="96" dur="500" fill="hold"/>
                                        <p:tgtEl>
                                          <p:spTgt spid="61"/>
                                        </p:tgtEl>
                                        <p:attrNameLst>
                                          <p:attrName>ppt_h</p:attrName>
                                        </p:attrNameLst>
                                      </p:cBhvr>
                                      <p:tavLst>
                                        <p:tav tm="0">
                                          <p:val>
                                            <p:fltVal val="0"/>
                                          </p:val>
                                        </p:tav>
                                        <p:tav tm="100000">
                                          <p:val>
                                            <p:strVal val="#ppt_h"/>
                                          </p:val>
                                        </p:tav>
                                      </p:tavLst>
                                    </p:anim>
                                    <p:animEffect transition="in" filter="fade">
                                      <p:cBhvr>
                                        <p:cTn id="97" dur="500"/>
                                        <p:tgtEl>
                                          <p:spTgt spid="61"/>
                                        </p:tgtEl>
                                      </p:cBhvr>
                                    </p:animEffect>
                                  </p:childTnLst>
                                  <p:subTnLst>
                                    <p:audio>
                                      <p:cMediaNode>
                                        <p:cTn display="0" masterRel="sameClick">
                                          <p:stCondLst>
                                            <p:cond evt="begin" delay="0">
                                              <p:tn val="93"/>
                                            </p:cond>
                                          </p:stCondLst>
                                          <p:endCondLst>
                                            <p:cond evt="onStopAudio" delay="0">
                                              <p:tgtEl>
                                                <p:sldTgt/>
                                              </p:tgtEl>
                                            </p:cond>
                                          </p:endCondLst>
                                        </p:cTn>
                                        <p:tgtEl>
                                          <p:sndTgt r:embed="rId3" name="voltage.wav"/>
                                        </p:tgtEl>
                                      </p:cMediaNode>
                                    </p:audio>
                                  </p:subTnLst>
                                </p:cTn>
                              </p:par>
                              <p:par>
                                <p:cTn id="98" presetID="10" presetClass="entr" presetSubtype="0" fill="hold" nodeType="with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fade">
                                      <p:cBhvr>
                                        <p:cTn id="100" dur="500"/>
                                        <p:tgtEl>
                                          <p:spTgt spid="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fade">
                                      <p:cBhvr>
                                        <p:cTn id="103" dur="500"/>
                                        <p:tgtEl>
                                          <p:spTgt spid="2"/>
                                        </p:tgtEl>
                                      </p:cBhvr>
                                    </p:animEffect>
                                  </p:childTnLst>
                                </p:cTn>
                              </p:par>
                            </p:childTnLst>
                          </p:cTn>
                        </p:par>
                        <p:par>
                          <p:cTn id="104" fill="hold">
                            <p:stCondLst>
                              <p:cond delay="1000"/>
                            </p:stCondLst>
                            <p:childTnLst>
                              <p:par>
                                <p:cTn id="105" presetID="32" presetClass="emph" presetSubtype="0" repeatCount="indefinite" fill="hold" grpId="1" nodeType="afterEffect">
                                  <p:stCondLst>
                                    <p:cond delay="0"/>
                                  </p:stCondLst>
                                  <p:endCondLst>
                                    <p:cond evt="onNext" delay="0">
                                      <p:tgtEl>
                                        <p:sldTgt/>
                                      </p:tgtEl>
                                    </p:cond>
                                  </p:endCondLst>
                                  <p:childTnLst>
                                    <p:animRot by="120000">
                                      <p:cBhvr>
                                        <p:cTn id="106" dur="50" fill="hold">
                                          <p:stCondLst>
                                            <p:cond delay="0"/>
                                          </p:stCondLst>
                                        </p:cTn>
                                        <p:tgtEl>
                                          <p:spTgt spid="61"/>
                                        </p:tgtEl>
                                        <p:attrNameLst>
                                          <p:attrName>r</p:attrName>
                                        </p:attrNameLst>
                                      </p:cBhvr>
                                    </p:animRot>
                                    <p:animRot by="-240000">
                                      <p:cBhvr>
                                        <p:cTn id="107" dur="100" fill="hold">
                                          <p:stCondLst>
                                            <p:cond delay="100"/>
                                          </p:stCondLst>
                                        </p:cTn>
                                        <p:tgtEl>
                                          <p:spTgt spid="61"/>
                                        </p:tgtEl>
                                        <p:attrNameLst>
                                          <p:attrName>r</p:attrName>
                                        </p:attrNameLst>
                                      </p:cBhvr>
                                    </p:animRot>
                                    <p:animRot by="240000">
                                      <p:cBhvr>
                                        <p:cTn id="108" dur="100" fill="hold">
                                          <p:stCondLst>
                                            <p:cond delay="200"/>
                                          </p:stCondLst>
                                        </p:cTn>
                                        <p:tgtEl>
                                          <p:spTgt spid="61"/>
                                        </p:tgtEl>
                                        <p:attrNameLst>
                                          <p:attrName>r</p:attrName>
                                        </p:attrNameLst>
                                      </p:cBhvr>
                                    </p:animRot>
                                    <p:animRot by="-240000">
                                      <p:cBhvr>
                                        <p:cTn id="109" dur="100" fill="hold">
                                          <p:stCondLst>
                                            <p:cond delay="300"/>
                                          </p:stCondLst>
                                        </p:cTn>
                                        <p:tgtEl>
                                          <p:spTgt spid="61"/>
                                        </p:tgtEl>
                                        <p:attrNameLst>
                                          <p:attrName>r</p:attrName>
                                        </p:attrNameLst>
                                      </p:cBhvr>
                                    </p:animRot>
                                    <p:animRot by="120000">
                                      <p:cBhvr>
                                        <p:cTn id="110" dur="100" fill="hold">
                                          <p:stCondLst>
                                            <p:cond delay="400"/>
                                          </p:stCondLst>
                                        </p:cTn>
                                        <p:tgtEl>
                                          <p:spTgt spid="61"/>
                                        </p:tgtEl>
                                        <p:attrNameLst>
                                          <p:attrName>r</p:attrName>
                                        </p:attrNameLst>
                                      </p:cBhvr>
                                    </p:animRot>
                                  </p:childTnLst>
                                  <p:subTnLst>
                                    <p:audio>
                                      <p:cMediaNode>
                                        <p:cTn display="0" masterRel="sameClick">
                                          <p:stCondLst>
                                            <p:cond evt="begin" delay="0">
                                              <p:tn val="105"/>
                                            </p:cond>
                                          </p:stCondLst>
                                          <p:endCondLst>
                                            <p:cond evt="onStopAudio" delay="0">
                                              <p:tgtEl>
                                                <p:sldTgt/>
                                              </p:tgtEl>
                                            </p:cond>
                                          </p:endCondLst>
                                        </p:cTn>
                                        <p:tgtEl>
                                          <p:sndTgt r:embed="rId3" name="voltage.wav"/>
                                        </p:tgtEl>
                                      </p:cMediaNode>
                                    </p:audio>
                                  </p:subTnLst>
                                </p:cTn>
                              </p:par>
                              <p:par>
                                <p:cTn id="111" presetID="32" presetClass="emph" presetSubtype="0" repeatCount="indefinite" fill="hold" grpId="1" nodeType="withEffect">
                                  <p:stCondLst>
                                    <p:cond delay="0"/>
                                  </p:stCondLst>
                                  <p:endCondLst>
                                    <p:cond evt="onNext" delay="0">
                                      <p:tgtEl>
                                        <p:sldTgt/>
                                      </p:tgtEl>
                                    </p:cond>
                                  </p:endCondLst>
                                  <p:childTnLst>
                                    <p:animRot by="120000">
                                      <p:cBhvr>
                                        <p:cTn id="112" dur="50" fill="hold">
                                          <p:stCondLst>
                                            <p:cond delay="0"/>
                                          </p:stCondLst>
                                        </p:cTn>
                                        <p:tgtEl>
                                          <p:spTgt spid="60"/>
                                        </p:tgtEl>
                                        <p:attrNameLst>
                                          <p:attrName>r</p:attrName>
                                        </p:attrNameLst>
                                      </p:cBhvr>
                                    </p:animRot>
                                    <p:animRot by="-240000">
                                      <p:cBhvr>
                                        <p:cTn id="113" dur="100" fill="hold">
                                          <p:stCondLst>
                                            <p:cond delay="100"/>
                                          </p:stCondLst>
                                        </p:cTn>
                                        <p:tgtEl>
                                          <p:spTgt spid="60"/>
                                        </p:tgtEl>
                                        <p:attrNameLst>
                                          <p:attrName>r</p:attrName>
                                        </p:attrNameLst>
                                      </p:cBhvr>
                                    </p:animRot>
                                    <p:animRot by="240000">
                                      <p:cBhvr>
                                        <p:cTn id="114" dur="100" fill="hold">
                                          <p:stCondLst>
                                            <p:cond delay="200"/>
                                          </p:stCondLst>
                                        </p:cTn>
                                        <p:tgtEl>
                                          <p:spTgt spid="60"/>
                                        </p:tgtEl>
                                        <p:attrNameLst>
                                          <p:attrName>r</p:attrName>
                                        </p:attrNameLst>
                                      </p:cBhvr>
                                    </p:animRot>
                                    <p:animRot by="-240000">
                                      <p:cBhvr>
                                        <p:cTn id="115" dur="100" fill="hold">
                                          <p:stCondLst>
                                            <p:cond delay="300"/>
                                          </p:stCondLst>
                                        </p:cTn>
                                        <p:tgtEl>
                                          <p:spTgt spid="60"/>
                                        </p:tgtEl>
                                        <p:attrNameLst>
                                          <p:attrName>r</p:attrName>
                                        </p:attrNameLst>
                                      </p:cBhvr>
                                    </p:animRot>
                                    <p:animRot by="120000">
                                      <p:cBhvr>
                                        <p:cTn id="116" dur="100" fill="hold">
                                          <p:stCondLst>
                                            <p:cond delay="400"/>
                                          </p:stCondLst>
                                        </p:cTn>
                                        <p:tgtEl>
                                          <p:spTgt spid="60"/>
                                        </p:tgtEl>
                                        <p:attrNameLst>
                                          <p:attrName>r</p:attrName>
                                        </p:attrNameLst>
                                      </p:cBhvr>
                                    </p:animRot>
                                  </p:childTnLst>
                                  <p:subTnLst>
                                    <p:audio>
                                      <p:cMediaNode>
                                        <p:cTn display="0" masterRel="sameClick">
                                          <p:stCondLst>
                                            <p:cond evt="begin" delay="0">
                                              <p:tn val="111"/>
                                            </p:cond>
                                          </p:stCondLst>
                                          <p:endCondLst>
                                            <p:cond evt="onStopAudio" delay="0">
                                              <p:tgtEl>
                                                <p:sldTgt/>
                                              </p:tgtEl>
                                            </p:cond>
                                          </p:endCondLst>
                                        </p:cTn>
                                        <p:tgtEl>
                                          <p:sndTgt r:embed="rId3" name="voltage.wav"/>
                                        </p:tgtEl>
                                      </p:cMediaNode>
                                    </p:audio>
                                  </p:subTnLst>
                                </p:cTn>
                              </p:par>
                              <p:par>
                                <p:cTn id="117" presetID="32" presetClass="emph" presetSubtype="0" repeatCount="indefinite" fill="hold" grpId="1" nodeType="withEffect">
                                  <p:stCondLst>
                                    <p:cond delay="0"/>
                                  </p:stCondLst>
                                  <p:endCondLst>
                                    <p:cond evt="onNext" delay="0">
                                      <p:tgtEl>
                                        <p:sldTgt/>
                                      </p:tgtEl>
                                    </p:cond>
                                  </p:endCondLst>
                                  <p:childTnLst>
                                    <p:animRot by="120000">
                                      <p:cBhvr>
                                        <p:cTn id="118" dur="50" fill="hold">
                                          <p:stCondLst>
                                            <p:cond delay="0"/>
                                          </p:stCondLst>
                                        </p:cTn>
                                        <p:tgtEl>
                                          <p:spTgt spid="59"/>
                                        </p:tgtEl>
                                        <p:attrNameLst>
                                          <p:attrName>r</p:attrName>
                                        </p:attrNameLst>
                                      </p:cBhvr>
                                    </p:animRot>
                                    <p:animRot by="-240000">
                                      <p:cBhvr>
                                        <p:cTn id="119" dur="100" fill="hold">
                                          <p:stCondLst>
                                            <p:cond delay="100"/>
                                          </p:stCondLst>
                                        </p:cTn>
                                        <p:tgtEl>
                                          <p:spTgt spid="59"/>
                                        </p:tgtEl>
                                        <p:attrNameLst>
                                          <p:attrName>r</p:attrName>
                                        </p:attrNameLst>
                                      </p:cBhvr>
                                    </p:animRot>
                                    <p:animRot by="240000">
                                      <p:cBhvr>
                                        <p:cTn id="120" dur="100" fill="hold">
                                          <p:stCondLst>
                                            <p:cond delay="200"/>
                                          </p:stCondLst>
                                        </p:cTn>
                                        <p:tgtEl>
                                          <p:spTgt spid="59"/>
                                        </p:tgtEl>
                                        <p:attrNameLst>
                                          <p:attrName>r</p:attrName>
                                        </p:attrNameLst>
                                      </p:cBhvr>
                                    </p:animRot>
                                    <p:animRot by="-240000">
                                      <p:cBhvr>
                                        <p:cTn id="121" dur="100" fill="hold">
                                          <p:stCondLst>
                                            <p:cond delay="300"/>
                                          </p:stCondLst>
                                        </p:cTn>
                                        <p:tgtEl>
                                          <p:spTgt spid="59"/>
                                        </p:tgtEl>
                                        <p:attrNameLst>
                                          <p:attrName>r</p:attrName>
                                        </p:attrNameLst>
                                      </p:cBhvr>
                                    </p:animRot>
                                    <p:animRot by="120000">
                                      <p:cBhvr>
                                        <p:cTn id="122" dur="100" fill="hold">
                                          <p:stCondLst>
                                            <p:cond delay="400"/>
                                          </p:stCondLst>
                                        </p:cTn>
                                        <p:tgtEl>
                                          <p:spTgt spid="59"/>
                                        </p:tgtEl>
                                        <p:attrNameLst>
                                          <p:attrName>r</p:attrName>
                                        </p:attrNameLst>
                                      </p:cBhvr>
                                    </p:animRot>
                                  </p:childTnLst>
                                  <p:subTnLst>
                                    <p:audio>
                                      <p:cMediaNode>
                                        <p:cTn display="0" masterRel="sameClick">
                                          <p:stCondLst>
                                            <p:cond evt="begin" delay="0">
                                              <p:tn val="117"/>
                                            </p:cond>
                                          </p:stCondLst>
                                          <p:endCondLst>
                                            <p:cond evt="onStopAudio" delay="0">
                                              <p:tgtEl>
                                                <p:sldTgt/>
                                              </p:tgtEl>
                                            </p:cond>
                                          </p:endCondLst>
                                        </p:cTn>
                                        <p:tgtEl>
                                          <p:sndTgt r:embed="rId3" name="voltage.wav"/>
                                        </p:tgtEl>
                                      </p:cMediaNode>
                                    </p:audio>
                                  </p:subTnLst>
                                </p:cTn>
                              </p:par>
                              <p:par>
                                <p:cTn id="123" presetID="32" presetClass="emph" presetSubtype="0" repeatCount="indefinite" fill="hold" grpId="1" nodeType="withEffect">
                                  <p:stCondLst>
                                    <p:cond delay="0"/>
                                  </p:stCondLst>
                                  <p:endCondLst>
                                    <p:cond evt="onNext" delay="0">
                                      <p:tgtEl>
                                        <p:sldTgt/>
                                      </p:tgtEl>
                                    </p:cond>
                                  </p:endCondLst>
                                  <p:childTnLst>
                                    <p:animRot by="120000">
                                      <p:cBhvr>
                                        <p:cTn id="124" dur="50" fill="hold">
                                          <p:stCondLst>
                                            <p:cond delay="0"/>
                                          </p:stCondLst>
                                        </p:cTn>
                                        <p:tgtEl>
                                          <p:spTgt spid="62"/>
                                        </p:tgtEl>
                                        <p:attrNameLst>
                                          <p:attrName>r</p:attrName>
                                        </p:attrNameLst>
                                      </p:cBhvr>
                                    </p:animRot>
                                    <p:animRot by="-240000">
                                      <p:cBhvr>
                                        <p:cTn id="125" dur="100" fill="hold">
                                          <p:stCondLst>
                                            <p:cond delay="100"/>
                                          </p:stCondLst>
                                        </p:cTn>
                                        <p:tgtEl>
                                          <p:spTgt spid="62"/>
                                        </p:tgtEl>
                                        <p:attrNameLst>
                                          <p:attrName>r</p:attrName>
                                        </p:attrNameLst>
                                      </p:cBhvr>
                                    </p:animRot>
                                    <p:animRot by="240000">
                                      <p:cBhvr>
                                        <p:cTn id="126" dur="100" fill="hold">
                                          <p:stCondLst>
                                            <p:cond delay="200"/>
                                          </p:stCondLst>
                                        </p:cTn>
                                        <p:tgtEl>
                                          <p:spTgt spid="62"/>
                                        </p:tgtEl>
                                        <p:attrNameLst>
                                          <p:attrName>r</p:attrName>
                                        </p:attrNameLst>
                                      </p:cBhvr>
                                    </p:animRot>
                                    <p:animRot by="-240000">
                                      <p:cBhvr>
                                        <p:cTn id="127" dur="100" fill="hold">
                                          <p:stCondLst>
                                            <p:cond delay="300"/>
                                          </p:stCondLst>
                                        </p:cTn>
                                        <p:tgtEl>
                                          <p:spTgt spid="62"/>
                                        </p:tgtEl>
                                        <p:attrNameLst>
                                          <p:attrName>r</p:attrName>
                                        </p:attrNameLst>
                                      </p:cBhvr>
                                    </p:animRot>
                                    <p:animRot by="120000">
                                      <p:cBhvr>
                                        <p:cTn id="128" dur="100" fill="hold">
                                          <p:stCondLst>
                                            <p:cond delay="400"/>
                                          </p:stCondLst>
                                        </p:cTn>
                                        <p:tgtEl>
                                          <p:spTgt spid="62"/>
                                        </p:tgtEl>
                                        <p:attrNameLst>
                                          <p:attrName>r</p:attrName>
                                        </p:attrNameLst>
                                      </p:cBhvr>
                                    </p:animRot>
                                  </p:childTnLst>
                                  <p:subTnLst>
                                    <p:audio>
                                      <p:cMediaNode>
                                        <p:cTn display="0" masterRel="sameClick">
                                          <p:stCondLst>
                                            <p:cond evt="begin" delay="0">
                                              <p:tn val="123"/>
                                            </p:cond>
                                          </p:stCondLst>
                                          <p:endCondLst>
                                            <p:cond evt="onStopAudio" delay="0">
                                              <p:tgtEl>
                                                <p:sldTgt/>
                                              </p:tgtEl>
                                            </p:cond>
                                          </p:endCondLst>
                                        </p:cTn>
                                        <p:tgtEl>
                                          <p:sndTgt r:embed="rId3" name="voltag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animBg="1"/>
      <p:bldP spid="45" grpId="0"/>
      <p:bldP spid="49" grpId="0"/>
      <p:bldP spid="54" grpId="0"/>
      <p:bldP spid="55" grpId="0"/>
      <p:bldP spid="56" grpId="0"/>
      <p:bldP spid="57" grpId="0" animBg="1"/>
      <p:bldP spid="57" grpId="1" animBg="1"/>
      <p:bldP spid="57" grpId="2" animBg="1"/>
      <p:bldP spid="58" grpId="0" animBg="1"/>
      <p:bldP spid="58" grpId="1" animBg="1"/>
      <p:bldP spid="58" grpId="2" animBg="1"/>
      <p:bldP spid="59" grpId="0" animBg="1"/>
      <p:bldP spid="59" grpId="1" animBg="1"/>
      <p:bldP spid="60" grpId="0" animBg="1"/>
      <p:bldP spid="60" grpId="1" animBg="1"/>
      <p:bldP spid="61" grpId="0" animBg="1"/>
      <p:bldP spid="61" grpId="1" animBg="1"/>
      <p:bldP spid="62" grpId="0" animBg="1"/>
      <p:bldP spid="62" grpId="1" animBg="1"/>
      <p:bldP spid="2" grpId="0"/>
      <p:bldP spid="6" grpId="0"/>
      <p:bldP spid="6" grpId="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a:extLst>
              <a:ext uri="{FF2B5EF4-FFF2-40B4-BE49-F238E27FC236}">
                <a16:creationId xmlns:a16="http://schemas.microsoft.com/office/drawing/2014/main" id="{70F5BEA2-7BA8-1645-9556-9EB7E2D56526}"/>
              </a:ext>
            </a:extLst>
          </p:cNvPr>
          <p:cNvSpPr/>
          <p:nvPr/>
        </p:nvSpPr>
        <p:spPr>
          <a:xfrm>
            <a:off x="2018066" y="2096532"/>
            <a:ext cx="2054578" cy="30141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E609393-2F19-D344-9F2A-94B186A763AC}"/>
              </a:ext>
            </a:extLst>
          </p:cNvPr>
          <p:cNvSpPr/>
          <p:nvPr/>
        </p:nvSpPr>
        <p:spPr>
          <a:xfrm>
            <a:off x="2018066" y="3439909"/>
            <a:ext cx="158044" cy="13546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990B12-4536-EF47-8408-A8986A66F9BA}"/>
              </a:ext>
            </a:extLst>
          </p:cNvPr>
          <p:cNvSpPr/>
          <p:nvPr/>
        </p:nvSpPr>
        <p:spPr>
          <a:xfrm>
            <a:off x="3914600" y="3439909"/>
            <a:ext cx="158044" cy="13546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4" name="TextBox 13">
            <a:extLst>
              <a:ext uri="{FF2B5EF4-FFF2-40B4-BE49-F238E27FC236}">
                <a16:creationId xmlns:a16="http://schemas.microsoft.com/office/drawing/2014/main" id="{E5CD8154-FCB7-634F-BCB7-1E1D1EB0BCB2}"/>
              </a:ext>
            </a:extLst>
          </p:cNvPr>
          <p:cNvSpPr txBox="1"/>
          <p:nvPr/>
        </p:nvSpPr>
        <p:spPr>
          <a:xfrm>
            <a:off x="4103774" y="466042"/>
            <a:ext cx="7428915" cy="369332"/>
          </a:xfrm>
          <a:prstGeom prst="rect">
            <a:avLst/>
          </a:prstGeom>
          <a:noFill/>
        </p:spPr>
        <p:txBody>
          <a:bodyPr wrap="square" rtlCol="0">
            <a:spAutoFit/>
          </a:bodyPr>
          <a:lstStyle/>
          <a:p>
            <a:pPr algn="ctr"/>
            <a:r>
              <a:rPr lang="en-US" b="1" dirty="0">
                <a:latin typeface="Helvetica" pitchFamily="2" charset="0"/>
              </a:rPr>
              <a:t>Wave Assisted Electronic Propulsion Systems in Space (Methods)</a:t>
            </a:r>
          </a:p>
        </p:txBody>
      </p:sp>
      <p:sp>
        <p:nvSpPr>
          <p:cNvPr id="15" name="TextBox 14">
            <a:extLst>
              <a:ext uri="{FF2B5EF4-FFF2-40B4-BE49-F238E27FC236}">
                <a16:creationId xmlns:a16="http://schemas.microsoft.com/office/drawing/2014/main" id="{9AE8BECE-46E2-FC4B-ACEA-6E5C26783795}"/>
              </a:ext>
            </a:extLst>
          </p:cNvPr>
          <p:cNvSpPr txBox="1"/>
          <p:nvPr/>
        </p:nvSpPr>
        <p:spPr>
          <a:xfrm>
            <a:off x="6739467" y="1275644"/>
            <a:ext cx="4820355" cy="369332"/>
          </a:xfrm>
          <a:prstGeom prst="rect">
            <a:avLst/>
          </a:prstGeom>
          <a:noFill/>
        </p:spPr>
        <p:txBody>
          <a:bodyPr wrap="square" rtlCol="0">
            <a:spAutoFit/>
          </a:bodyPr>
          <a:lstStyle/>
          <a:p>
            <a:r>
              <a:rPr lang="en-US" dirty="0"/>
              <a:t>Propulsion System Housing</a:t>
            </a:r>
          </a:p>
        </p:txBody>
      </p:sp>
      <p:sp>
        <p:nvSpPr>
          <p:cNvPr id="16" name="TextBox 15">
            <a:extLst>
              <a:ext uri="{FF2B5EF4-FFF2-40B4-BE49-F238E27FC236}">
                <a16:creationId xmlns:a16="http://schemas.microsoft.com/office/drawing/2014/main" id="{14A05679-4E1F-874D-85C8-E05D2E9C7C0B}"/>
              </a:ext>
            </a:extLst>
          </p:cNvPr>
          <p:cNvSpPr txBox="1"/>
          <p:nvPr/>
        </p:nvSpPr>
        <p:spPr>
          <a:xfrm>
            <a:off x="6739467" y="1727200"/>
            <a:ext cx="4222044" cy="369332"/>
          </a:xfrm>
          <a:prstGeom prst="rect">
            <a:avLst/>
          </a:prstGeom>
          <a:noFill/>
        </p:spPr>
        <p:txBody>
          <a:bodyPr wrap="square" rtlCol="0">
            <a:spAutoFit/>
          </a:bodyPr>
          <a:lstStyle/>
          <a:p>
            <a:r>
              <a:rPr lang="en-US" dirty="0"/>
              <a:t>Noble Gas Propellant Ex: (Xenon)</a:t>
            </a:r>
          </a:p>
        </p:txBody>
      </p:sp>
      <p:sp>
        <p:nvSpPr>
          <p:cNvPr id="17" name="TextBox 16">
            <a:extLst>
              <a:ext uri="{FF2B5EF4-FFF2-40B4-BE49-F238E27FC236}">
                <a16:creationId xmlns:a16="http://schemas.microsoft.com/office/drawing/2014/main" id="{5106714F-1DB7-7B41-BC66-91930C3E49CD}"/>
              </a:ext>
            </a:extLst>
          </p:cNvPr>
          <p:cNvSpPr txBox="1"/>
          <p:nvPr/>
        </p:nvSpPr>
        <p:spPr>
          <a:xfrm>
            <a:off x="6740171" y="2723937"/>
            <a:ext cx="4222044" cy="369332"/>
          </a:xfrm>
          <a:prstGeom prst="rect">
            <a:avLst/>
          </a:prstGeom>
          <a:noFill/>
        </p:spPr>
        <p:txBody>
          <a:bodyPr wrap="square" rtlCol="0">
            <a:spAutoFit/>
          </a:bodyPr>
          <a:lstStyle/>
          <a:p>
            <a:r>
              <a:rPr lang="en-US" dirty="0"/>
              <a:t>Magnetic Field to Ionize Propellant</a:t>
            </a:r>
          </a:p>
        </p:txBody>
      </p:sp>
      <p:sp>
        <p:nvSpPr>
          <p:cNvPr id="37" name="TextBox 36">
            <a:extLst>
              <a:ext uri="{FF2B5EF4-FFF2-40B4-BE49-F238E27FC236}">
                <a16:creationId xmlns:a16="http://schemas.microsoft.com/office/drawing/2014/main" id="{7CD6FD1D-2F27-D944-9560-E46899E4906C}"/>
              </a:ext>
            </a:extLst>
          </p:cNvPr>
          <p:cNvSpPr txBox="1"/>
          <p:nvPr/>
        </p:nvSpPr>
        <p:spPr>
          <a:xfrm>
            <a:off x="6740850" y="3234893"/>
            <a:ext cx="3943954" cy="369332"/>
          </a:xfrm>
          <a:prstGeom prst="rect">
            <a:avLst/>
          </a:prstGeom>
          <a:noFill/>
        </p:spPr>
        <p:txBody>
          <a:bodyPr wrap="square" rtlCol="0">
            <a:spAutoFit/>
          </a:bodyPr>
          <a:lstStyle/>
          <a:p>
            <a:r>
              <a:rPr lang="en-US" dirty="0"/>
              <a:t>Co-axle Exhaust Nozzle</a:t>
            </a:r>
          </a:p>
        </p:txBody>
      </p:sp>
      <p:sp>
        <p:nvSpPr>
          <p:cNvPr id="40" name="TextBox 39">
            <a:extLst>
              <a:ext uri="{FF2B5EF4-FFF2-40B4-BE49-F238E27FC236}">
                <a16:creationId xmlns:a16="http://schemas.microsoft.com/office/drawing/2014/main" id="{6AABFD18-DAFD-CA46-A44A-FB0EE6762998}"/>
              </a:ext>
            </a:extLst>
          </p:cNvPr>
          <p:cNvSpPr txBox="1"/>
          <p:nvPr/>
        </p:nvSpPr>
        <p:spPr>
          <a:xfrm>
            <a:off x="6739467" y="3768357"/>
            <a:ext cx="3551119" cy="1200329"/>
          </a:xfrm>
          <a:prstGeom prst="rect">
            <a:avLst/>
          </a:prstGeom>
          <a:noFill/>
        </p:spPr>
        <p:txBody>
          <a:bodyPr wrap="square" rtlCol="0">
            <a:spAutoFit/>
          </a:bodyPr>
          <a:lstStyle/>
          <a:p>
            <a:r>
              <a:rPr lang="en-US" dirty="0"/>
              <a:t>Ionized Gas Is Ejected through exhaust column at accelerated velocity creating dense exhaust cloud</a:t>
            </a:r>
          </a:p>
        </p:txBody>
      </p:sp>
      <p:grpSp>
        <p:nvGrpSpPr>
          <p:cNvPr id="59" name="Group 58">
            <a:extLst>
              <a:ext uri="{FF2B5EF4-FFF2-40B4-BE49-F238E27FC236}">
                <a16:creationId xmlns:a16="http://schemas.microsoft.com/office/drawing/2014/main" id="{89AE22BF-592F-3E49-A95E-8F6C2091554F}"/>
              </a:ext>
            </a:extLst>
          </p:cNvPr>
          <p:cNvGrpSpPr/>
          <p:nvPr/>
        </p:nvGrpSpPr>
        <p:grpSpPr>
          <a:xfrm>
            <a:off x="1975313" y="3448172"/>
            <a:ext cx="2208312" cy="1273089"/>
            <a:chOff x="1975313" y="3448172"/>
            <a:chExt cx="2208312" cy="1273089"/>
          </a:xfrm>
        </p:grpSpPr>
        <p:sp>
          <p:nvSpPr>
            <p:cNvPr id="51" name="TextBox 50">
              <a:extLst>
                <a:ext uri="{FF2B5EF4-FFF2-40B4-BE49-F238E27FC236}">
                  <a16:creationId xmlns:a16="http://schemas.microsoft.com/office/drawing/2014/main" id="{4C186774-1A20-424A-815B-C51D9DCE7F44}"/>
                </a:ext>
              </a:extLst>
            </p:cNvPr>
            <p:cNvSpPr txBox="1"/>
            <p:nvPr/>
          </p:nvSpPr>
          <p:spPr>
            <a:xfrm>
              <a:off x="3862706" y="3448172"/>
              <a:ext cx="320919" cy="369332"/>
            </a:xfrm>
            <a:prstGeom prst="rect">
              <a:avLst/>
            </a:prstGeom>
            <a:noFill/>
          </p:spPr>
          <p:txBody>
            <a:bodyPr wrap="square" rtlCol="0">
              <a:spAutoFit/>
            </a:bodyPr>
            <a:lstStyle/>
            <a:p>
              <a:r>
                <a:rPr lang="en-US" dirty="0"/>
                <a:t>+</a:t>
              </a:r>
            </a:p>
          </p:txBody>
        </p:sp>
        <p:sp>
          <p:nvSpPr>
            <p:cNvPr id="52" name="TextBox 51">
              <a:extLst>
                <a:ext uri="{FF2B5EF4-FFF2-40B4-BE49-F238E27FC236}">
                  <a16:creationId xmlns:a16="http://schemas.microsoft.com/office/drawing/2014/main" id="{59C77C30-9A4F-434F-84C6-ADB7555A95BE}"/>
                </a:ext>
              </a:extLst>
            </p:cNvPr>
            <p:cNvSpPr txBox="1"/>
            <p:nvPr/>
          </p:nvSpPr>
          <p:spPr>
            <a:xfrm>
              <a:off x="3862706" y="3768589"/>
              <a:ext cx="320919" cy="369332"/>
            </a:xfrm>
            <a:prstGeom prst="rect">
              <a:avLst/>
            </a:prstGeom>
            <a:noFill/>
          </p:spPr>
          <p:txBody>
            <a:bodyPr wrap="square" rtlCol="0">
              <a:spAutoFit/>
            </a:bodyPr>
            <a:lstStyle/>
            <a:p>
              <a:r>
                <a:rPr lang="en-US" dirty="0"/>
                <a:t>+</a:t>
              </a:r>
            </a:p>
          </p:txBody>
        </p:sp>
        <p:sp>
          <p:nvSpPr>
            <p:cNvPr id="53" name="TextBox 52">
              <a:extLst>
                <a:ext uri="{FF2B5EF4-FFF2-40B4-BE49-F238E27FC236}">
                  <a16:creationId xmlns:a16="http://schemas.microsoft.com/office/drawing/2014/main" id="{C4EA7648-C9B7-5947-8425-E874533472D9}"/>
                </a:ext>
              </a:extLst>
            </p:cNvPr>
            <p:cNvSpPr txBox="1"/>
            <p:nvPr/>
          </p:nvSpPr>
          <p:spPr>
            <a:xfrm>
              <a:off x="3862705" y="4065743"/>
              <a:ext cx="320919" cy="369332"/>
            </a:xfrm>
            <a:prstGeom prst="rect">
              <a:avLst/>
            </a:prstGeom>
            <a:noFill/>
          </p:spPr>
          <p:txBody>
            <a:bodyPr wrap="square" rtlCol="0">
              <a:spAutoFit/>
            </a:bodyPr>
            <a:lstStyle/>
            <a:p>
              <a:r>
                <a:rPr lang="en-US" dirty="0"/>
                <a:t>+</a:t>
              </a:r>
            </a:p>
          </p:txBody>
        </p:sp>
        <p:sp>
          <p:nvSpPr>
            <p:cNvPr id="54" name="TextBox 53">
              <a:extLst>
                <a:ext uri="{FF2B5EF4-FFF2-40B4-BE49-F238E27FC236}">
                  <a16:creationId xmlns:a16="http://schemas.microsoft.com/office/drawing/2014/main" id="{DD0F1F48-6925-B04D-AA18-D9F42B6D0FF6}"/>
                </a:ext>
              </a:extLst>
            </p:cNvPr>
            <p:cNvSpPr txBox="1"/>
            <p:nvPr/>
          </p:nvSpPr>
          <p:spPr>
            <a:xfrm>
              <a:off x="3859601" y="4343730"/>
              <a:ext cx="320919" cy="369332"/>
            </a:xfrm>
            <a:prstGeom prst="rect">
              <a:avLst/>
            </a:prstGeom>
            <a:noFill/>
          </p:spPr>
          <p:txBody>
            <a:bodyPr wrap="square" rtlCol="0">
              <a:spAutoFit/>
            </a:bodyPr>
            <a:lstStyle/>
            <a:p>
              <a:r>
                <a:rPr lang="en-US" dirty="0"/>
                <a:t>+</a:t>
              </a:r>
            </a:p>
          </p:txBody>
        </p:sp>
        <p:sp>
          <p:nvSpPr>
            <p:cNvPr id="55" name="TextBox 54">
              <a:extLst>
                <a:ext uri="{FF2B5EF4-FFF2-40B4-BE49-F238E27FC236}">
                  <a16:creationId xmlns:a16="http://schemas.microsoft.com/office/drawing/2014/main" id="{5CBCC021-640A-764C-9533-012E4581583E}"/>
                </a:ext>
              </a:extLst>
            </p:cNvPr>
            <p:cNvSpPr txBox="1"/>
            <p:nvPr/>
          </p:nvSpPr>
          <p:spPr>
            <a:xfrm>
              <a:off x="1975316" y="3451320"/>
              <a:ext cx="320919" cy="369332"/>
            </a:xfrm>
            <a:prstGeom prst="rect">
              <a:avLst/>
            </a:prstGeom>
            <a:noFill/>
          </p:spPr>
          <p:txBody>
            <a:bodyPr wrap="square" rtlCol="0">
              <a:spAutoFit/>
            </a:bodyPr>
            <a:lstStyle/>
            <a:p>
              <a:r>
                <a:rPr lang="en-US" dirty="0"/>
                <a:t>+</a:t>
              </a:r>
            </a:p>
          </p:txBody>
        </p:sp>
        <p:sp>
          <p:nvSpPr>
            <p:cNvPr id="56" name="TextBox 55">
              <a:extLst>
                <a:ext uri="{FF2B5EF4-FFF2-40B4-BE49-F238E27FC236}">
                  <a16:creationId xmlns:a16="http://schemas.microsoft.com/office/drawing/2014/main" id="{A2476B65-D128-F74B-86B2-8176720E6283}"/>
                </a:ext>
              </a:extLst>
            </p:cNvPr>
            <p:cNvSpPr txBox="1"/>
            <p:nvPr/>
          </p:nvSpPr>
          <p:spPr>
            <a:xfrm>
              <a:off x="1975315" y="3769608"/>
              <a:ext cx="320919" cy="369332"/>
            </a:xfrm>
            <a:prstGeom prst="rect">
              <a:avLst/>
            </a:prstGeom>
            <a:noFill/>
          </p:spPr>
          <p:txBody>
            <a:bodyPr wrap="square" rtlCol="0">
              <a:spAutoFit/>
            </a:bodyPr>
            <a:lstStyle/>
            <a:p>
              <a:r>
                <a:rPr lang="en-US" dirty="0"/>
                <a:t>+</a:t>
              </a:r>
            </a:p>
          </p:txBody>
        </p:sp>
        <p:sp>
          <p:nvSpPr>
            <p:cNvPr id="57" name="TextBox 56">
              <a:extLst>
                <a:ext uri="{FF2B5EF4-FFF2-40B4-BE49-F238E27FC236}">
                  <a16:creationId xmlns:a16="http://schemas.microsoft.com/office/drawing/2014/main" id="{73C803FE-8EE2-FF4E-8D7C-646A67A31CF6}"/>
                </a:ext>
              </a:extLst>
            </p:cNvPr>
            <p:cNvSpPr txBox="1"/>
            <p:nvPr/>
          </p:nvSpPr>
          <p:spPr>
            <a:xfrm>
              <a:off x="1975314" y="4065743"/>
              <a:ext cx="320919" cy="369332"/>
            </a:xfrm>
            <a:prstGeom prst="rect">
              <a:avLst/>
            </a:prstGeom>
            <a:noFill/>
          </p:spPr>
          <p:txBody>
            <a:bodyPr wrap="square" rtlCol="0">
              <a:spAutoFit/>
            </a:bodyPr>
            <a:lstStyle/>
            <a:p>
              <a:r>
                <a:rPr lang="en-US" dirty="0"/>
                <a:t>+</a:t>
              </a:r>
            </a:p>
          </p:txBody>
        </p:sp>
        <p:sp>
          <p:nvSpPr>
            <p:cNvPr id="58" name="TextBox 57">
              <a:extLst>
                <a:ext uri="{FF2B5EF4-FFF2-40B4-BE49-F238E27FC236}">
                  <a16:creationId xmlns:a16="http://schemas.microsoft.com/office/drawing/2014/main" id="{99A1431A-0140-A847-AF5A-BD558CCBF0FC}"/>
                </a:ext>
              </a:extLst>
            </p:cNvPr>
            <p:cNvSpPr txBox="1"/>
            <p:nvPr/>
          </p:nvSpPr>
          <p:spPr>
            <a:xfrm>
              <a:off x="1975313" y="4351929"/>
              <a:ext cx="320919" cy="369332"/>
            </a:xfrm>
            <a:prstGeom prst="rect">
              <a:avLst/>
            </a:prstGeom>
            <a:noFill/>
          </p:spPr>
          <p:txBody>
            <a:bodyPr wrap="square" rtlCol="0">
              <a:spAutoFit/>
            </a:bodyPr>
            <a:lstStyle/>
            <a:p>
              <a:r>
                <a:rPr lang="en-US" dirty="0"/>
                <a:t>+</a:t>
              </a:r>
            </a:p>
          </p:txBody>
        </p:sp>
      </p:grpSp>
      <p:grpSp>
        <p:nvGrpSpPr>
          <p:cNvPr id="97" name="Group 96">
            <a:extLst>
              <a:ext uri="{FF2B5EF4-FFF2-40B4-BE49-F238E27FC236}">
                <a16:creationId xmlns:a16="http://schemas.microsoft.com/office/drawing/2014/main" id="{098E8867-7F07-A942-808C-805CADB276C7}"/>
              </a:ext>
            </a:extLst>
          </p:cNvPr>
          <p:cNvGrpSpPr/>
          <p:nvPr/>
        </p:nvGrpSpPr>
        <p:grpSpPr>
          <a:xfrm>
            <a:off x="9638157" y="4118296"/>
            <a:ext cx="2162896" cy="2596609"/>
            <a:chOff x="9638157" y="4118296"/>
            <a:chExt cx="2162896" cy="2596609"/>
          </a:xfrm>
        </p:grpSpPr>
        <p:grpSp>
          <p:nvGrpSpPr>
            <p:cNvPr id="89" name="Group 88">
              <a:extLst>
                <a:ext uri="{FF2B5EF4-FFF2-40B4-BE49-F238E27FC236}">
                  <a16:creationId xmlns:a16="http://schemas.microsoft.com/office/drawing/2014/main" id="{6A60D3C8-496F-2E42-94B9-7A1744A0E2A5}"/>
                </a:ext>
              </a:extLst>
            </p:cNvPr>
            <p:cNvGrpSpPr/>
            <p:nvPr/>
          </p:nvGrpSpPr>
          <p:grpSpPr>
            <a:xfrm>
              <a:off x="9645040" y="4118296"/>
              <a:ext cx="2071586" cy="2596609"/>
              <a:chOff x="9646958" y="4117242"/>
              <a:chExt cx="2071586" cy="2596609"/>
            </a:xfrm>
          </p:grpSpPr>
          <p:grpSp>
            <p:nvGrpSpPr>
              <p:cNvPr id="35" name="Group 34">
                <a:extLst>
                  <a:ext uri="{FF2B5EF4-FFF2-40B4-BE49-F238E27FC236}">
                    <a16:creationId xmlns:a16="http://schemas.microsoft.com/office/drawing/2014/main" id="{B5A036B8-AABB-D640-B9CD-A5DD6AA7EAFD}"/>
                  </a:ext>
                </a:extLst>
              </p:cNvPr>
              <p:cNvGrpSpPr/>
              <p:nvPr/>
            </p:nvGrpSpPr>
            <p:grpSpPr>
              <a:xfrm>
                <a:off x="9646958" y="4117242"/>
                <a:ext cx="2071586" cy="2596609"/>
                <a:chOff x="6090958" y="4117242"/>
                <a:chExt cx="2071586" cy="2596609"/>
              </a:xfrm>
            </p:grpSpPr>
            <p:sp>
              <p:nvSpPr>
                <p:cNvPr id="22" name="Triangle 21">
                  <a:extLst>
                    <a:ext uri="{FF2B5EF4-FFF2-40B4-BE49-F238E27FC236}">
                      <a16:creationId xmlns:a16="http://schemas.microsoft.com/office/drawing/2014/main" id="{01FB1429-80E9-0341-B6AE-A584FAD27E56}"/>
                    </a:ext>
                  </a:extLst>
                </p:cNvPr>
                <p:cNvSpPr/>
                <p:nvPr/>
              </p:nvSpPr>
              <p:spPr>
                <a:xfrm>
                  <a:off x="6090958" y="4605982"/>
                  <a:ext cx="2056802" cy="11869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0818927-7FE2-F541-BFD7-E2ABB915D5F6}"/>
                    </a:ext>
                  </a:extLst>
                </p:cNvPr>
                <p:cNvSpPr/>
                <p:nvPr/>
              </p:nvSpPr>
              <p:spPr>
                <a:xfrm>
                  <a:off x="6096000" y="5786578"/>
                  <a:ext cx="2066544" cy="4104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F27708C-F52F-FF40-8F05-69F3DC14D28B}"/>
                    </a:ext>
                  </a:extLst>
                </p:cNvPr>
                <p:cNvSpPr/>
                <p:nvPr/>
              </p:nvSpPr>
              <p:spPr>
                <a:xfrm>
                  <a:off x="6734586" y="4558074"/>
                  <a:ext cx="770142" cy="473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entagon 18">
                  <a:extLst>
                    <a:ext uri="{FF2B5EF4-FFF2-40B4-BE49-F238E27FC236}">
                      <a16:creationId xmlns:a16="http://schemas.microsoft.com/office/drawing/2014/main" id="{85CEF9DF-17D0-FA4E-B7F6-0A944C42F7A8}"/>
                    </a:ext>
                  </a:extLst>
                </p:cNvPr>
                <p:cNvSpPr/>
                <p:nvPr/>
              </p:nvSpPr>
              <p:spPr>
                <a:xfrm rot="5400000">
                  <a:off x="6127957" y="5564608"/>
                  <a:ext cx="1958001" cy="34048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nip Same Side Corner Rectangle 20">
                  <a:extLst>
                    <a:ext uri="{FF2B5EF4-FFF2-40B4-BE49-F238E27FC236}">
                      <a16:creationId xmlns:a16="http://schemas.microsoft.com/office/drawing/2014/main" id="{D5E3FE29-34DB-8B4C-AF28-56E78637782C}"/>
                    </a:ext>
                  </a:extLst>
                </p:cNvPr>
                <p:cNvSpPr/>
                <p:nvPr/>
              </p:nvSpPr>
              <p:spPr>
                <a:xfrm>
                  <a:off x="6936714" y="5106125"/>
                  <a:ext cx="340485" cy="1419394"/>
                </a:xfrm>
                <a:prstGeom prst="snip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Same Side Corner Rectangle 24">
                  <a:extLst>
                    <a:ext uri="{FF2B5EF4-FFF2-40B4-BE49-F238E27FC236}">
                      <a16:creationId xmlns:a16="http://schemas.microsoft.com/office/drawing/2014/main" id="{423A481D-148A-6D42-8A8A-0BFDC1B80797}"/>
                    </a:ext>
                  </a:extLst>
                </p:cNvPr>
                <p:cNvSpPr/>
                <p:nvPr/>
              </p:nvSpPr>
              <p:spPr>
                <a:xfrm>
                  <a:off x="6936714" y="4117242"/>
                  <a:ext cx="340485" cy="2079820"/>
                </a:xfrm>
                <a:prstGeom prst="snip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4CECD360-3096-B042-BF32-DAFF07C13807}"/>
                  </a:ext>
                </a:extLst>
              </p:cNvPr>
              <p:cNvSpPr/>
              <p:nvPr/>
            </p:nvSpPr>
            <p:spPr>
              <a:xfrm>
                <a:off x="11008132" y="4528396"/>
                <a:ext cx="149395" cy="67105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3CCF4FC-0AF9-0648-A5F8-619E5A3E2D4C}"/>
                  </a:ext>
                </a:extLst>
              </p:cNvPr>
              <p:cNvSpPr/>
              <p:nvPr/>
            </p:nvSpPr>
            <p:spPr>
              <a:xfrm>
                <a:off x="10148489" y="4525221"/>
                <a:ext cx="149395" cy="67105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C59D9D6-C9D1-074B-BE78-0D0C8A0DA59C}"/>
                  </a:ext>
                </a:extLst>
              </p:cNvPr>
              <p:cNvSpPr/>
              <p:nvPr/>
            </p:nvSpPr>
            <p:spPr>
              <a:xfrm rot="2515529">
                <a:off x="9865055" y="5028511"/>
                <a:ext cx="135967" cy="90836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3E46551-8861-8849-8344-CD6CA12580BA}"/>
                  </a:ext>
                </a:extLst>
              </p:cNvPr>
              <p:cNvSpPr/>
              <p:nvPr/>
            </p:nvSpPr>
            <p:spPr>
              <a:xfrm rot="19010485">
                <a:off x="11358490" y="4997538"/>
                <a:ext cx="124732" cy="96020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11E017D0-DFEF-0A4C-ADC1-04A06178892B}"/>
                  </a:ext>
                </a:extLst>
              </p:cNvPr>
              <p:cNvSpPr txBox="1"/>
              <p:nvPr/>
            </p:nvSpPr>
            <p:spPr>
              <a:xfrm>
                <a:off x="10114447" y="4483516"/>
                <a:ext cx="375414" cy="369332"/>
              </a:xfrm>
              <a:prstGeom prst="rect">
                <a:avLst/>
              </a:prstGeom>
              <a:noFill/>
            </p:spPr>
            <p:txBody>
              <a:bodyPr wrap="square" rtlCol="0">
                <a:spAutoFit/>
              </a:bodyPr>
              <a:lstStyle/>
              <a:p>
                <a:r>
                  <a:rPr lang="en-US" dirty="0"/>
                  <a:t>-</a:t>
                </a:r>
              </a:p>
            </p:txBody>
          </p:sp>
        </p:grpSp>
        <p:sp>
          <p:nvSpPr>
            <p:cNvPr id="68" name="TextBox 67">
              <a:extLst>
                <a:ext uri="{FF2B5EF4-FFF2-40B4-BE49-F238E27FC236}">
                  <a16:creationId xmlns:a16="http://schemas.microsoft.com/office/drawing/2014/main" id="{3534EE21-9A53-024F-B6B1-1BCE7CF0B527}"/>
                </a:ext>
              </a:extLst>
            </p:cNvPr>
            <p:cNvSpPr txBox="1"/>
            <p:nvPr/>
          </p:nvSpPr>
          <p:spPr>
            <a:xfrm>
              <a:off x="10489609" y="4188741"/>
              <a:ext cx="296851" cy="369332"/>
            </a:xfrm>
            <a:prstGeom prst="rect">
              <a:avLst/>
            </a:prstGeom>
            <a:noFill/>
          </p:spPr>
          <p:txBody>
            <a:bodyPr wrap="square" rtlCol="0">
              <a:spAutoFit/>
            </a:bodyPr>
            <a:lstStyle/>
            <a:p>
              <a:r>
                <a:rPr lang="en-US" dirty="0"/>
                <a:t>+</a:t>
              </a:r>
            </a:p>
          </p:txBody>
        </p:sp>
        <p:sp>
          <p:nvSpPr>
            <p:cNvPr id="69" name="TextBox 68">
              <a:extLst>
                <a:ext uri="{FF2B5EF4-FFF2-40B4-BE49-F238E27FC236}">
                  <a16:creationId xmlns:a16="http://schemas.microsoft.com/office/drawing/2014/main" id="{BEC8663B-A8B9-EB4F-B906-DBFB301B5050}"/>
                </a:ext>
              </a:extLst>
            </p:cNvPr>
            <p:cNvSpPr txBox="1"/>
            <p:nvPr/>
          </p:nvSpPr>
          <p:spPr>
            <a:xfrm>
              <a:off x="10564787" y="4733127"/>
              <a:ext cx="443345" cy="369332"/>
            </a:xfrm>
            <a:prstGeom prst="rect">
              <a:avLst/>
            </a:prstGeom>
            <a:noFill/>
          </p:spPr>
          <p:txBody>
            <a:bodyPr wrap="square" rtlCol="0">
              <a:spAutoFit/>
            </a:bodyPr>
            <a:lstStyle/>
            <a:p>
              <a:r>
                <a:rPr lang="en-US" dirty="0"/>
                <a:t>+</a:t>
              </a:r>
            </a:p>
          </p:txBody>
        </p:sp>
        <p:sp>
          <p:nvSpPr>
            <p:cNvPr id="70" name="TextBox 69">
              <a:extLst>
                <a:ext uri="{FF2B5EF4-FFF2-40B4-BE49-F238E27FC236}">
                  <a16:creationId xmlns:a16="http://schemas.microsoft.com/office/drawing/2014/main" id="{A154B4C1-03E1-2C4A-BDF5-75428EC777D5}"/>
                </a:ext>
              </a:extLst>
            </p:cNvPr>
            <p:cNvSpPr txBox="1"/>
            <p:nvPr/>
          </p:nvSpPr>
          <p:spPr>
            <a:xfrm>
              <a:off x="10463131" y="5149848"/>
              <a:ext cx="443345" cy="369332"/>
            </a:xfrm>
            <a:prstGeom prst="rect">
              <a:avLst/>
            </a:prstGeom>
            <a:noFill/>
          </p:spPr>
          <p:txBody>
            <a:bodyPr wrap="square" rtlCol="0">
              <a:spAutoFit/>
            </a:bodyPr>
            <a:lstStyle/>
            <a:p>
              <a:r>
                <a:rPr lang="en-US" dirty="0"/>
                <a:t>+</a:t>
              </a:r>
            </a:p>
          </p:txBody>
        </p:sp>
        <p:sp>
          <p:nvSpPr>
            <p:cNvPr id="71" name="TextBox 70">
              <a:extLst>
                <a:ext uri="{FF2B5EF4-FFF2-40B4-BE49-F238E27FC236}">
                  <a16:creationId xmlns:a16="http://schemas.microsoft.com/office/drawing/2014/main" id="{1C061CFB-A98B-AB42-8507-CF83E276E74E}"/>
                </a:ext>
              </a:extLst>
            </p:cNvPr>
            <p:cNvSpPr txBox="1"/>
            <p:nvPr/>
          </p:nvSpPr>
          <p:spPr>
            <a:xfrm>
              <a:off x="10581580" y="5625663"/>
              <a:ext cx="443345" cy="369332"/>
            </a:xfrm>
            <a:prstGeom prst="rect">
              <a:avLst/>
            </a:prstGeom>
            <a:noFill/>
          </p:spPr>
          <p:txBody>
            <a:bodyPr wrap="square" rtlCol="0">
              <a:spAutoFit/>
            </a:bodyPr>
            <a:lstStyle/>
            <a:p>
              <a:r>
                <a:rPr lang="en-US" dirty="0"/>
                <a:t>+</a:t>
              </a:r>
            </a:p>
          </p:txBody>
        </p:sp>
        <p:sp>
          <p:nvSpPr>
            <p:cNvPr id="72" name="TextBox 71">
              <a:extLst>
                <a:ext uri="{FF2B5EF4-FFF2-40B4-BE49-F238E27FC236}">
                  <a16:creationId xmlns:a16="http://schemas.microsoft.com/office/drawing/2014/main" id="{881217A4-D3DB-B64A-BED3-0C5E3CE2757F}"/>
                </a:ext>
              </a:extLst>
            </p:cNvPr>
            <p:cNvSpPr txBox="1"/>
            <p:nvPr/>
          </p:nvSpPr>
          <p:spPr>
            <a:xfrm>
              <a:off x="10463130" y="5928763"/>
              <a:ext cx="443345" cy="369332"/>
            </a:xfrm>
            <a:prstGeom prst="rect">
              <a:avLst/>
            </a:prstGeom>
            <a:noFill/>
          </p:spPr>
          <p:txBody>
            <a:bodyPr wrap="square" rtlCol="0">
              <a:spAutoFit/>
            </a:bodyPr>
            <a:lstStyle/>
            <a:p>
              <a:r>
                <a:rPr lang="en-US" dirty="0"/>
                <a:t>+</a:t>
              </a:r>
            </a:p>
          </p:txBody>
        </p:sp>
        <p:sp>
          <p:nvSpPr>
            <p:cNvPr id="73" name="TextBox 72">
              <a:extLst>
                <a:ext uri="{FF2B5EF4-FFF2-40B4-BE49-F238E27FC236}">
                  <a16:creationId xmlns:a16="http://schemas.microsoft.com/office/drawing/2014/main" id="{7D3882D3-3277-DD4C-ACFA-4A4646F829CD}"/>
                </a:ext>
              </a:extLst>
            </p:cNvPr>
            <p:cNvSpPr txBox="1"/>
            <p:nvPr/>
          </p:nvSpPr>
          <p:spPr>
            <a:xfrm>
              <a:off x="10522355" y="6208452"/>
              <a:ext cx="443345" cy="369332"/>
            </a:xfrm>
            <a:prstGeom prst="rect">
              <a:avLst/>
            </a:prstGeom>
            <a:noFill/>
          </p:spPr>
          <p:txBody>
            <a:bodyPr wrap="square" rtlCol="0">
              <a:spAutoFit/>
            </a:bodyPr>
            <a:lstStyle/>
            <a:p>
              <a:r>
                <a:rPr lang="en-US" dirty="0"/>
                <a:t>+</a:t>
              </a:r>
            </a:p>
          </p:txBody>
        </p:sp>
        <p:sp>
          <p:nvSpPr>
            <p:cNvPr id="78" name="TextBox 77">
              <a:extLst>
                <a:ext uri="{FF2B5EF4-FFF2-40B4-BE49-F238E27FC236}">
                  <a16:creationId xmlns:a16="http://schemas.microsoft.com/office/drawing/2014/main" id="{1E47FD72-F487-AE41-9DC1-B2CF18B57158}"/>
                </a:ext>
              </a:extLst>
            </p:cNvPr>
            <p:cNvSpPr txBox="1"/>
            <p:nvPr/>
          </p:nvSpPr>
          <p:spPr>
            <a:xfrm>
              <a:off x="10968884" y="4507921"/>
              <a:ext cx="375414" cy="369332"/>
            </a:xfrm>
            <a:prstGeom prst="rect">
              <a:avLst/>
            </a:prstGeom>
            <a:noFill/>
          </p:spPr>
          <p:txBody>
            <a:bodyPr wrap="square" rtlCol="0">
              <a:spAutoFit/>
            </a:bodyPr>
            <a:lstStyle/>
            <a:p>
              <a:r>
                <a:rPr lang="en-US" dirty="0"/>
                <a:t>-</a:t>
              </a:r>
            </a:p>
          </p:txBody>
        </p:sp>
        <p:sp>
          <p:nvSpPr>
            <p:cNvPr id="85" name="TextBox 84">
              <a:extLst>
                <a:ext uri="{FF2B5EF4-FFF2-40B4-BE49-F238E27FC236}">
                  <a16:creationId xmlns:a16="http://schemas.microsoft.com/office/drawing/2014/main" id="{58573641-B436-5E4B-90F4-93B00A03DE2B}"/>
                </a:ext>
              </a:extLst>
            </p:cNvPr>
            <p:cNvSpPr txBox="1"/>
            <p:nvPr/>
          </p:nvSpPr>
          <p:spPr>
            <a:xfrm rot="2599064">
              <a:off x="9986068" y="5121020"/>
              <a:ext cx="375414" cy="369332"/>
            </a:xfrm>
            <a:prstGeom prst="rect">
              <a:avLst/>
            </a:prstGeom>
            <a:noFill/>
          </p:spPr>
          <p:txBody>
            <a:bodyPr wrap="square" rtlCol="0">
              <a:spAutoFit/>
            </a:bodyPr>
            <a:lstStyle/>
            <a:p>
              <a:r>
                <a:rPr lang="en-US" dirty="0"/>
                <a:t>-</a:t>
              </a:r>
            </a:p>
          </p:txBody>
        </p:sp>
        <p:sp>
          <p:nvSpPr>
            <p:cNvPr id="80" name="TextBox 79">
              <a:extLst>
                <a:ext uri="{FF2B5EF4-FFF2-40B4-BE49-F238E27FC236}">
                  <a16:creationId xmlns:a16="http://schemas.microsoft.com/office/drawing/2014/main" id="{7862C4E2-6103-5F41-9B95-D29B61C97CD4}"/>
                </a:ext>
              </a:extLst>
            </p:cNvPr>
            <p:cNvSpPr txBox="1"/>
            <p:nvPr/>
          </p:nvSpPr>
          <p:spPr>
            <a:xfrm rot="18965564">
              <a:off x="11081681" y="5040444"/>
              <a:ext cx="375414" cy="369332"/>
            </a:xfrm>
            <a:prstGeom prst="rect">
              <a:avLst/>
            </a:prstGeom>
            <a:noFill/>
          </p:spPr>
          <p:txBody>
            <a:bodyPr wrap="square" rtlCol="0">
              <a:spAutoFit/>
            </a:bodyPr>
            <a:lstStyle/>
            <a:p>
              <a:r>
                <a:rPr lang="en-US" dirty="0"/>
                <a:t>-</a:t>
              </a:r>
            </a:p>
          </p:txBody>
        </p:sp>
        <p:sp>
          <p:nvSpPr>
            <p:cNvPr id="90" name="TextBox 89">
              <a:extLst>
                <a:ext uri="{FF2B5EF4-FFF2-40B4-BE49-F238E27FC236}">
                  <a16:creationId xmlns:a16="http://schemas.microsoft.com/office/drawing/2014/main" id="{CA578EA7-F60C-E747-B09D-BB0893CAB634}"/>
                </a:ext>
              </a:extLst>
            </p:cNvPr>
            <p:cNvSpPr txBox="1"/>
            <p:nvPr/>
          </p:nvSpPr>
          <p:spPr>
            <a:xfrm>
              <a:off x="10108921" y="4728094"/>
              <a:ext cx="375414" cy="369332"/>
            </a:xfrm>
            <a:prstGeom prst="rect">
              <a:avLst/>
            </a:prstGeom>
            <a:noFill/>
          </p:spPr>
          <p:txBody>
            <a:bodyPr wrap="square" rtlCol="0">
              <a:spAutoFit/>
            </a:bodyPr>
            <a:lstStyle/>
            <a:p>
              <a:r>
                <a:rPr lang="en-US" dirty="0"/>
                <a:t>-</a:t>
              </a:r>
            </a:p>
          </p:txBody>
        </p:sp>
        <p:sp>
          <p:nvSpPr>
            <p:cNvPr id="91" name="TextBox 90">
              <a:extLst>
                <a:ext uri="{FF2B5EF4-FFF2-40B4-BE49-F238E27FC236}">
                  <a16:creationId xmlns:a16="http://schemas.microsoft.com/office/drawing/2014/main" id="{C00275EC-A2C4-E949-9F05-04D4C3A8B864}"/>
                </a:ext>
              </a:extLst>
            </p:cNvPr>
            <p:cNvSpPr txBox="1"/>
            <p:nvPr/>
          </p:nvSpPr>
          <p:spPr>
            <a:xfrm>
              <a:off x="10967925" y="4737358"/>
              <a:ext cx="375414" cy="369332"/>
            </a:xfrm>
            <a:prstGeom prst="rect">
              <a:avLst/>
            </a:prstGeom>
            <a:noFill/>
          </p:spPr>
          <p:txBody>
            <a:bodyPr wrap="square" rtlCol="0">
              <a:spAutoFit/>
            </a:bodyPr>
            <a:lstStyle/>
            <a:p>
              <a:r>
                <a:rPr lang="en-US" dirty="0"/>
                <a:t>-</a:t>
              </a:r>
            </a:p>
          </p:txBody>
        </p:sp>
        <p:sp>
          <p:nvSpPr>
            <p:cNvPr id="92" name="TextBox 91">
              <a:extLst>
                <a:ext uri="{FF2B5EF4-FFF2-40B4-BE49-F238E27FC236}">
                  <a16:creationId xmlns:a16="http://schemas.microsoft.com/office/drawing/2014/main" id="{EC804DC3-CC99-914B-8E07-EBB4998CD387}"/>
                </a:ext>
              </a:extLst>
            </p:cNvPr>
            <p:cNvSpPr txBox="1"/>
            <p:nvPr/>
          </p:nvSpPr>
          <p:spPr>
            <a:xfrm rot="2599064">
              <a:off x="9806873" y="5323660"/>
              <a:ext cx="375414" cy="369332"/>
            </a:xfrm>
            <a:prstGeom prst="rect">
              <a:avLst/>
            </a:prstGeom>
            <a:noFill/>
          </p:spPr>
          <p:txBody>
            <a:bodyPr wrap="square" rtlCol="0">
              <a:spAutoFit/>
            </a:bodyPr>
            <a:lstStyle/>
            <a:p>
              <a:r>
                <a:rPr lang="en-US" dirty="0"/>
                <a:t>-</a:t>
              </a:r>
            </a:p>
          </p:txBody>
        </p:sp>
        <p:sp>
          <p:nvSpPr>
            <p:cNvPr id="93" name="TextBox 92">
              <a:extLst>
                <a:ext uri="{FF2B5EF4-FFF2-40B4-BE49-F238E27FC236}">
                  <a16:creationId xmlns:a16="http://schemas.microsoft.com/office/drawing/2014/main" id="{63BE644E-4AF7-C446-B197-308D88F16AC0}"/>
                </a:ext>
              </a:extLst>
            </p:cNvPr>
            <p:cNvSpPr txBox="1"/>
            <p:nvPr/>
          </p:nvSpPr>
          <p:spPr>
            <a:xfrm rot="2599064">
              <a:off x="9638157" y="5508082"/>
              <a:ext cx="375414"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7619C2EB-238B-4644-81BE-B33377533F01}"/>
                </a:ext>
              </a:extLst>
            </p:cNvPr>
            <p:cNvSpPr txBox="1"/>
            <p:nvPr/>
          </p:nvSpPr>
          <p:spPr>
            <a:xfrm rot="18965564">
              <a:off x="11264388" y="5233150"/>
              <a:ext cx="375414" cy="369332"/>
            </a:xfrm>
            <a:prstGeom prst="rect">
              <a:avLst/>
            </a:prstGeom>
            <a:noFill/>
          </p:spPr>
          <p:txBody>
            <a:bodyPr wrap="square" rtlCol="0">
              <a:spAutoFit/>
            </a:bodyPr>
            <a:lstStyle/>
            <a:p>
              <a:r>
                <a:rPr lang="en-US" dirty="0"/>
                <a:t>-</a:t>
              </a:r>
            </a:p>
          </p:txBody>
        </p:sp>
        <p:sp>
          <p:nvSpPr>
            <p:cNvPr id="96" name="TextBox 95">
              <a:extLst>
                <a:ext uri="{FF2B5EF4-FFF2-40B4-BE49-F238E27FC236}">
                  <a16:creationId xmlns:a16="http://schemas.microsoft.com/office/drawing/2014/main" id="{EF2380D0-32DA-A643-BB1B-DB081C2CE549}"/>
                </a:ext>
              </a:extLst>
            </p:cNvPr>
            <p:cNvSpPr txBox="1"/>
            <p:nvPr/>
          </p:nvSpPr>
          <p:spPr>
            <a:xfrm rot="18965564">
              <a:off x="11425639" y="5414878"/>
              <a:ext cx="375414" cy="369332"/>
            </a:xfrm>
            <a:prstGeom prst="rect">
              <a:avLst/>
            </a:prstGeom>
            <a:noFill/>
          </p:spPr>
          <p:txBody>
            <a:bodyPr wrap="square" rtlCol="0">
              <a:spAutoFit/>
            </a:bodyPr>
            <a:lstStyle/>
            <a:p>
              <a:r>
                <a:rPr lang="en-US" dirty="0"/>
                <a:t>-</a:t>
              </a:r>
            </a:p>
          </p:txBody>
        </p:sp>
      </p:grpSp>
      <p:grpSp>
        <p:nvGrpSpPr>
          <p:cNvPr id="27" name="Group 26">
            <a:extLst>
              <a:ext uri="{FF2B5EF4-FFF2-40B4-BE49-F238E27FC236}">
                <a16:creationId xmlns:a16="http://schemas.microsoft.com/office/drawing/2014/main" id="{B641A1F5-CA80-0B4B-ACC9-424FEEF558CA}"/>
              </a:ext>
            </a:extLst>
          </p:cNvPr>
          <p:cNvGrpSpPr/>
          <p:nvPr/>
        </p:nvGrpSpPr>
        <p:grpSpPr>
          <a:xfrm>
            <a:off x="2275476" y="4155234"/>
            <a:ext cx="1539758" cy="1744709"/>
            <a:chOff x="2275476" y="4155234"/>
            <a:chExt cx="1539758" cy="1744709"/>
          </a:xfrm>
        </p:grpSpPr>
        <p:sp>
          <p:nvSpPr>
            <p:cNvPr id="3" name="Can 2">
              <a:extLst>
                <a:ext uri="{FF2B5EF4-FFF2-40B4-BE49-F238E27FC236}">
                  <a16:creationId xmlns:a16="http://schemas.microsoft.com/office/drawing/2014/main" id="{A1B7FAE8-28E1-0146-987B-0F68D2C38D67}"/>
                </a:ext>
              </a:extLst>
            </p:cNvPr>
            <p:cNvSpPr/>
            <p:nvPr/>
          </p:nvSpPr>
          <p:spPr>
            <a:xfrm>
              <a:off x="2525840" y="4909969"/>
              <a:ext cx="1106719" cy="989974"/>
            </a:xfrm>
            <a:prstGeom prst="can">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iagonal Stripe 1">
              <a:extLst>
                <a:ext uri="{FF2B5EF4-FFF2-40B4-BE49-F238E27FC236}">
                  <a16:creationId xmlns:a16="http://schemas.microsoft.com/office/drawing/2014/main" id="{277410CD-F58E-444F-9972-5183C2EFB15E}"/>
                </a:ext>
              </a:extLst>
            </p:cNvPr>
            <p:cNvSpPr/>
            <p:nvPr/>
          </p:nvSpPr>
          <p:spPr>
            <a:xfrm rot="13422328">
              <a:off x="2275476" y="4155234"/>
              <a:ext cx="1539758" cy="1452699"/>
            </a:xfrm>
            <a:prstGeom prst="diagStrip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9" name="Group 38">
            <a:extLst>
              <a:ext uri="{FF2B5EF4-FFF2-40B4-BE49-F238E27FC236}">
                <a16:creationId xmlns:a16="http://schemas.microsoft.com/office/drawing/2014/main" id="{824DA730-5996-9D42-9EDC-6E5CC33754A2}"/>
              </a:ext>
            </a:extLst>
          </p:cNvPr>
          <p:cNvGrpSpPr/>
          <p:nvPr/>
        </p:nvGrpSpPr>
        <p:grpSpPr>
          <a:xfrm>
            <a:off x="2774421" y="1362750"/>
            <a:ext cx="524937" cy="2489202"/>
            <a:chOff x="2774421" y="1362750"/>
            <a:chExt cx="524937" cy="2489202"/>
          </a:xfrm>
        </p:grpSpPr>
        <p:cxnSp>
          <p:nvCxnSpPr>
            <p:cNvPr id="11" name="Straight Arrow Connector 10">
              <a:extLst>
                <a:ext uri="{FF2B5EF4-FFF2-40B4-BE49-F238E27FC236}">
                  <a16:creationId xmlns:a16="http://schemas.microsoft.com/office/drawing/2014/main" id="{75D2168C-9733-5545-BB80-7999A7246C69}"/>
                </a:ext>
              </a:extLst>
            </p:cNvPr>
            <p:cNvCxnSpPr/>
            <p:nvPr/>
          </p:nvCxnSpPr>
          <p:spPr>
            <a:xfrm flipV="1">
              <a:off x="2774421" y="1453065"/>
              <a:ext cx="0" cy="239324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D8A40F-7CD7-9D46-9787-AE5A44DCA119}"/>
                </a:ext>
              </a:extLst>
            </p:cNvPr>
            <p:cNvCxnSpPr/>
            <p:nvPr/>
          </p:nvCxnSpPr>
          <p:spPr>
            <a:xfrm flipV="1">
              <a:off x="3299358" y="1458708"/>
              <a:ext cx="0" cy="239324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D8C161-CD23-D249-9F7F-E7F093007197}"/>
                </a:ext>
              </a:extLst>
            </p:cNvPr>
            <p:cNvCxnSpPr/>
            <p:nvPr/>
          </p:nvCxnSpPr>
          <p:spPr>
            <a:xfrm flipV="1">
              <a:off x="3034065" y="1362750"/>
              <a:ext cx="0" cy="239324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39D7E93-4C5A-064E-BCF8-492192765A6D}"/>
              </a:ext>
            </a:extLst>
          </p:cNvPr>
          <p:cNvSpPr txBox="1"/>
          <p:nvPr/>
        </p:nvSpPr>
        <p:spPr>
          <a:xfrm>
            <a:off x="6740959" y="2238258"/>
            <a:ext cx="3448327" cy="370487"/>
          </a:xfrm>
          <a:prstGeom prst="rect">
            <a:avLst/>
          </a:prstGeom>
          <a:noFill/>
        </p:spPr>
        <p:txBody>
          <a:bodyPr wrap="square" rtlCol="0">
            <a:spAutoFit/>
          </a:bodyPr>
          <a:lstStyle/>
          <a:p>
            <a:r>
              <a:rPr lang="en-US" dirty="0"/>
              <a:t>Embedded Wave Driver</a:t>
            </a:r>
          </a:p>
        </p:txBody>
      </p:sp>
      <p:sp>
        <p:nvSpPr>
          <p:cNvPr id="84" name="Cloud 83">
            <a:extLst>
              <a:ext uri="{FF2B5EF4-FFF2-40B4-BE49-F238E27FC236}">
                <a16:creationId xmlns:a16="http://schemas.microsoft.com/office/drawing/2014/main" id="{96E57293-0411-C24F-92E8-5D8991379F60}"/>
              </a:ext>
            </a:extLst>
          </p:cNvPr>
          <p:cNvSpPr/>
          <p:nvPr/>
        </p:nvSpPr>
        <p:spPr>
          <a:xfrm>
            <a:off x="2322866" y="3586668"/>
            <a:ext cx="1456267" cy="1061155"/>
          </a:xfrm>
          <a:prstGeom prst="cloud">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14F9A74-0912-C249-9D21-C0326373E0D2}"/>
              </a:ext>
            </a:extLst>
          </p:cNvPr>
          <p:cNvSpPr/>
          <p:nvPr/>
        </p:nvSpPr>
        <p:spPr>
          <a:xfrm>
            <a:off x="2341952" y="3632838"/>
            <a:ext cx="1408465" cy="925235"/>
          </a:xfrm>
          <a:prstGeom prst="ellipse">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0E511C18-CF52-5F4E-B6C9-221FCFE517A2}"/>
              </a:ext>
            </a:extLst>
          </p:cNvPr>
          <p:cNvGrpSpPr/>
          <p:nvPr/>
        </p:nvGrpSpPr>
        <p:grpSpPr>
          <a:xfrm>
            <a:off x="2538062" y="3613375"/>
            <a:ext cx="1384295" cy="982242"/>
            <a:chOff x="2538062" y="3643855"/>
            <a:chExt cx="1384295" cy="982242"/>
          </a:xfrm>
        </p:grpSpPr>
        <p:sp>
          <p:nvSpPr>
            <p:cNvPr id="41" name="TextBox 40">
              <a:extLst>
                <a:ext uri="{FF2B5EF4-FFF2-40B4-BE49-F238E27FC236}">
                  <a16:creationId xmlns:a16="http://schemas.microsoft.com/office/drawing/2014/main" id="{12EF02C6-D71F-6144-ABE6-A73143F7F459}"/>
                </a:ext>
              </a:extLst>
            </p:cNvPr>
            <p:cNvSpPr txBox="1"/>
            <p:nvPr/>
          </p:nvSpPr>
          <p:spPr>
            <a:xfrm>
              <a:off x="2602054" y="4138940"/>
              <a:ext cx="546100" cy="369332"/>
            </a:xfrm>
            <a:prstGeom prst="rect">
              <a:avLst/>
            </a:prstGeom>
            <a:noFill/>
          </p:spPr>
          <p:txBody>
            <a:bodyPr wrap="square" rtlCol="0">
              <a:spAutoFit/>
            </a:bodyPr>
            <a:lstStyle/>
            <a:p>
              <a:r>
                <a:rPr lang="en-US" dirty="0"/>
                <a:t>+</a:t>
              </a:r>
            </a:p>
          </p:txBody>
        </p:sp>
        <p:sp>
          <p:nvSpPr>
            <p:cNvPr id="42" name="TextBox 41">
              <a:extLst>
                <a:ext uri="{FF2B5EF4-FFF2-40B4-BE49-F238E27FC236}">
                  <a16:creationId xmlns:a16="http://schemas.microsoft.com/office/drawing/2014/main" id="{007E8171-A80F-F34B-B829-2FE0CF49B77C}"/>
                </a:ext>
              </a:extLst>
            </p:cNvPr>
            <p:cNvSpPr txBox="1"/>
            <p:nvPr/>
          </p:nvSpPr>
          <p:spPr>
            <a:xfrm>
              <a:off x="2930220" y="4256765"/>
              <a:ext cx="546100"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F7196075-CC62-C448-8447-69098CF9F2E2}"/>
                </a:ext>
              </a:extLst>
            </p:cNvPr>
            <p:cNvSpPr txBox="1"/>
            <p:nvPr/>
          </p:nvSpPr>
          <p:spPr>
            <a:xfrm>
              <a:off x="3158597" y="4065743"/>
              <a:ext cx="546100" cy="369332"/>
            </a:xfrm>
            <a:prstGeom prst="rect">
              <a:avLst/>
            </a:prstGeom>
            <a:noFill/>
          </p:spPr>
          <p:txBody>
            <a:bodyPr wrap="square" rtlCol="0">
              <a:spAutoFit/>
            </a:bodyPr>
            <a:lstStyle/>
            <a:p>
              <a:r>
                <a:rPr lang="en-US" dirty="0"/>
                <a:t>+</a:t>
              </a:r>
            </a:p>
          </p:txBody>
        </p:sp>
        <p:sp>
          <p:nvSpPr>
            <p:cNvPr id="44" name="TextBox 43">
              <a:extLst>
                <a:ext uri="{FF2B5EF4-FFF2-40B4-BE49-F238E27FC236}">
                  <a16:creationId xmlns:a16="http://schemas.microsoft.com/office/drawing/2014/main" id="{8B7BB33D-BAE8-A346-814A-1A02E37E831C}"/>
                </a:ext>
              </a:extLst>
            </p:cNvPr>
            <p:cNvSpPr txBox="1"/>
            <p:nvPr/>
          </p:nvSpPr>
          <p:spPr>
            <a:xfrm>
              <a:off x="2538062" y="3849518"/>
              <a:ext cx="546100" cy="369332"/>
            </a:xfrm>
            <a:prstGeom prst="rect">
              <a:avLst/>
            </a:prstGeom>
            <a:noFill/>
          </p:spPr>
          <p:txBody>
            <a:bodyPr wrap="square" rtlCol="0">
              <a:spAutoFit/>
            </a:bodyPr>
            <a:lstStyle/>
            <a:p>
              <a:r>
                <a:rPr lang="en-US" dirty="0"/>
                <a:t>+</a:t>
              </a:r>
            </a:p>
          </p:txBody>
        </p:sp>
        <p:sp>
          <p:nvSpPr>
            <p:cNvPr id="45" name="TextBox 44">
              <a:extLst>
                <a:ext uri="{FF2B5EF4-FFF2-40B4-BE49-F238E27FC236}">
                  <a16:creationId xmlns:a16="http://schemas.microsoft.com/office/drawing/2014/main" id="{A41563CE-430D-5D49-B721-48F6690A3C8C}"/>
                </a:ext>
              </a:extLst>
            </p:cNvPr>
            <p:cNvSpPr txBox="1"/>
            <p:nvPr/>
          </p:nvSpPr>
          <p:spPr>
            <a:xfrm>
              <a:off x="3376257" y="3730743"/>
              <a:ext cx="546100" cy="369332"/>
            </a:xfrm>
            <a:prstGeom prst="rect">
              <a:avLst/>
            </a:prstGeom>
            <a:noFill/>
          </p:spPr>
          <p:txBody>
            <a:bodyPr wrap="square" rtlCol="0">
              <a:spAutoFit/>
            </a:bodyPr>
            <a:lstStyle/>
            <a:p>
              <a:r>
                <a:rPr lang="en-US" dirty="0"/>
                <a:t>+</a:t>
              </a:r>
            </a:p>
          </p:txBody>
        </p:sp>
        <p:sp>
          <p:nvSpPr>
            <p:cNvPr id="46" name="TextBox 45">
              <a:extLst>
                <a:ext uri="{FF2B5EF4-FFF2-40B4-BE49-F238E27FC236}">
                  <a16:creationId xmlns:a16="http://schemas.microsoft.com/office/drawing/2014/main" id="{02A016E2-2117-3045-B3F5-5F35DCE97AE1}"/>
                </a:ext>
              </a:extLst>
            </p:cNvPr>
            <p:cNvSpPr txBox="1"/>
            <p:nvPr/>
          </p:nvSpPr>
          <p:spPr>
            <a:xfrm>
              <a:off x="2996384" y="3643855"/>
              <a:ext cx="546100" cy="369332"/>
            </a:xfrm>
            <a:prstGeom prst="rect">
              <a:avLst/>
            </a:prstGeom>
            <a:noFill/>
          </p:spPr>
          <p:txBody>
            <a:bodyPr wrap="square" rtlCol="0">
              <a:spAutoFit/>
            </a:bodyPr>
            <a:lstStyle/>
            <a:p>
              <a:r>
                <a:rPr lang="en-US" dirty="0"/>
                <a:t>+</a:t>
              </a:r>
            </a:p>
          </p:txBody>
        </p:sp>
      </p:grpSp>
      <p:sp>
        <p:nvSpPr>
          <p:cNvPr id="18" name="Curved Left Arrow 17">
            <a:extLst>
              <a:ext uri="{FF2B5EF4-FFF2-40B4-BE49-F238E27FC236}">
                <a16:creationId xmlns:a16="http://schemas.microsoft.com/office/drawing/2014/main" id="{58FA8EB1-A781-8C4C-9DAC-FF6BA3E07BE1}"/>
              </a:ext>
            </a:extLst>
          </p:cNvPr>
          <p:cNvSpPr/>
          <p:nvPr/>
        </p:nvSpPr>
        <p:spPr>
          <a:xfrm>
            <a:off x="3253748" y="3453610"/>
            <a:ext cx="615242" cy="691161"/>
          </a:xfrm>
          <a:prstGeom prst="curved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Down Arrow 19">
            <a:extLst>
              <a:ext uri="{FF2B5EF4-FFF2-40B4-BE49-F238E27FC236}">
                <a16:creationId xmlns:a16="http://schemas.microsoft.com/office/drawing/2014/main" id="{C10A98BA-C931-ED43-A6FC-B0F09968C96B}"/>
              </a:ext>
            </a:extLst>
          </p:cNvPr>
          <p:cNvSpPr/>
          <p:nvPr/>
        </p:nvSpPr>
        <p:spPr>
          <a:xfrm rot="16200000">
            <a:off x="2233020" y="3338542"/>
            <a:ext cx="789278" cy="750557"/>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c 28">
            <a:extLst>
              <a:ext uri="{FF2B5EF4-FFF2-40B4-BE49-F238E27FC236}">
                <a16:creationId xmlns:a16="http://schemas.microsoft.com/office/drawing/2014/main" id="{93B610FC-5541-B941-918B-93C304487040}"/>
              </a:ext>
            </a:extLst>
          </p:cNvPr>
          <p:cNvSpPr/>
          <p:nvPr/>
        </p:nvSpPr>
        <p:spPr>
          <a:xfrm rot="18921271">
            <a:off x="2510818" y="4588353"/>
            <a:ext cx="1186642" cy="1190248"/>
          </a:xfrm>
          <a:prstGeom prst="arc">
            <a:avLst/>
          </a:prstGeom>
          <a:ln w="38100">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1" name="Arc 80">
            <a:extLst>
              <a:ext uri="{FF2B5EF4-FFF2-40B4-BE49-F238E27FC236}">
                <a16:creationId xmlns:a16="http://schemas.microsoft.com/office/drawing/2014/main" id="{3EED5E52-F205-1941-A5E5-7B623F66B4F4}"/>
              </a:ext>
            </a:extLst>
          </p:cNvPr>
          <p:cNvSpPr/>
          <p:nvPr/>
        </p:nvSpPr>
        <p:spPr>
          <a:xfrm rot="18921271">
            <a:off x="2057408" y="4244889"/>
            <a:ext cx="2103931" cy="2110324"/>
          </a:xfrm>
          <a:prstGeom prst="arc">
            <a:avLst/>
          </a:prstGeom>
          <a:ln w="38100">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2" name="Arc 81">
            <a:extLst>
              <a:ext uri="{FF2B5EF4-FFF2-40B4-BE49-F238E27FC236}">
                <a16:creationId xmlns:a16="http://schemas.microsoft.com/office/drawing/2014/main" id="{0F8AE737-F815-294A-A9E8-BE1F7261E1D4}"/>
              </a:ext>
            </a:extLst>
          </p:cNvPr>
          <p:cNvSpPr/>
          <p:nvPr/>
        </p:nvSpPr>
        <p:spPr>
          <a:xfrm rot="18819959">
            <a:off x="1817526" y="3872985"/>
            <a:ext cx="2545989" cy="2553726"/>
          </a:xfrm>
          <a:prstGeom prst="arc">
            <a:avLst/>
          </a:prstGeom>
          <a:ln w="38100">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150A0983-BCC6-4242-BE25-498ACDDD1CB8}"/>
              </a:ext>
            </a:extLst>
          </p:cNvPr>
          <p:cNvSpPr txBox="1"/>
          <p:nvPr/>
        </p:nvSpPr>
        <p:spPr>
          <a:xfrm>
            <a:off x="5097781" y="5149848"/>
            <a:ext cx="5808694" cy="923330"/>
          </a:xfrm>
          <a:prstGeom prst="rect">
            <a:avLst/>
          </a:prstGeom>
          <a:noFill/>
        </p:spPr>
        <p:txBody>
          <a:bodyPr wrap="square" rtlCol="0">
            <a:spAutoFit/>
          </a:bodyPr>
          <a:lstStyle/>
          <a:p>
            <a:r>
              <a:rPr lang="en-US" dirty="0"/>
              <a:t>Propellant Plasma rotation is ejected along cathode, following Maxwell’s corkscrew rule with accelerated velocity from oscillation of molecular particles.</a:t>
            </a:r>
          </a:p>
        </p:txBody>
      </p:sp>
    </p:spTree>
    <p:extLst>
      <p:ext uri="{BB962C8B-B14F-4D97-AF65-F5344CB8AC3E}">
        <p14:creationId xmlns:p14="http://schemas.microsoft.com/office/powerpoint/2010/main" val="233427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fade">
                                      <p:cBhvr>
                                        <p:cTn id="23" dur="500"/>
                                        <p:tgtEl>
                                          <p:spTgt spid="8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42" presetClass="entr" presetSubtype="0" repeatCount="indefinite" fill="remove" grpId="0" nodeType="after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1000"/>
                                        <p:tgtEl>
                                          <p:spTgt spid="82"/>
                                        </p:tgtEl>
                                      </p:cBhvr>
                                    </p:animEffect>
                                    <p:anim calcmode="lin" valueType="num">
                                      <p:cBhvr>
                                        <p:cTn id="33" dur="1000" fill="hold"/>
                                        <p:tgtEl>
                                          <p:spTgt spid="82"/>
                                        </p:tgtEl>
                                        <p:attrNameLst>
                                          <p:attrName>ppt_x</p:attrName>
                                        </p:attrNameLst>
                                      </p:cBhvr>
                                      <p:tavLst>
                                        <p:tav tm="0">
                                          <p:val>
                                            <p:strVal val="#ppt_x"/>
                                          </p:val>
                                        </p:tav>
                                        <p:tav tm="100000">
                                          <p:val>
                                            <p:strVal val="#ppt_x"/>
                                          </p:val>
                                        </p:tav>
                                      </p:tavLst>
                                    </p:anim>
                                    <p:anim calcmode="lin" valueType="num">
                                      <p:cBhvr>
                                        <p:cTn id="34" dur="1000" fill="hold"/>
                                        <p:tgtEl>
                                          <p:spTgt spid="82"/>
                                        </p:tgtEl>
                                        <p:attrNameLst>
                                          <p:attrName>ppt_y</p:attrName>
                                        </p:attrNameLst>
                                      </p:cBhvr>
                                      <p:tavLst>
                                        <p:tav tm="0">
                                          <p:val>
                                            <p:strVal val="#ppt_y+.1"/>
                                          </p:val>
                                        </p:tav>
                                        <p:tav tm="100000">
                                          <p:val>
                                            <p:strVal val="#ppt_y"/>
                                          </p:val>
                                        </p:tav>
                                      </p:tavLst>
                                    </p:anim>
                                  </p:childTnLst>
                                </p:cTn>
                              </p:par>
                              <p:par>
                                <p:cTn id="35" presetID="42" presetClass="entr" presetSubtype="0" repeatCount="indefinite" fill="remove"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1000"/>
                                        <p:tgtEl>
                                          <p:spTgt spid="81"/>
                                        </p:tgtEl>
                                      </p:cBhvr>
                                    </p:animEffect>
                                    <p:anim calcmode="lin" valueType="num">
                                      <p:cBhvr>
                                        <p:cTn id="38" dur="1000" fill="hold"/>
                                        <p:tgtEl>
                                          <p:spTgt spid="81"/>
                                        </p:tgtEl>
                                        <p:attrNameLst>
                                          <p:attrName>ppt_x</p:attrName>
                                        </p:attrNameLst>
                                      </p:cBhvr>
                                      <p:tavLst>
                                        <p:tav tm="0">
                                          <p:val>
                                            <p:strVal val="#ppt_x"/>
                                          </p:val>
                                        </p:tav>
                                        <p:tav tm="100000">
                                          <p:val>
                                            <p:strVal val="#ppt_x"/>
                                          </p:val>
                                        </p:tav>
                                      </p:tavLst>
                                    </p:anim>
                                    <p:anim calcmode="lin" valueType="num">
                                      <p:cBhvr>
                                        <p:cTn id="39" dur="1000" fill="hold"/>
                                        <p:tgtEl>
                                          <p:spTgt spid="81"/>
                                        </p:tgtEl>
                                        <p:attrNameLst>
                                          <p:attrName>ppt_y</p:attrName>
                                        </p:attrNameLst>
                                      </p:cBhvr>
                                      <p:tavLst>
                                        <p:tav tm="0">
                                          <p:val>
                                            <p:strVal val="#ppt_y+.1"/>
                                          </p:val>
                                        </p:tav>
                                        <p:tav tm="100000">
                                          <p:val>
                                            <p:strVal val="#ppt_y"/>
                                          </p:val>
                                        </p:tav>
                                      </p:tavLst>
                                    </p:anim>
                                  </p:childTnLst>
                                </p:cTn>
                              </p:par>
                              <p:par>
                                <p:cTn id="40" presetID="42" presetClass="entr" presetSubtype="0" repeatCount="indefinite" fill="remove"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1500"/>
                            </p:stCondLst>
                            <p:childTnLst>
                              <p:par>
                                <p:cTn id="49" presetID="21" presetClass="entr" presetSubtype="1" repeatCount="indefinite" fill="remove"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heel(1)">
                                      <p:cBhvr>
                                        <p:cTn id="51" dur="2000"/>
                                        <p:tgtEl>
                                          <p:spTgt spid="20"/>
                                        </p:tgtEl>
                                      </p:cBhvr>
                                    </p:animEffect>
                                  </p:childTnLst>
                                </p:cTn>
                              </p:par>
                              <p:par>
                                <p:cTn id="52" presetID="21" presetClass="entr" presetSubtype="1" repeatCount="indefinite" fill="remove"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heel(1)">
                                      <p:cBhvr>
                                        <p:cTn id="54" dur="2000"/>
                                        <p:tgtEl>
                                          <p:spTgt spid="18"/>
                                        </p:tgtEl>
                                      </p:cBhvr>
                                    </p:animEffect>
                                  </p:childTnLst>
                                </p:cTn>
                              </p:par>
                            </p:childTnLst>
                          </p:cTn>
                        </p:par>
                        <p:par>
                          <p:cTn id="55" fill="hold">
                            <p:stCondLst>
                              <p:cond delay="3500"/>
                            </p:stCondLst>
                            <p:childTnLst>
                              <p:par>
                                <p:cTn id="56" presetID="10" presetClass="exit" presetSubtype="0" fill="hold" grpId="1" nodeType="afterEffect">
                                  <p:stCondLst>
                                    <p:cond delay="0"/>
                                  </p:stCondLst>
                                  <p:childTnLst>
                                    <p:animEffect transition="out" filter="fade">
                                      <p:cBhvr>
                                        <p:cTn id="57" dur="1000"/>
                                        <p:tgtEl>
                                          <p:spTgt spid="84"/>
                                        </p:tgtEl>
                                      </p:cBhvr>
                                    </p:animEffect>
                                    <p:set>
                                      <p:cBhvr>
                                        <p:cTn id="58" dur="1" fill="hold">
                                          <p:stCondLst>
                                            <p:cond delay="999"/>
                                          </p:stCondLst>
                                        </p:cTn>
                                        <p:tgtEl>
                                          <p:spTgt spid="84"/>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fade">
                                      <p:cBhvr>
                                        <p:cTn id="76" dur="500"/>
                                        <p:tgtEl>
                                          <p:spTgt spid="59"/>
                                        </p:tgtEl>
                                      </p:cBhvr>
                                    </p:animEffect>
                                  </p:childTnLst>
                                </p:cTn>
                              </p:par>
                            </p:childTnLst>
                          </p:cTn>
                        </p:par>
                        <p:par>
                          <p:cTn id="77" fill="hold">
                            <p:stCondLst>
                              <p:cond delay="1000"/>
                            </p:stCondLst>
                            <p:childTnLst>
                              <p:par>
                                <p:cTn id="78" presetID="10" presetClass="entr" presetSubtype="0" fill="hold" nodeType="after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par>
                                <p:cTn id="86" presetID="10" presetClass="entr" presetSubtype="0" fill="hold" nodeType="withEffect">
                                  <p:stCondLst>
                                    <p:cond delay="0"/>
                                  </p:stCondLst>
                                  <p:childTnLst>
                                    <p:set>
                                      <p:cBhvr>
                                        <p:cTn id="87" dur="1" fill="hold">
                                          <p:stCondLst>
                                            <p:cond delay="0"/>
                                          </p:stCondLst>
                                        </p:cTn>
                                        <p:tgtEl>
                                          <p:spTgt spid="97"/>
                                        </p:tgtEl>
                                        <p:attrNameLst>
                                          <p:attrName>style.visibility</p:attrName>
                                        </p:attrNameLst>
                                      </p:cBhvr>
                                      <p:to>
                                        <p:strVal val="visible"/>
                                      </p:to>
                                    </p:set>
                                    <p:animEffect transition="in" filter="fade">
                                      <p:cBhvr>
                                        <p:cTn id="88" dur="500"/>
                                        <p:tgtEl>
                                          <p:spTgt spid="97"/>
                                        </p:tgtEl>
                                      </p:cBhvr>
                                    </p:animEffect>
                                  </p:childTnLst>
                                </p:cTn>
                              </p:par>
                              <p:par>
                                <p:cTn id="89" presetID="42" presetClass="path" presetSubtype="0" accel="50000" decel="50000" fill="hold" nodeType="withEffect">
                                  <p:stCondLst>
                                    <p:cond delay="0"/>
                                  </p:stCondLst>
                                  <p:childTnLst>
                                    <p:animMotion origin="layout" path="M 3.33333E-6 -4.81481E-6 L -0.62604 -0.52013 " pathEditMode="relative" rAng="0" ptsTypes="AA">
                                      <p:cBhvr>
                                        <p:cTn id="90" dur="2000" fill="hold"/>
                                        <p:tgtEl>
                                          <p:spTgt spid="97"/>
                                        </p:tgtEl>
                                        <p:attrNameLst>
                                          <p:attrName>ppt_x</p:attrName>
                                          <p:attrName>ppt_y</p:attrName>
                                        </p:attrNameLst>
                                      </p:cBhvr>
                                      <p:rCtr x="-31302" y="-26019"/>
                                    </p:animMotion>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1000"/>
                                        <p:tgtEl>
                                          <p:spTgt spid="39"/>
                                        </p:tgtEl>
                                      </p:cBhvr>
                                    </p:animEffect>
                                    <p:anim calcmode="lin" valueType="num">
                                      <p:cBhvr>
                                        <p:cTn id="96" dur="1000" fill="hold"/>
                                        <p:tgtEl>
                                          <p:spTgt spid="39"/>
                                        </p:tgtEl>
                                        <p:attrNameLst>
                                          <p:attrName>ppt_x</p:attrName>
                                        </p:attrNameLst>
                                      </p:cBhvr>
                                      <p:tavLst>
                                        <p:tav tm="0">
                                          <p:val>
                                            <p:strVal val="#ppt_x"/>
                                          </p:val>
                                        </p:tav>
                                        <p:tav tm="100000">
                                          <p:val>
                                            <p:strVal val="#ppt_x"/>
                                          </p:val>
                                        </p:tav>
                                      </p:tavLst>
                                    </p:anim>
                                    <p:anim calcmode="lin" valueType="num">
                                      <p:cBhvr>
                                        <p:cTn id="97" dur="1000" fill="hold"/>
                                        <p:tgtEl>
                                          <p:spTgt spid="39"/>
                                        </p:tgtEl>
                                        <p:attrNameLst>
                                          <p:attrName>ppt_y</p:attrName>
                                        </p:attrNameLst>
                                      </p:cBhvr>
                                      <p:tavLst>
                                        <p:tav tm="0">
                                          <p:val>
                                            <p:strVal val="#ppt_y+.1"/>
                                          </p:val>
                                        </p:tav>
                                        <p:tav tm="100000">
                                          <p:val>
                                            <p:strVal val="#ppt_y"/>
                                          </p:val>
                                        </p:tav>
                                      </p:tavLst>
                                    </p:anim>
                                  </p:childTnLst>
                                </p:cTn>
                              </p:par>
                              <p:par>
                                <p:cTn id="98" presetID="42" presetClass="path" presetSubtype="0" repeatCount="indefinite" accel="50000" decel="50000" fill="remove" nodeType="withEffect">
                                  <p:stCondLst>
                                    <p:cond delay="0"/>
                                  </p:stCondLst>
                                  <p:childTnLst>
                                    <p:animMotion origin="layout" path="M -3.95833E-6 3.7037E-7 L -0.00039 -0.48102 " pathEditMode="relative" rAng="0" ptsTypes="AA">
                                      <p:cBhvr>
                                        <p:cTn id="99" dur="2000" fill="hold"/>
                                        <p:tgtEl>
                                          <p:spTgt spid="50"/>
                                        </p:tgtEl>
                                        <p:attrNameLst>
                                          <p:attrName>ppt_x</p:attrName>
                                          <p:attrName>ppt_y</p:attrName>
                                        </p:attrNameLst>
                                      </p:cBhvr>
                                      <p:rCtr x="-26" y="-24051"/>
                                    </p:animMotion>
                                  </p:childTnLst>
                                </p:cTn>
                              </p:par>
                              <p:par>
                                <p:cTn id="100" presetID="10" presetClass="exit" presetSubtype="0" fill="hold" nodeType="withEffect">
                                  <p:stCondLst>
                                    <p:cond delay="0"/>
                                  </p:stCondLst>
                                  <p:childTnLst>
                                    <p:animEffect transition="out" filter="fade">
                                      <p:cBhvr>
                                        <p:cTn id="101" dur="500"/>
                                        <p:tgtEl>
                                          <p:spTgt spid="39"/>
                                        </p:tgtEl>
                                      </p:cBhvr>
                                    </p:animEffect>
                                    <p:set>
                                      <p:cBhvr>
                                        <p:cTn id="102" dur="1" fill="hold">
                                          <p:stCondLst>
                                            <p:cond delay="499"/>
                                          </p:stCondLst>
                                        </p:cTn>
                                        <p:tgtEl>
                                          <p:spTgt spid="39"/>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fade">
                                      <p:cBhvr>
                                        <p:cTn id="105" dur="500"/>
                                        <p:tgtEl>
                                          <p:spTgt spid="40"/>
                                        </p:tgtEl>
                                      </p:cBhvr>
                                    </p:animEffect>
                                  </p:childTnLst>
                                </p:cTn>
                              </p:par>
                              <p:par>
                                <p:cTn id="106" presetID="42" presetClass="path" presetSubtype="0" repeatCount="indefinite" accel="50000" decel="50000" fill="remove" grpId="1" nodeType="withEffect">
                                  <p:stCondLst>
                                    <p:cond delay="0"/>
                                  </p:stCondLst>
                                  <p:childTnLst>
                                    <p:animMotion origin="layout" path="M 4.16667E-7 -7.40741E-7 L 4.16667E-7 -0.47523 " pathEditMode="relative" rAng="0" ptsTypes="AA">
                                      <p:cBhvr>
                                        <p:cTn id="107" dur="2000" fill="hold"/>
                                        <p:tgtEl>
                                          <p:spTgt spid="10"/>
                                        </p:tgtEl>
                                        <p:attrNameLst>
                                          <p:attrName>ppt_x</p:attrName>
                                          <p:attrName>ppt_y</p:attrName>
                                        </p:attrNameLst>
                                      </p:cBhvr>
                                      <p:rCtr x="0" y="-23773"/>
                                    </p:animMotion>
                                  </p:childTnLst>
                                </p:cTn>
                              </p:par>
                              <p:par>
                                <p:cTn id="108" presetID="42" presetClass="path" presetSubtype="0" repeatCount="indefinite" accel="50000" decel="50000" fill="remove" grpId="1" nodeType="withEffect">
                                  <p:stCondLst>
                                    <p:cond delay="0"/>
                                  </p:stCondLst>
                                  <p:childTnLst>
                                    <p:animMotion origin="layout" path="M 2.70833E-6 4.81481E-6 L 0.00026 -0.43218 " pathEditMode="relative" rAng="0" ptsTypes="AA">
                                      <p:cBhvr>
                                        <p:cTn id="109" dur="2000" fill="hold"/>
                                        <p:tgtEl>
                                          <p:spTgt spid="18"/>
                                        </p:tgtEl>
                                        <p:attrNameLst>
                                          <p:attrName>ppt_x</p:attrName>
                                          <p:attrName>ppt_y</p:attrName>
                                        </p:attrNameLst>
                                      </p:cBhvr>
                                      <p:rCtr x="13" y="-21620"/>
                                    </p:animMotion>
                                  </p:childTnLst>
                                </p:cTn>
                              </p:par>
                              <p:par>
                                <p:cTn id="110" presetID="42" presetClass="path" presetSubtype="0" repeatCount="indefinite" accel="50000" decel="50000" fill="remove" grpId="1" nodeType="withEffect">
                                  <p:stCondLst>
                                    <p:cond delay="0"/>
                                  </p:stCondLst>
                                  <p:childTnLst>
                                    <p:animMotion origin="layout" path="M -4.79167E-6 4.81481E-6 L 0.00053 -0.41968 " pathEditMode="relative" rAng="0" ptsTypes="AA">
                                      <p:cBhvr>
                                        <p:cTn id="111" dur="2000" fill="hold"/>
                                        <p:tgtEl>
                                          <p:spTgt spid="20"/>
                                        </p:tgtEl>
                                        <p:attrNameLst>
                                          <p:attrName>ppt_x</p:attrName>
                                          <p:attrName>ppt_y</p:attrName>
                                        </p:attrNameLst>
                                      </p:cBhvr>
                                      <p:rCtr x="26" y="-20995"/>
                                    </p:animMotion>
                                  </p:childTnLst>
                                </p:cTn>
                              </p:par>
                              <p:par>
                                <p:cTn id="112" presetID="6" presetClass="emph" presetSubtype="0" repeatCount="indefinite" autoRev="1" fill="hold" grpId="2" nodeType="withEffect">
                                  <p:stCondLst>
                                    <p:cond delay="0"/>
                                  </p:stCondLst>
                                  <p:childTnLst>
                                    <p:animScale>
                                      <p:cBhvr>
                                        <p:cTn id="113" dur="1000" fill="hold"/>
                                        <p:tgtEl>
                                          <p:spTgt spid="18"/>
                                        </p:tgtEl>
                                      </p:cBhvr>
                                      <p:by x="50000" y="50000"/>
                                    </p:animScale>
                                  </p:childTnLst>
                                </p:cTn>
                              </p:par>
                              <p:par>
                                <p:cTn id="114" presetID="6" presetClass="emph" presetSubtype="0" repeatCount="indefinite" autoRev="1" fill="hold" grpId="2" nodeType="withEffect">
                                  <p:stCondLst>
                                    <p:cond delay="0"/>
                                  </p:stCondLst>
                                  <p:childTnLst>
                                    <p:animScale>
                                      <p:cBhvr>
                                        <p:cTn id="115" dur="1000" fill="hold"/>
                                        <p:tgtEl>
                                          <p:spTgt spid="20"/>
                                        </p:tgtEl>
                                      </p:cBhvr>
                                      <p:by x="50000" y="50000"/>
                                    </p:animScale>
                                  </p:childTnLst>
                                </p:cTn>
                              </p:par>
                              <p:par>
                                <p:cTn id="116" presetID="6" presetClass="emph" presetSubtype="0" repeatCount="indefinite" autoRev="1" fill="hold" grpId="2" nodeType="withEffect">
                                  <p:stCondLst>
                                    <p:cond delay="0"/>
                                  </p:stCondLst>
                                  <p:childTnLst>
                                    <p:animScale>
                                      <p:cBhvr>
                                        <p:cTn id="117" dur="1000" fill="hold"/>
                                        <p:tgtEl>
                                          <p:spTgt spid="10"/>
                                        </p:tgtEl>
                                      </p:cBhvr>
                                      <p:by x="50000" y="50000"/>
                                    </p:animScale>
                                  </p:childTnLst>
                                </p:cTn>
                              </p:par>
                              <p:par>
                                <p:cTn id="118" presetID="6" presetClass="emph" presetSubtype="0" repeatCount="indefinite" autoRev="1" fill="hold" nodeType="withEffect">
                                  <p:stCondLst>
                                    <p:cond delay="0"/>
                                  </p:stCondLst>
                                  <p:childTnLst>
                                    <p:animScale>
                                      <p:cBhvr>
                                        <p:cTn id="119" dur="1000" fill="hold"/>
                                        <p:tgtEl>
                                          <p:spTgt spid="50"/>
                                        </p:tgtEl>
                                      </p:cBhvr>
                                      <p:by x="50000" y="50000"/>
                                    </p:animScale>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4" grpId="0"/>
      <p:bldP spid="15" grpId="0"/>
      <p:bldP spid="16" grpId="0"/>
      <p:bldP spid="17" grpId="0"/>
      <p:bldP spid="37" grpId="0"/>
      <p:bldP spid="40" grpId="0"/>
      <p:bldP spid="23" grpId="0"/>
      <p:bldP spid="84" grpId="0" animBg="1"/>
      <p:bldP spid="84" grpId="1" animBg="1"/>
      <p:bldP spid="10" grpId="0" animBg="1"/>
      <p:bldP spid="10" grpId="1" animBg="1"/>
      <p:bldP spid="10" grpId="2" animBg="1"/>
      <p:bldP spid="18" grpId="0" animBg="1"/>
      <p:bldP spid="18" grpId="1" animBg="1"/>
      <p:bldP spid="18" grpId="2" animBg="1"/>
      <p:bldP spid="20" grpId="0" animBg="1"/>
      <p:bldP spid="20" grpId="1" animBg="1"/>
      <p:bldP spid="20" grpId="2" animBg="1"/>
      <p:bldP spid="29" grpId="0" animBg="1"/>
      <p:bldP spid="81" grpId="0" animBg="1"/>
      <p:bldP spid="82"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7846FAC6-3D40-C443-AFB2-2B126AC281FC}"/>
              </a:ext>
            </a:extLst>
          </p:cNvPr>
          <p:cNvGrpSpPr/>
          <p:nvPr/>
        </p:nvGrpSpPr>
        <p:grpSpPr>
          <a:xfrm>
            <a:off x="1702594" y="3789617"/>
            <a:ext cx="2390916" cy="627287"/>
            <a:chOff x="6719002" y="5479799"/>
            <a:chExt cx="2054578" cy="745643"/>
          </a:xfrm>
        </p:grpSpPr>
        <p:grpSp>
          <p:nvGrpSpPr>
            <p:cNvPr id="53" name="Group 52">
              <a:extLst>
                <a:ext uri="{FF2B5EF4-FFF2-40B4-BE49-F238E27FC236}">
                  <a16:creationId xmlns:a16="http://schemas.microsoft.com/office/drawing/2014/main" id="{D11DC9BC-F2B1-6D45-BA8B-4EDA6E2B44F4}"/>
                </a:ext>
              </a:extLst>
            </p:cNvPr>
            <p:cNvGrpSpPr/>
            <p:nvPr/>
          </p:nvGrpSpPr>
          <p:grpSpPr>
            <a:xfrm>
              <a:off x="6719002" y="5659858"/>
              <a:ext cx="2054578" cy="543516"/>
              <a:chOff x="2018066" y="2135352"/>
              <a:chExt cx="2054578" cy="543516"/>
            </a:xfrm>
          </p:grpSpPr>
          <p:sp>
            <p:nvSpPr>
              <p:cNvPr id="60" name="Can 59">
                <a:extLst>
                  <a:ext uri="{FF2B5EF4-FFF2-40B4-BE49-F238E27FC236}">
                    <a16:creationId xmlns:a16="http://schemas.microsoft.com/office/drawing/2014/main" id="{F9AEDAD3-ECBD-AA40-AC4F-702A93E24185}"/>
                  </a:ext>
                </a:extLst>
              </p:cNvPr>
              <p:cNvSpPr/>
              <p:nvPr/>
            </p:nvSpPr>
            <p:spPr>
              <a:xfrm>
                <a:off x="2018066" y="2148292"/>
                <a:ext cx="2054578" cy="530576"/>
              </a:xfrm>
              <a:prstGeom prst="can">
                <a:avLst/>
              </a:prstGeom>
              <a:solidFill>
                <a:srgbClr val="E30002"/>
              </a:solidFill>
              <a:ln>
                <a:solidFill>
                  <a:srgbClr val="93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Can 60">
                <a:extLst>
                  <a:ext uri="{FF2B5EF4-FFF2-40B4-BE49-F238E27FC236}">
                    <a16:creationId xmlns:a16="http://schemas.microsoft.com/office/drawing/2014/main" id="{1388CD60-CE14-DA49-9EAC-A335FDD848EA}"/>
                  </a:ext>
                </a:extLst>
              </p:cNvPr>
              <p:cNvSpPr/>
              <p:nvPr/>
            </p:nvSpPr>
            <p:spPr>
              <a:xfrm>
                <a:off x="2018066" y="2135352"/>
                <a:ext cx="2054578" cy="316087"/>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TextBox 53">
              <a:extLst>
                <a:ext uri="{FF2B5EF4-FFF2-40B4-BE49-F238E27FC236}">
                  <a16:creationId xmlns:a16="http://schemas.microsoft.com/office/drawing/2014/main" id="{34D1DCEF-47B5-D84A-8C12-6EC0498E2BFF}"/>
                </a:ext>
              </a:extLst>
            </p:cNvPr>
            <p:cNvSpPr txBox="1"/>
            <p:nvPr/>
          </p:nvSpPr>
          <p:spPr>
            <a:xfrm>
              <a:off x="6847639" y="5485097"/>
              <a:ext cx="443345" cy="369332"/>
            </a:xfrm>
            <a:prstGeom prst="rect">
              <a:avLst/>
            </a:prstGeom>
            <a:noFill/>
          </p:spPr>
          <p:txBody>
            <a:bodyPr wrap="square" rtlCol="0">
              <a:spAutoFit/>
            </a:bodyPr>
            <a:lstStyle/>
            <a:p>
              <a:r>
                <a:rPr lang="en-US" dirty="0"/>
                <a:t>_</a:t>
              </a:r>
            </a:p>
          </p:txBody>
        </p:sp>
        <p:sp>
          <p:nvSpPr>
            <p:cNvPr id="55" name="TextBox 54">
              <a:extLst>
                <a:ext uri="{FF2B5EF4-FFF2-40B4-BE49-F238E27FC236}">
                  <a16:creationId xmlns:a16="http://schemas.microsoft.com/office/drawing/2014/main" id="{7E0A6179-19CE-B340-9533-086CAF4D807D}"/>
                </a:ext>
              </a:extLst>
            </p:cNvPr>
            <p:cNvSpPr txBox="1"/>
            <p:nvPr/>
          </p:nvSpPr>
          <p:spPr>
            <a:xfrm>
              <a:off x="7601807" y="5540764"/>
              <a:ext cx="443345" cy="369332"/>
            </a:xfrm>
            <a:prstGeom prst="rect">
              <a:avLst/>
            </a:prstGeom>
            <a:noFill/>
          </p:spPr>
          <p:txBody>
            <a:bodyPr wrap="square" rtlCol="0">
              <a:spAutoFit/>
            </a:bodyPr>
            <a:lstStyle/>
            <a:p>
              <a:r>
                <a:rPr lang="en-US" dirty="0"/>
                <a:t>_</a:t>
              </a:r>
            </a:p>
          </p:txBody>
        </p:sp>
        <p:sp>
          <p:nvSpPr>
            <p:cNvPr id="56" name="TextBox 55">
              <a:extLst>
                <a:ext uri="{FF2B5EF4-FFF2-40B4-BE49-F238E27FC236}">
                  <a16:creationId xmlns:a16="http://schemas.microsoft.com/office/drawing/2014/main" id="{524FC55D-F296-274F-9C71-CDDC045044FA}"/>
                </a:ext>
              </a:extLst>
            </p:cNvPr>
            <p:cNvSpPr txBox="1"/>
            <p:nvPr/>
          </p:nvSpPr>
          <p:spPr>
            <a:xfrm>
              <a:off x="8246131" y="5479799"/>
              <a:ext cx="443345" cy="369332"/>
            </a:xfrm>
            <a:prstGeom prst="rect">
              <a:avLst/>
            </a:prstGeom>
            <a:noFill/>
          </p:spPr>
          <p:txBody>
            <a:bodyPr wrap="square" rtlCol="0">
              <a:spAutoFit/>
            </a:bodyPr>
            <a:lstStyle/>
            <a:p>
              <a:r>
                <a:rPr lang="en-US" dirty="0"/>
                <a:t>_</a:t>
              </a:r>
            </a:p>
          </p:txBody>
        </p:sp>
        <p:sp>
          <p:nvSpPr>
            <p:cNvPr id="57" name="TextBox 56">
              <a:extLst>
                <a:ext uri="{FF2B5EF4-FFF2-40B4-BE49-F238E27FC236}">
                  <a16:creationId xmlns:a16="http://schemas.microsoft.com/office/drawing/2014/main" id="{159E4579-1E0B-9243-A785-2C36271527E7}"/>
                </a:ext>
              </a:extLst>
            </p:cNvPr>
            <p:cNvSpPr txBox="1"/>
            <p:nvPr/>
          </p:nvSpPr>
          <p:spPr>
            <a:xfrm>
              <a:off x="6847640" y="5839120"/>
              <a:ext cx="443345" cy="369332"/>
            </a:xfrm>
            <a:prstGeom prst="rect">
              <a:avLst/>
            </a:prstGeom>
            <a:noFill/>
          </p:spPr>
          <p:txBody>
            <a:bodyPr wrap="square" rtlCol="0">
              <a:spAutoFit/>
            </a:bodyPr>
            <a:lstStyle/>
            <a:p>
              <a:r>
                <a:rPr lang="en-US" dirty="0"/>
                <a:t>+</a:t>
              </a:r>
            </a:p>
          </p:txBody>
        </p:sp>
        <p:sp>
          <p:nvSpPr>
            <p:cNvPr id="58" name="TextBox 57">
              <a:extLst>
                <a:ext uri="{FF2B5EF4-FFF2-40B4-BE49-F238E27FC236}">
                  <a16:creationId xmlns:a16="http://schemas.microsoft.com/office/drawing/2014/main" id="{C6BAD0E8-708F-7F4A-9775-1FEC93238E1A}"/>
                </a:ext>
              </a:extLst>
            </p:cNvPr>
            <p:cNvSpPr txBox="1"/>
            <p:nvPr/>
          </p:nvSpPr>
          <p:spPr>
            <a:xfrm>
              <a:off x="7611753" y="5856110"/>
              <a:ext cx="443345" cy="369332"/>
            </a:xfrm>
            <a:prstGeom prst="rect">
              <a:avLst/>
            </a:prstGeom>
            <a:noFill/>
          </p:spPr>
          <p:txBody>
            <a:bodyPr wrap="square" rtlCol="0">
              <a:spAutoFit/>
            </a:bodyPr>
            <a:lstStyle/>
            <a:p>
              <a:r>
                <a:rPr lang="en-US" dirty="0"/>
                <a:t>+</a:t>
              </a:r>
            </a:p>
          </p:txBody>
        </p:sp>
        <p:sp>
          <p:nvSpPr>
            <p:cNvPr id="59" name="TextBox 58">
              <a:extLst>
                <a:ext uri="{FF2B5EF4-FFF2-40B4-BE49-F238E27FC236}">
                  <a16:creationId xmlns:a16="http://schemas.microsoft.com/office/drawing/2014/main" id="{8AE93E87-4034-0540-A8FF-DED62CACD9DD}"/>
                </a:ext>
              </a:extLst>
            </p:cNvPr>
            <p:cNvSpPr txBox="1"/>
            <p:nvPr/>
          </p:nvSpPr>
          <p:spPr>
            <a:xfrm>
              <a:off x="8257226" y="5839120"/>
              <a:ext cx="443345" cy="369332"/>
            </a:xfrm>
            <a:prstGeom prst="rect">
              <a:avLst/>
            </a:prstGeom>
            <a:noFill/>
          </p:spPr>
          <p:txBody>
            <a:bodyPr wrap="square" rtlCol="0">
              <a:spAutoFit/>
            </a:bodyPr>
            <a:lstStyle/>
            <a:p>
              <a:r>
                <a:rPr lang="en-US" dirty="0"/>
                <a:t>+</a:t>
              </a:r>
            </a:p>
          </p:txBody>
        </p:sp>
      </p:grpSp>
      <p:sp>
        <p:nvSpPr>
          <p:cNvPr id="4" name="TextBox 3">
            <a:extLst>
              <a:ext uri="{FF2B5EF4-FFF2-40B4-BE49-F238E27FC236}">
                <a16:creationId xmlns:a16="http://schemas.microsoft.com/office/drawing/2014/main" id="{B2235B4C-3B80-CB46-925A-10211A435C4A}"/>
              </a:ext>
            </a:extLst>
          </p:cNvPr>
          <p:cNvSpPr txBox="1"/>
          <p:nvPr/>
        </p:nvSpPr>
        <p:spPr>
          <a:xfrm>
            <a:off x="4584700" y="466042"/>
            <a:ext cx="6947989" cy="369332"/>
          </a:xfrm>
          <a:prstGeom prst="rect">
            <a:avLst/>
          </a:prstGeom>
          <a:noFill/>
        </p:spPr>
        <p:txBody>
          <a:bodyPr wrap="square" rtlCol="0">
            <a:spAutoFit/>
          </a:bodyPr>
          <a:lstStyle/>
          <a:p>
            <a:pPr algn="ctr"/>
            <a:r>
              <a:rPr lang="en-US" b="1" dirty="0">
                <a:latin typeface="Helvetica" pitchFamily="2" charset="0"/>
              </a:rPr>
              <a:t>Wave Assisted Electronic Propulsion Systems in Atmosphere</a:t>
            </a:r>
          </a:p>
        </p:txBody>
      </p:sp>
      <p:sp>
        <p:nvSpPr>
          <p:cNvPr id="5" name="Chord 4">
            <a:extLst>
              <a:ext uri="{FF2B5EF4-FFF2-40B4-BE49-F238E27FC236}">
                <a16:creationId xmlns:a16="http://schemas.microsoft.com/office/drawing/2014/main" id="{ACA3A13B-40B1-F744-8D3F-C7A1B0969B0A}"/>
              </a:ext>
            </a:extLst>
          </p:cNvPr>
          <p:cNvSpPr/>
          <p:nvPr/>
        </p:nvSpPr>
        <p:spPr>
          <a:xfrm rot="6739754">
            <a:off x="1625165" y="2228850"/>
            <a:ext cx="2552700" cy="2590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CA8EE288-6442-5340-9ACE-999E03BFFC57}"/>
              </a:ext>
            </a:extLst>
          </p:cNvPr>
          <p:cNvGrpSpPr/>
          <p:nvPr/>
        </p:nvGrpSpPr>
        <p:grpSpPr>
          <a:xfrm>
            <a:off x="1974415" y="1685925"/>
            <a:ext cx="1854200" cy="2185460"/>
            <a:chOff x="3330999" y="2553326"/>
            <a:chExt cx="1656501" cy="1965134"/>
          </a:xfrm>
        </p:grpSpPr>
        <p:sp>
          <p:nvSpPr>
            <p:cNvPr id="6" name="Can 5">
              <a:extLst>
                <a:ext uri="{FF2B5EF4-FFF2-40B4-BE49-F238E27FC236}">
                  <a16:creationId xmlns:a16="http://schemas.microsoft.com/office/drawing/2014/main" id="{5D617EB3-291F-D140-9389-219FFF1B622B}"/>
                </a:ext>
              </a:extLst>
            </p:cNvPr>
            <p:cNvSpPr/>
            <p:nvPr/>
          </p:nvSpPr>
          <p:spPr>
            <a:xfrm rot="10800000">
              <a:off x="3567789" y="2553326"/>
              <a:ext cx="1106719" cy="989974"/>
            </a:xfrm>
            <a:prstGeom prst="can">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onal Stripe 6">
              <a:extLst>
                <a:ext uri="{FF2B5EF4-FFF2-40B4-BE49-F238E27FC236}">
                  <a16:creationId xmlns:a16="http://schemas.microsoft.com/office/drawing/2014/main" id="{3C88CF65-9485-DF49-8DEC-0EBEF7EE37B1}"/>
                </a:ext>
              </a:extLst>
            </p:cNvPr>
            <p:cNvSpPr/>
            <p:nvPr/>
          </p:nvSpPr>
          <p:spPr>
            <a:xfrm rot="2641445">
              <a:off x="3330999" y="2921717"/>
              <a:ext cx="1656501" cy="1596743"/>
            </a:xfrm>
            <a:prstGeom prst="diagStrip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0" name="Oval 9">
            <a:extLst>
              <a:ext uri="{FF2B5EF4-FFF2-40B4-BE49-F238E27FC236}">
                <a16:creationId xmlns:a16="http://schemas.microsoft.com/office/drawing/2014/main" id="{9E3D5773-29B8-8141-80F7-94AFF9D5C907}"/>
              </a:ext>
            </a:extLst>
          </p:cNvPr>
          <p:cNvSpPr/>
          <p:nvPr/>
        </p:nvSpPr>
        <p:spPr>
          <a:xfrm>
            <a:off x="1813468" y="3138488"/>
            <a:ext cx="2188190" cy="661988"/>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loud 72">
            <a:extLst>
              <a:ext uri="{FF2B5EF4-FFF2-40B4-BE49-F238E27FC236}">
                <a16:creationId xmlns:a16="http://schemas.microsoft.com/office/drawing/2014/main" id="{6073C885-EDC3-F54E-8C5F-603EC01160CB}"/>
              </a:ext>
            </a:extLst>
          </p:cNvPr>
          <p:cNvSpPr/>
          <p:nvPr/>
        </p:nvSpPr>
        <p:spPr>
          <a:xfrm>
            <a:off x="1713157" y="3135584"/>
            <a:ext cx="2277123" cy="739668"/>
          </a:xfrm>
          <a:prstGeom prst="cloud">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0F3D97D-866D-7849-A540-BD798FE8702F}"/>
              </a:ext>
            </a:extLst>
          </p:cNvPr>
          <p:cNvSpPr/>
          <p:nvPr/>
        </p:nvSpPr>
        <p:spPr>
          <a:xfrm>
            <a:off x="1816155" y="3147407"/>
            <a:ext cx="2188190" cy="661988"/>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urved Left Arrow 10">
            <a:extLst>
              <a:ext uri="{FF2B5EF4-FFF2-40B4-BE49-F238E27FC236}">
                <a16:creationId xmlns:a16="http://schemas.microsoft.com/office/drawing/2014/main" id="{EED372F4-6E68-E744-97C9-1FFFB8ECFAAF}"/>
              </a:ext>
            </a:extLst>
          </p:cNvPr>
          <p:cNvSpPr/>
          <p:nvPr/>
        </p:nvSpPr>
        <p:spPr>
          <a:xfrm>
            <a:off x="3478268" y="3172367"/>
            <a:ext cx="615242" cy="691161"/>
          </a:xfrm>
          <a:prstGeom prst="curved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urved Down Arrow 11">
            <a:extLst>
              <a:ext uri="{FF2B5EF4-FFF2-40B4-BE49-F238E27FC236}">
                <a16:creationId xmlns:a16="http://schemas.microsoft.com/office/drawing/2014/main" id="{A1A539DC-441C-7F4E-A467-35DC97642568}"/>
              </a:ext>
            </a:extLst>
          </p:cNvPr>
          <p:cNvSpPr/>
          <p:nvPr/>
        </p:nvSpPr>
        <p:spPr>
          <a:xfrm rot="16200000">
            <a:off x="1671404" y="3063243"/>
            <a:ext cx="789278" cy="750557"/>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Striped Right Arrow 12">
            <a:extLst>
              <a:ext uri="{FF2B5EF4-FFF2-40B4-BE49-F238E27FC236}">
                <a16:creationId xmlns:a16="http://schemas.microsoft.com/office/drawing/2014/main" id="{122A8AE6-D7CF-C148-932E-A23165862B41}"/>
              </a:ext>
            </a:extLst>
          </p:cNvPr>
          <p:cNvSpPr/>
          <p:nvPr/>
        </p:nvSpPr>
        <p:spPr>
          <a:xfrm rot="5400000">
            <a:off x="2247685" y="4321797"/>
            <a:ext cx="1426547" cy="930823"/>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4D85604-385D-B14E-A8AD-0702AF9A1512}"/>
              </a:ext>
            </a:extLst>
          </p:cNvPr>
          <p:cNvSpPr txBox="1"/>
          <p:nvPr/>
        </p:nvSpPr>
        <p:spPr>
          <a:xfrm>
            <a:off x="6739467" y="1289480"/>
            <a:ext cx="4820355" cy="369332"/>
          </a:xfrm>
          <a:prstGeom prst="rect">
            <a:avLst/>
          </a:prstGeom>
          <a:noFill/>
        </p:spPr>
        <p:txBody>
          <a:bodyPr wrap="square" rtlCol="0">
            <a:spAutoFit/>
          </a:bodyPr>
          <a:lstStyle/>
          <a:p>
            <a:r>
              <a:rPr lang="en-US" dirty="0"/>
              <a:t>Propulsion System Housing</a:t>
            </a:r>
          </a:p>
        </p:txBody>
      </p:sp>
      <p:sp>
        <p:nvSpPr>
          <p:cNvPr id="16" name="TextBox 15">
            <a:extLst>
              <a:ext uri="{FF2B5EF4-FFF2-40B4-BE49-F238E27FC236}">
                <a16:creationId xmlns:a16="http://schemas.microsoft.com/office/drawing/2014/main" id="{E4118029-EC62-EF4B-9BAF-8FF0E6CC241E}"/>
              </a:ext>
            </a:extLst>
          </p:cNvPr>
          <p:cNvSpPr txBox="1"/>
          <p:nvPr/>
        </p:nvSpPr>
        <p:spPr>
          <a:xfrm>
            <a:off x="6739467" y="1727200"/>
            <a:ext cx="4222044" cy="369332"/>
          </a:xfrm>
          <a:prstGeom prst="rect">
            <a:avLst/>
          </a:prstGeom>
          <a:noFill/>
        </p:spPr>
        <p:txBody>
          <a:bodyPr wrap="square" rtlCol="0">
            <a:spAutoFit/>
          </a:bodyPr>
          <a:lstStyle/>
          <a:p>
            <a:r>
              <a:rPr lang="en-US" dirty="0"/>
              <a:t>Noble Gas Propellant Ex: (Helium)</a:t>
            </a:r>
          </a:p>
        </p:txBody>
      </p:sp>
      <p:sp>
        <p:nvSpPr>
          <p:cNvPr id="17" name="TextBox 16">
            <a:extLst>
              <a:ext uri="{FF2B5EF4-FFF2-40B4-BE49-F238E27FC236}">
                <a16:creationId xmlns:a16="http://schemas.microsoft.com/office/drawing/2014/main" id="{A2C53692-68A2-5E4F-A89F-F506BA537F17}"/>
              </a:ext>
            </a:extLst>
          </p:cNvPr>
          <p:cNvSpPr txBox="1"/>
          <p:nvPr/>
        </p:nvSpPr>
        <p:spPr>
          <a:xfrm>
            <a:off x="6739467" y="3208961"/>
            <a:ext cx="3448327" cy="370487"/>
          </a:xfrm>
          <a:prstGeom prst="rect">
            <a:avLst/>
          </a:prstGeom>
          <a:noFill/>
        </p:spPr>
        <p:txBody>
          <a:bodyPr wrap="square" rtlCol="0">
            <a:spAutoFit/>
          </a:bodyPr>
          <a:lstStyle/>
          <a:p>
            <a:r>
              <a:rPr lang="en-US" dirty="0"/>
              <a:t>Embedded Wave Driver</a:t>
            </a:r>
          </a:p>
        </p:txBody>
      </p:sp>
      <p:sp>
        <p:nvSpPr>
          <p:cNvPr id="29" name="TextBox 28">
            <a:extLst>
              <a:ext uri="{FF2B5EF4-FFF2-40B4-BE49-F238E27FC236}">
                <a16:creationId xmlns:a16="http://schemas.microsoft.com/office/drawing/2014/main" id="{1DE12A5B-C151-6240-9628-F82C68588AEB}"/>
              </a:ext>
            </a:extLst>
          </p:cNvPr>
          <p:cNvSpPr txBox="1"/>
          <p:nvPr/>
        </p:nvSpPr>
        <p:spPr>
          <a:xfrm>
            <a:off x="6739467" y="2233309"/>
            <a:ext cx="3938954" cy="369332"/>
          </a:xfrm>
          <a:prstGeom prst="rect">
            <a:avLst/>
          </a:prstGeom>
          <a:noFill/>
        </p:spPr>
        <p:txBody>
          <a:bodyPr wrap="square" rtlCol="0">
            <a:spAutoFit/>
          </a:bodyPr>
          <a:lstStyle/>
          <a:p>
            <a:r>
              <a:rPr lang="en-US" dirty="0"/>
              <a:t>Electromagnetic Field</a:t>
            </a:r>
          </a:p>
        </p:txBody>
      </p:sp>
      <p:grpSp>
        <p:nvGrpSpPr>
          <p:cNvPr id="31" name="Group 30">
            <a:extLst>
              <a:ext uri="{FF2B5EF4-FFF2-40B4-BE49-F238E27FC236}">
                <a16:creationId xmlns:a16="http://schemas.microsoft.com/office/drawing/2014/main" id="{9960E644-CE74-5D40-80B1-969BD8524BAD}"/>
              </a:ext>
            </a:extLst>
          </p:cNvPr>
          <p:cNvGrpSpPr/>
          <p:nvPr/>
        </p:nvGrpSpPr>
        <p:grpSpPr>
          <a:xfrm>
            <a:off x="2089782" y="3101312"/>
            <a:ext cx="1931214" cy="683751"/>
            <a:chOff x="2089782" y="3101312"/>
            <a:chExt cx="1931214" cy="683751"/>
          </a:xfrm>
        </p:grpSpPr>
        <p:sp>
          <p:nvSpPr>
            <p:cNvPr id="21" name="TextBox 20">
              <a:extLst>
                <a:ext uri="{FF2B5EF4-FFF2-40B4-BE49-F238E27FC236}">
                  <a16:creationId xmlns:a16="http://schemas.microsoft.com/office/drawing/2014/main" id="{12589941-B977-3741-9149-A3F6761E8D39}"/>
                </a:ext>
              </a:extLst>
            </p:cNvPr>
            <p:cNvSpPr txBox="1"/>
            <p:nvPr/>
          </p:nvSpPr>
          <p:spPr>
            <a:xfrm>
              <a:off x="2749943" y="3333281"/>
              <a:ext cx="366517" cy="369332"/>
            </a:xfrm>
            <a:prstGeom prst="rect">
              <a:avLst/>
            </a:prstGeom>
            <a:noFill/>
          </p:spPr>
          <p:txBody>
            <a:bodyPr wrap="square" rtlCol="0">
              <a:spAutoFit/>
            </a:bodyPr>
            <a:lstStyle/>
            <a:p>
              <a:r>
                <a:rPr lang="en-US" dirty="0"/>
                <a:t>+</a:t>
              </a:r>
            </a:p>
          </p:txBody>
        </p:sp>
        <p:sp>
          <p:nvSpPr>
            <p:cNvPr id="23" name="TextBox 22">
              <a:extLst>
                <a:ext uri="{FF2B5EF4-FFF2-40B4-BE49-F238E27FC236}">
                  <a16:creationId xmlns:a16="http://schemas.microsoft.com/office/drawing/2014/main" id="{6EF3108E-9366-5D47-84BF-F0D413611814}"/>
                </a:ext>
              </a:extLst>
            </p:cNvPr>
            <p:cNvSpPr txBox="1"/>
            <p:nvPr/>
          </p:nvSpPr>
          <p:spPr>
            <a:xfrm>
              <a:off x="3149458" y="3373647"/>
              <a:ext cx="871538" cy="369332"/>
            </a:xfrm>
            <a:prstGeom prst="rect">
              <a:avLst/>
            </a:prstGeom>
            <a:noFill/>
          </p:spPr>
          <p:txBody>
            <a:bodyPr wrap="square" rtlCol="0">
              <a:spAutoFit/>
            </a:bodyPr>
            <a:lstStyle/>
            <a:p>
              <a:r>
                <a:rPr lang="en-US" dirty="0"/>
                <a:t>+</a:t>
              </a:r>
            </a:p>
          </p:txBody>
        </p:sp>
        <p:grpSp>
          <p:nvGrpSpPr>
            <p:cNvPr id="30" name="Group 29">
              <a:extLst>
                <a:ext uri="{FF2B5EF4-FFF2-40B4-BE49-F238E27FC236}">
                  <a16:creationId xmlns:a16="http://schemas.microsoft.com/office/drawing/2014/main" id="{19162133-A807-B141-AAC3-957DB1D90EAE}"/>
                </a:ext>
              </a:extLst>
            </p:cNvPr>
            <p:cNvGrpSpPr/>
            <p:nvPr/>
          </p:nvGrpSpPr>
          <p:grpSpPr>
            <a:xfrm>
              <a:off x="2089782" y="3101312"/>
              <a:ext cx="1852518" cy="683751"/>
              <a:chOff x="2089782" y="3101312"/>
              <a:chExt cx="1852518" cy="683751"/>
            </a:xfrm>
          </p:grpSpPr>
          <p:sp>
            <p:nvSpPr>
              <p:cNvPr id="20" name="TextBox 19">
                <a:extLst>
                  <a:ext uri="{FF2B5EF4-FFF2-40B4-BE49-F238E27FC236}">
                    <a16:creationId xmlns:a16="http://schemas.microsoft.com/office/drawing/2014/main" id="{89D73131-1F20-D140-B95D-E89D3BDEB1D7}"/>
                  </a:ext>
                </a:extLst>
              </p:cNvPr>
              <p:cNvSpPr txBox="1"/>
              <p:nvPr/>
            </p:nvSpPr>
            <p:spPr>
              <a:xfrm>
                <a:off x="2495547" y="3148615"/>
                <a:ext cx="871538" cy="369332"/>
              </a:xfrm>
              <a:prstGeom prst="rect">
                <a:avLst/>
              </a:prstGeom>
              <a:noFill/>
            </p:spPr>
            <p:txBody>
              <a:bodyPr wrap="square" rtlCol="0">
                <a:spAutoFit/>
              </a:bodyPr>
              <a:lstStyle/>
              <a:p>
                <a:r>
                  <a:rPr lang="en-US" dirty="0"/>
                  <a:t>+</a:t>
                </a:r>
              </a:p>
            </p:txBody>
          </p:sp>
          <p:sp>
            <p:nvSpPr>
              <p:cNvPr id="22" name="TextBox 21">
                <a:extLst>
                  <a:ext uri="{FF2B5EF4-FFF2-40B4-BE49-F238E27FC236}">
                    <a16:creationId xmlns:a16="http://schemas.microsoft.com/office/drawing/2014/main" id="{8A63FC9F-F900-E04A-BED3-0107D66B7B8D}"/>
                  </a:ext>
                </a:extLst>
              </p:cNvPr>
              <p:cNvSpPr txBox="1"/>
              <p:nvPr/>
            </p:nvSpPr>
            <p:spPr>
              <a:xfrm>
                <a:off x="2962168" y="3101312"/>
                <a:ext cx="871538" cy="369332"/>
              </a:xfrm>
              <a:prstGeom prst="rect">
                <a:avLst/>
              </a:prstGeom>
              <a:noFill/>
            </p:spPr>
            <p:txBody>
              <a:bodyPr wrap="square" rtlCol="0">
                <a:spAutoFit/>
              </a:bodyPr>
              <a:lstStyle/>
              <a:p>
                <a:r>
                  <a:rPr lang="en-US" dirty="0"/>
                  <a:t>+</a:t>
                </a:r>
              </a:p>
            </p:txBody>
          </p:sp>
          <p:sp>
            <p:nvSpPr>
              <p:cNvPr id="24" name="TextBox 23">
                <a:extLst>
                  <a:ext uri="{FF2B5EF4-FFF2-40B4-BE49-F238E27FC236}">
                    <a16:creationId xmlns:a16="http://schemas.microsoft.com/office/drawing/2014/main" id="{245110EC-FE91-4A4E-AB55-54EF07C74BA4}"/>
                  </a:ext>
                </a:extLst>
              </p:cNvPr>
              <p:cNvSpPr txBox="1"/>
              <p:nvPr/>
            </p:nvSpPr>
            <p:spPr>
              <a:xfrm>
                <a:off x="3579165" y="3257774"/>
                <a:ext cx="363135"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FFA7F96D-BE6D-8D44-9A8A-5F2EC1478472}"/>
                  </a:ext>
                </a:extLst>
              </p:cNvPr>
              <p:cNvSpPr txBox="1"/>
              <p:nvPr/>
            </p:nvSpPr>
            <p:spPr>
              <a:xfrm>
                <a:off x="2441575" y="3415731"/>
                <a:ext cx="346075"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4B6A921D-7299-3E44-9E30-49A9DDCAC35B}"/>
                  </a:ext>
                </a:extLst>
              </p:cNvPr>
              <p:cNvSpPr txBox="1"/>
              <p:nvPr/>
            </p:nvSpPr>
            <p:spPr>
              <a:xfrm>
                <a:off x="2089782" y="3328062"/>
                <a:ext cx="576708" cy="369332"/>
              </a:xfrm>
              <a:prstGeom prst="rect">
                <a:avLst/>
              </a:prstGeom>
              <a:noFill/>
            </p:spPr>
            <p:txBody>
              <a:bodyPr wrap="square" rtlCol="0">
                <a:spAutoFit/>
              </a:bodyPr>
              <a:lstStyle/>
              <a:p>
                <a:r>
                  <a:rPr lang="en-US" dirty="0"/>
                  <a:t>+</a:t>
                </a:r>
              </a:p>
            </p:txBody>
          </p:sp>
        </p:grpSp>
      </p:grpSp>
      <p:sp>
        <p:nvSpPr>
          <p:cNvPr id="48" name="Arc 47">
            <a:extLst>
              <a:ext uri="{FF2B5EF4-FFF2-40B4-BE49-F238E27FC236}">
                <a16:creationId xmlns:a16="http://schemas.microsoft.com/office/drawing/2014/main" id="{DBE5184F-4DA2-B242-89AA-F98721E46A8B}"/>
              </a:ext>
            </a:extLst>
          </p:cNvPr>
          <p:cNvSpPr/>
          <p:nvPr/>
        </p:nvSpPr>
        <p:spPr>
          <a:xfrm rot="8161634">
            <a:off x="2331275" y="1998774"/>
            <a:ext cx="1186642" cy="1190248"/>
          </a:xfrm>
          <a:prstGeom prst="arc">
            <a:avLst/>
          </a:prstGeom>
          <a:ln w="38100">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9" name="Arc 48">
            <a:extLst>
              <a:ext uri="{FF2B5EF4-FFF2-40B4-BE49-F238E27FC236}">
                <a16:creationId xmlns:a16="http://schemas.microsoft.com/office/drawing/2014/main" id="{6EB10728-1EC2-7440-8E51-23B5B9F42101}"/>
              </a:ext>
            </a:extLst>
          </p:cNvPr>
          <p:cNvSpPr/>
          <p:nvPr/>
        </p:nvSpPr>
        <p:spPr>
          <a:xfrm rot="8197583">
            <a:off x="1883130" y="1454745"/>
            <a:ext cx="2103931" cy="2110324"/>
          </a:xfrm>
          <a:prstGeom prst="arc">
            <a:avLst/>
          </a:prstGeom>
          <a:ln w="38100">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50" name="Arc 49">
            <a:extLst>
              <a:ext uri="{FF2B5EF4-FFF2-40B4-BE49-F238E27FC236}">
                <a16:creationId xmlns:a16="http://schemas.microsoft.com/office/drawing/2014/main" id="{3798AC47-6021-4742-B2F3-1A7EFD4CE63E}"/>
              </a:ext>
            </a:extLst>
          </p:cNvPr>
          <p:cNvSpPr/>
          <p:nvPr/>
        </p:nvSpPr>
        <p:spPr>
          <a:xfrm rot="8165336">
            <a:off x="1650768" y="1372038"/>
            <a:ext cx="2545989" cy="2553726"/>
          </a:xfrm>
          <a:prstGeom prst="arc">
            <a:avLst/>
          </a:prstGeom>
          <a:ln w="38100">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51" name="TextBox 50">
            <a:extLst>
              <a:ext uri="{FF2B5EF4-FFF2-40B4-BE49-F238E27FC236}">
                <a16:creationId xmlns:a16="http://schemas.microsoft.com/office/drawing/2014/main" id="{1BD907B7-2E6E-F04A-AACA-033BC7941324}"/>
              </a:ext>
            </a:extLst>
          </p:cNvPr>
          <p:cNvSpPr txBox="1"/>
          <p:nvPr/>
        </p:nvSpPr>
        <p:spPr>
          <a:xfrm>
            <a:off x="6057900" y="3817042"/>
            <a:ext cx="5098638" cy="1477328"/>
          </a:xfrm>
          <a:prstGeom prst="rect">
            <a:avLst/>
          </a:prstGeom>
          <a:noFill/>
        </p:spPr>
        <p:txBody>
          <a:bodyPr wrap="square" rtlCol="0">
            <a:spAutoFit/>
          </a:bodyPr>
          <a:lstStyle/>
          <a:p>
            <a:r>
              <a:rPr lang="en-US" dirty="0"/>
              <a:t>Helium Vortex Formation acts as a rotating turbine, providing exhaust power in the form of air pressure. Thrusters can be used in synchronous formations allowing for large volumes of thruster over great areas.</a:t>
            </a:r>
          </a:p>
        </p:txBody>
      </p:sp>
      <p:grpSp>
        <p:nvGrpSpPr>
          <p:cNvPr id="70" name="Group 69">
            <a:extLst>
              <a:ext uri="{FF2B5EF4-FFF2-40B4-BE49-F238E27FC236}">
                <a16:creationId xmlns:a16="http://schemas.microsoft.com/office/drawing/2014/main" id="{BC2F6169-403C-7649-BF44-F42E2875C8CD}"/>
              </a:ext>
            </a:extLst>
          </p:cNvPr>
          <p:cNvGrpSpPr/>
          <p:nvPr/>
        </p:nvGrpSpPr>
        <p:grpSpPr>
          <a:xfrm>
            <a:off x="1444633" y="3172367"/>
            <a:ext cx="3107833" cy="625443"/>
            <a:chOff x="1444633" y="3172367"/>
            <a:chExt cx="3107833" cy="625443"/>
          </a:xfrm>
        </p:grpSpPr>
        <p:sp>
          <p:nvSpPr>
            <p:cNvPr id="62" name="Rectangle 61">
              <a:extLst>
                <a:ext uri="{FF2B5EF4-FFF2-40B4-BE49-F238E27FC236}">
                  <a16:creationId xmlns:a16="http://schemas.microsoft.com/office/drawing/2014/main" id="{AF26D805-A0A1-C144-943D-244801844C7E}"/>
                </a:ext>
              </a:extLst>
            </p:cNvPr>
            <p:cNvSpPr/>
            <p:nvPr/>
          </p:nvSpPr>
          <p:spPr>
            <a:xfrm>
              <a:off x="4110460" y="3172367"/>
              <a:ext cx="147650" cy="6126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3" name="Rectangle 62">
              <a:extLst>
                <a:ext uri="{FF2B5EF4-FFF2-40B4-BE49-F238E27FC236}">
                  <a16:creationId xmlns:a16="http://schemas.microsoft.com/office/drawing/2014/main" id="{5AE2AC64-C3D4-7449-91BA-47154F9EF456}"/>
                </a:ext>
              </a:extLst>
            </p:cNvPr>
            <p:cNvSpPr/>
            <p:nvPr/>
          </p:nvSpPr>
          <p:spPr>
            <a:xfrm>
              <a:off x="1521498" y="3185114"/>
              <a:ext cx="147650" cy="6126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4" name="TextBox 63">
              <a:extLst>
                <a:ext uri="{FF2B5EF4-FFF2-40B4-BE49-F238E27FC236}">
                  <a16:creationId xmlns:a16="http://schemas.microsoft.com/office/drawing/2014/main" id="{E5AF241B-7B9F-F149-A588-A904915EA700}"/>
                </a:ext>
              </a:extLst>
            </p:cNvPr>
            <p:cNvSpPr txBox="1"/>
            <p:nvPr/>
          </p:nvSpPr>
          <p:spPr>
            <a:xfrm>
              <a:off x="4036545" y="3439380"/>
              <a:ext cx="515921" cy="310708"/>
            </a:xfrm>
            <a:prstGeom prst="rect">
              <a:avLst/>
            </a:prstGeom>
            <a:noFill/>
          </p:spPr>
          <p:txBody>
            <a:bodyPr wrap="square" rtlCol="0">
              <a:spAutoFit/>
            </a:bodyPr>
            <a:lstStyle/>
            <a:p>
              <a:r>
                <a:rPr lang="en-US" dirty="0"/>
                <a:t>+</a:t>
              </a:r>
            </a:p>
          </p:txBody>
        </p:sp>
        <p:sp>
          <p:nvSpPr>
            <p:cNvPr id="65" name="TextBox 64">
              <a:extLst>
                <a:ext uri="{FF2B5EF4-FFF2-40B4-BE49-F238E27FC236}">
                  <a16:creationId xmlns:a16="http://schemas.microsoft.com/office/drawing/2014/main" id="{2045EB83-766E-F444-99B5-FBE9F77D1EFC}"/>
                </a:ext>
              </a:extLst>
            </p:cNvPr>
            <p:cNvSpPr txBox="1"/>
            <p:nvPr/>
          </p:nvSpPr>
          <p:spPr>
            <a:xfrm>
              <a:off x="4036544" y="3187172"/>
              <a:ext cx="515921" cy="310708"/>
            </a:xfrm>
            <a:prstGeom prst="rect">
              <a:avLst/>
            </a:prstGeom>
            <a:noFill/>
          </p:spPr>
          <p:txBody>
            <a:bodyPr wrap="square" rtlCol="0">
              <a:spAutoFit/>
            </a:bodyPr>
            <a:lstStyle/>
            <a:p>
              <a:r>
                <a:rPr lang="en-US" dirty="0"/>
                <a:t>+</a:t>
              </a:r>
            </a:p>
          </p:txBody>
        </p:sp>
        <p:sp>
          <p:nvSpPr>
            <p:cNvPr id="66" name="TextBox 65">
              <a:extLst>
                <a:ext uri="{FF2B5EF4-FFF2-40B4-BE49-F238E27FC236}">
                  <a16:creationId xmlns:a16="http://schemas.microsoft.com/office/drawing/2014/main" id="{BF63201E-9FCB-F841-A81F-23E7CB348660}"/>
                </a:ext>
              </a:extLst>
            </p:cNvPr>
            <p:cNvSpPr txBox="1"/>
            <p:nvPr/>
          </p:nvSpPr>
          <p:spPr>
            <a:xfrm>
              <a:off x="1444633" y="3178248"/>
              <a:ext cx="515921" cy="310708"/>
            </a:xfrm>
            <a:prstGeom prst="rect">
              <a:avLst/>
            </a:prstGeom>
            <a:noFill/>
          </p:spPr>
          <p:txBody>
            <a:bodyPr wrap="square" rtlCol="0">
              <a:spAutoFit/>
            </a:bodyPr>
            <a:lstStyle/>
            <a:p>
              <a:r>
                <a:rPr lang="en-US" dirty="0"/>
                <a:t>+</a:t>
              </a:r>
            </a:p>
          </p:txBody>
        </p:sp>
        <p:sp>
          <p:nvSpPr>
            <p:cNvPr id="67" name="TextBox 66">
              <a:extLst>
                <a:ext uri="{FF2B5EF4-FFF2-40B4-BE49-F238E27FC236}">
                  <a16:creationId xmlns:a16="http://schemas.microsoft.com/office/drawing/2014/main" id="{5BCB5E6B-2B7D-F642-8769-FEFD17112715}"/>
                </a:ext>
              </a:extLst>
            </p:cNvPr>
            <p:cNvSpPr txBox="1"/>
            <p:nvPr/>
          </p:nvSpPr>
          <p:spPr>
            <a:xfrm>
              <a:off x="1447095" y="3405869"/>
              <a:ext cx="515921" cy="310708"/>
            </a:xfrm>
            <a:prstGeom prst="rect">
              <a:avLst/>
            </a:prstGeom>
            <a:noFill/>
          </p:spPr>
          <p:txBody>
            <a:bodyPr wrap="square" rtlCol="0">
              <a:spAutoFit/>
            </a:bodyPr>
            <a:lstStyle/>
            <a:p>
              <a:r>
                <a:rPr lang="en-US" dirty="0"/>
                <a:t>+</a:t>
              </a:r>
            </a:p>
          </p:txBody>
        </p:sp>
      </p:grpSp>
      <p:sp>
        <p:nvSpPr>
          <p:cNvPr id="71" name="TextBox 70">
            <a:extLst>
              <a:ext uri="{FF2B5EF4-FFF2-40B4-BE49-F238E27FC236}">
                <a16:creationId xmlns:a16="http://schemas.microsoft.com/office/drawing/2014/main" id="{7AB5B7D6-9E1E-D24D-A7F6-7B279FEE1980}"/>
              </a:ext>
            </a:extLst>
          </p:cNvPr>
          <p:cNvSpPr txBox="1"/>
          <p:nvPr/>
        </p:nvSpPr>
        <p:spPr>
          <a:xfrm>
            <a:off x="6739467" y="2735113"/>
            <a:ext cx="1808444" cy="369332"/>
          </a:xfrm>
          <a:prstGeom prst="rect">
            <a:avLst/>
          </a:prstGeom>
          <a:noFill/>
        </p:spPr>
        <p:txBody>
          <a:bodyPr wrap="none" rtlCol="0">
            <a:spAutoFit/>
          </a:bodyPr>
          <a:lstStyle/>
          <a:p>
            <a:r>
              <a:rPr lang="en-US" dirty="0"/>
              <a:t>Magnetic Grating</a:t>
            </a:r>
          </a:p>
        </p:txBody>
      </p:sp>
      <p:sp>
        <p:nvSpPr>
          <p:cNvPr id="72" name="Striped Right Arrow 71">
            <a:extLst>
              <a:ext uri="{FF2B5EF4-FFF2-40B4-BE49-F238E27FC236}">
                <a16:creationId xmlns:a16="http://schemas.microsoft.com/office/drawing/2014/main" id="{1083E12C-A64D-9C48-AC81-02A2C3125620}"/>
              </a:ext>
            </a:extLst>
          </p:cNvPr>
          <p:cNvSpPr/>
          <p:nvPr/>
        </p:nvSpPr>
        <p:spPr>
          <a:xfrm rot="5400000">
            <a:off x="2079679" y="1007344"/>
            <a:ext cx="1636746" cy="867508"/>
          </a:xfrm>
          <a:prstGeom prst="strip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DE4E8AA4-6510-6D43-9AFD-23142F4A5A57}"/>
              </a:ext>
            </a:extLst>
          </p:cNvPr>
          <p:cNvSpPr txBox="1"/>
          <p:nvPr/>
        </p:nvSpPr>
        <p:spPr>
          <a:xfrm>
            <a:off x="2185358" y="264543"/>
            <a:ext cx="1460740" cy="369332"/>
          </a:xfrm>
          <a:prstGeom prst="rect">
            <a:avLst/>
          </a:prstGeom>
          <a:noFill/>
        </p:spPr>
        <p:txBody>
          <a:bodyPr wrap="square" rtlCol="0">
            <a:spAutoFit/>
          </a:bodyPr>
          <a:lstStyle/>
          <a:p>
            <a:pPr algn="ctr"/>
            <a:r>
              <a:rPr lang="en-US" b="1" dirty="0"/>
              <a:t>AIR INTAKE</a:t>
            </a:r>
          </a:p>
        </p:txBody>
      </p:sp>
      <p:sp>
        <p:nvSpPr>
          <p:cNvPr id="76" name="TextBox 75">
            <a:extLst>
              <a:ext uri="{FF2B5EF4-FFF2-40B4-BE49-F238E27FC236}">
                <a16:creationId xmlns:a16="http://schemas.microsoft.com/office/drawing/2014/main" id="{A16F94EE-E2D6-B042-A68E-8D50EA01434C}"/>
              </a:ext>
            </a:extLst>
          </p:cNvPr>
          <p:cNvSpPr txBox="1"/>
          <p:nvPr/>
        </p:nvSpPr>
        <p:spPr>
          <a:xfrm>
            <a:off x="2257506" y="5879181"/>
            <a:ext cx="1460740" cy="646331"/>
          </a:xfrm>
          <a:prstGeom prst="rect">
            <a:avLst/>
          </a:prstGeom>
          <a:noFill/>
        </p:spPr>
        <p:txBody>
          <a:bodyPr wrap="square" rtlCol="0">
            <a:spAutoFit/>
          </a:bodyPr>
          <a:lstStyle/>
          <a:p>
            <a:pPr algn="ctr"/>
            <a:r>
              <a:rPr lang="en-US" b="1" dirty="0"/>
              <a:t>TURBINE EXHAUST</a:t>
            </a:r>
          </a:p>
        </p:txBody>
      </p:sp>
    </p:spTree>
    <p:extLst>
      <p:ext uri="{BB962C8B-B14F-4D97-AF65-F5344CB8AC3E}">
        <p14:creationId xmlns:p14="http://schemas.microsoft.com/office/powerpoint/2010/main" val="148649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500"/>
                                        <p:tgtEl>
                                          <p:spTgt spid="7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par>
                          <p:cTn id="54" fill="hold">
                            <p:stCondLst>
                              <p:cond delay="500"/>
                            </p:stCondLst>
                            <p:childTnLst>
                              <p:par>
                                <p:cTn id="55" presetID="47" presetClass="entr" presetSubtype="0" repeatCount="indefinite" fill="hold" grpId="0"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par>
                                <p:cTn id="60" presetID="47" presetClass="entr" presetSubtype="0" repeatCount="indefinite"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1000"/>
                                        <p:tgtEl>
                                          <p:spTgt spid="49"/>
                                        </p:tgtEl>
                                      </p:cBhvr>
                                    </p:animEffect>
                                    <p:anim calcmode="lin" valueType="num">
                                      <p:cBhvr>
                                        <p:cTn id="63" dur="1000" fill="hold"/>
                                        <p:tgtEl>
                                          <p:spTgt spid="49"/>
                                        </p:tgtEl>
                                        <p:attrNameLst>
                                          <p:attrName>ppt_x</p:attrName>
                                        </p:attrNameLst>
                                      </p:cBhvr>
                                      <p:tavLst>
                                        <p:tav tm="0">
                                          <p:val>
                                            <p:strVal val="#ppt_x"/>
                                          </p:val>
                                        </p:tav>
                                        <p:tav tm="100000">
                                          <p:val>
                                            <p:strVal val="#ppt_x"/>
                                          </p:val>
                                        </p:tav>
                                      </p:tavLst>
                                    </p:anim>
                                    <p:anim calcmode="lin" valueType="num">
                                      <p:cBhvr>
                                        <p:cTn id="64" dur="1000" fill="hold"/>
                                        <p:tgtEl>
                                          <p:spTgt spid="49"/>
                                        </p:tgtEl>
                                        <p:attrNameLst>
                                          <p:attrName>ppt_y</p:attrName>
                                        </p:attrNameLst>
                                      </p:cBhvr>
                                      <p:tavLst>
                                        <p:tav tm="0">
                                          <p:val>
                                            <p:strVal val="#ppt_y-.1"/>
                                          </p:val>
                                        </p:tav>
                                        <p:tav tm="100000">
                                          <p:val>
                                            <p:strVal val="#ppt_y"/>
                                          </p:val>
                                        </p:tav>
                                      </p:tavLst>
                                    </p:anim>
                                  </p:childTnLst>
                                </p:cTn>
                              </p:par>
                              <p:par>
                                <p:cTn id="65" presetID="47" presetClass="entr" presetSubtype="0" repeatCount="indefinite"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1000"/>
                                        <p:tgtEl>
                                          <p:spTgt spid="48"/>
                                        </p:tgtEl>
                                      </p:cBhvr>
                                    </p:animEffect>
                                    <p:anim calcmode="lin" valueType="num">
                                      <p:cBhvr>
                                        <p:cTn id="68" dur="1000" fill="hold"/>
                                        <p:tgtEl>
                                          <p:spTgt spid="48"/>
                                        </p:tgtEl>
                                        <p:attrNameLst>
                                          <p:attrName>ppt_x</p:attrName>
                                        </p:attrNameLst>
                                      </p:cBhvr>
                                      <p:tavLst>
                                        <p:tav tm="0">
                                          <p:val>
                                            <p:strVal val="#ppt_x"/>
                                          </p:val>
                                        </p:tav>
                                        <p:tav tm="100000">
                                          <p:val>
                                            <p:strVal val="#ppt_x"/>
                                          </p:val>
                                        </p:tav>
                                      </p:tavLst>
                                    </p:anim>
                                    <p:anim calcmode="lin" valueType="num">
                                      <p:cBhvr>
                                        <p:cTn id="69" dur="1000" fill="hold"/>
                                        <p:tgtEl>
                                          <p:spTgt spid="48"/>
                                        </p:tgtEl>
                                        <p:attrNameLst>
                                          <p:attrName>ppt_y</p:attrName>
                                        </p:attrNameLst>
                                      </p:cBhvr>
                                      <p:tavLst>
                                        <p:tav tm="0">
                                          <p:val>
                                            <p:strVal val="#ppt_y-.1"/>
                                          </p:val>
                                        </p:tav>
                                        <p:tav tm="100000">
                                          <p:val>
                                            <p:strVal val="#ppt_y"/>
                                          </p:val>
                                        </p:tav>
                                      </p:tavLst>
                                    </p:anim>
                                  </p:childTnLst>
                                </p:cTn>
                              </p:par>
                            </p:childTnLst>
                          </p:cTn>
                        </p:par>
                        <p:par>
                          <p:cTn id="70" fill="hold">
                            <p:stCondLst>
                              <p:cond delay="1500"/>
                            </p:stCondLst>
                            <p:childTnLst>
                              <p:par>
                                <p:cTn id="71" presetID="21" presetClass="entr" presetSubtype="1" repeatCount="indefinite" fill="remove" grpId="0"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heel(1)">
                                      <p:cBhvr>
                                        <p:cTn id="73" dur="2000"/>
                                        <p:tgtEl>
                                          <p:spTgt spid="11"/>
                                        </p:tgtEl>
                                      </p:cBhvr>
                                    </p:animEffect>
                                  </p:childTnLst>
                                </p:cTn>
                              </p:par>
                              <p:par>
                                <p:cTn id="74" presetID="21" presetClass="entr" presetSubtype="1" repeatCount="indefinite" fill="remove"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heel(1)">
                                      <p:cBhvr>
                                        <p:cTn id="76" dur="2000"/>
                                        <p:tgtEl>
                                          <p:spTgt spid="12"/>
                                        </p:tgtEl>
                                      </p:cBhvr>
                                    </p:animEffect>
                                  </p:childTnLst>
                                </p:cTn>
                              </p:par>
                            </p:childTnLst>
                          </p:cTn>
                        </p:par>
                        <p:par>
                          <p:cTn id="77" fill="hold">
                            <p:stCondLst>
                              <p:cond delay="3500"/>
                            </p:stCondLst>
                            <p:childTnLst>
                              <p:par>
                                <p:cTn id="78" presetID="10" presetClass="exit" presetSubtype="0" fill="hold" grpId="1" nodeType="afterEffect">
                                  <p:stCondLst>
                                    <p:cond delay="0"/>
                                  </p:stCondLst>
                                  <p:childTnLst>
                                    <p:animEffect transition="out" filter="fade">
                                      <p:cBhvr>
                                        <p:cTn id="79" dur="500"/>
                                        <p:tgtEl>
                                          <p:spTgt spid="73"/>
                                        </p:tgtEl>
                                      </p:cBhvr>
                                    </p:animEffect>
                                    <p:set>
                                      <p:cBhvr>
                                        <p:cTn id="80" dur="1" fill="hold">
                                          <p:stCondLst>
                                            <p:cond delay="499"/>
                                          </p:stCondLst>
                                        </p:cTn>
                                        <p:tgtEl>
                                          <p:spTgt spid="73"/>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fade">
                                      <p:cBhvr>
                                        <p:cTn id="83" dur="500"/>
                                        <p:tgtEl>
                                          <p:spTgt spid="10"/>
                                        </p:tgtEl>
                                      </p:cBhvr>
                                    </p:animEffect>
                                  </p:childTnLst>
                                </p:cTn>
                              </p:par>
                            </p:childTnLst>
                          </p:cTn>
                        </p:par>
                        <p:par>
                          <p:cTn id="84" fill="hold">
                            <p:stCondLst>
                              <p:cond delay="4000"/>
                            </p:stCondLst>
                            <p:childTnLst>
                              <p:par>
                                <p:cTn id="85" presetID="19" presetClass="entr" presetSubtype="10" repeatCount="indefinite" fill="hold" grpId="1" nodeType="afterEffect">
                                  <p:stCondLst>
                                    <p:cond delay="0"/>
                                  </p:stCondLst>
                                  <p:childTnLst>
                                    <p:set>
                                      <p:cBhvr>
                                        <p:cTn id="86" dur="1" fill="hold">
                                          <p:stCondLst>
                                            <p:cond delay="0"/>
                                          </p:stCondLst>
                                        </p:cTn>
                                        <p:tgtEl>
                                          <p:spTgt spid="74"/>
                                        </p:tgtEl>
                                        <p:attrNameLst>
                                          <p:attrName>style.visibility</p:attrName>
                                        </p:attrNameLst>
                                      </p:cBhvr>
                                      <p:to>
                                        <p:strVal val="visible"/>
                                      </p:to>
                                    </p:set>
                                    <p:anim calcmode="lin" valueType="num">
                                      <p:cBhvr>
                                        <p:cTn id="87" dur="500" fill="hold"/>
                                        <p:tgtEl>
                                          <p:spTgt spid="74"/>
                                        </p:tgtEl>
                                        <p:attrNameLst>
                                          <p:attrName>ppt_w</p:attrName>
                                        </p:attrNameLst>
                                      </p:cBhvr>
                                      <p:tavLst>
                                        <p:tav tm="0" fmla="#ppt_w*sin(2.5*pi*$)">
                                          <p:val>
                                            <p:fltVal val="0"/>
                                          </p:val>
                                        </p:tav>
                                        <p:tav tm="100000">
                                          <p:val>
                                            <p:fltVal val="1"/>
                                          </p:val>
                                        </p:tav>
                                      </p:tavLst>
                                    </p:anim>
                                    <p:anim calcmode="lin" valueType="num">
                                      <p:cBhvr>
                                        <p:cTn id="88" dur="500" fill="hold"/>
                                        <p:tgtEl>
                                          <p:spTgt spid="74"/>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fade">
                                      <p:cBhvr>
                                        <p:cTn id="97" dur="500"/>
                                        <p:tgtEl>
                                          <p:spTgt spid="76"/>
                                        </p:tgtEl>
                                      </p:cBhvr>
                                    </p:animEffect>
                                  </p:childTnLst>
                                </p:cTn>
                              </p:par>
                            </p:childTnLst>
                          </p:cTn>
                        </p:par>
                        <p:par>
                          <p:cTn id="98" fill="hold">
                            <p:stCondLst>
                              <p:cond delay="1000"/>
                            </p:stCondLst>
                            <p:childTnLst>
                              <p:par>
                                <p:cTn id="99" presetID="10" presetClass="entr" presetSubtype="0" fill="hold" grpId="0" nodeType="after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childTnLst>
                          </p:cTn>
                        </p:par>
                        <p:par>
                          <p:cTn id="102" fill="hold">
                            <p:stCondLst>
                              <p:cond delay="1500"/>
                            </p:stCondLst>
                            <p:childTnLst>
                              <p:par>
                                <p:cTn id="103" presetID="10" presetClass="entr" presetSubtype="0" fill="hold" grpId="0" nodeType="after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fade">
                                      <p:cBhvr>
                                        <p:cTn id="105" dur="500"/>
                                        <p:tgtEl>
                                          <p:spTgt spid="75"/>
                                        </p:tgtEl>
                                      </p:cBhvr>
                                    </p:animEffect>
                                  </p:childTnLst>
                                </p:cTn>
                              </p:par>
                            </p:childTnLst>
                          </p:cTn>
                        </p:par>
                        <p:par>
                          <p:cTn id="106" fill="hold">
                            <p:stCondLst>
                              <p:cond delay="2000"/>
                            </p:stCondLst>
                            <p:childTnLst>
                              <p:par>
                                <p:cTn id="107" presetID="47" presetClass="entr" presetSubtype="0" repeatCount="indefinite" fill="remove" grpId="0" nodeType="after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fade">
                                      <p:cBhvr>
                                        <p:cTn id="109" dur="1000"/>
                                        <p:tgtEl>
                                          <p:spTgt spid="13"/>
                                        </p:tgtEl>
                                      </p:cBhvr>
                                    </p:animEffect>
                                    <p:anim calcmode="lin" valueType="num">
                                      <p:cBhvr>
                                        <p:cTn id="110" dur="1000" fill="hold"/>
                                        <p:tgtEl>
                                          <p:spTgt spid="13"/>
                                        </p:tgtEl>
                                        <p:attrNameLst>
                                          <p:attrName>ppt_x</p:attrName>
                                        </p:attrNameLst>
                                      </p:cBhvr>
                                      <p:tavLst>
                                        <p:tav tm="0">
                                          <p:val>
                                            <p:strVal val="#ppt_x"/>
                                          </p:val>
                                        </p:tav>
                                        <p:tav tm="100000">
                                          <p:val>
                                            <p:strVal val="#ppt_x"/>
                                          </p:val>
                                        </p:tav>
                                      </p:tavLst>
                                    </p:anim>
                                    <p:anim calcmode="lin" valueType="num">
                                      <p:cBhvr>
                                        <p:cTn id="111" dur="1000" fill="hold"/>
                                        <p:tgtEl>
                                          <p:spTgt spid="13"/>
                                        </p:tgtEl>
                                        <p:attrNameLst>
                                          <p:attrName>ppt_y</p:attrName>
                                        </p:attrNameLst>
                                      </p:cBhvr>
                                      <p:tavLst>
                                        <p:tav tm="0">
                                          <p:val>
                                            <p:strVal val="#ppt_y-.1"/>
                                          </p:val>
                                        </p:tav>
                                        <p:tav tm="100000">
                                          <p:val>
                                            <p:strVal val="#ppt_y"/>
                                          </p:val>
                                        </p:tav>
                                      </p:tavLst>
                                    </p:anim>
                                  </p:childTnLst>
                                </p:cTn>
                              </p:par>
                              <p:par>
                                <p:cTn id="112" presetID="10" presetClass="entr" presetSubtype="0" fill="hold" grpId="0" nodeType="withEffect">
                                  <p:stCondLst>
                                    <p:cond delay="0"/>
                                  </p:stCondLst>
                                  <p:childTnLst>
                                    <p:set>
                                      <p:cBhvr>
                                        <p:cTn id="113" dur="1" fill="hold">
                                          <p:stCondLst>
                                            <p:cond delay="0"/>
                                          </p:stCondLst>
                                        </p:cTn>
                                        <p:tgtEl>
                                          <p:spTgt spid="74"/>
                                        </p:tgtEl>
                                        <p:attrNameLst>
                                          <p:attrName>style.visibility</p:attrName>
                                        </p:attrNameLst>
                                      </p:cBhvr>
                                      <p:to>
                                        <p:strVal val="visible"/>
                                      </p:to>
                                    </p:set>
                                    <p:animEffect transition="in" filter="fade">
                                      <p:cBhvr>
                                        <p:cTn id="11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0" grpId="0" animBg="1"/>
      <p:bldP spid="73" grpId="0" animBg="1"/>
      <p:bldP spid="73" grpId="1" animBg="1"/>
      <p:bldP spid="74" grpId="0" animBg="1"/>
      <p:bldP spid="74" grpId="1" animBg="1"/>
      <p:bldP spid="11" grpId="0" animBg="1"/>
      <p:bldP spid="12" grpId="0" animBg="1"/>
      <p:bldP spid="13" grpId="0" animBg="1"/>
      <p:bldP spid="15" grpId="0"/>
      <p:bldP spid="16" grpId="0"/>
      <p:bldP spid="17" grpId="0"/>
      <p:bldP spid="29" grpId="0"/>
      <p:bldP spid="48" grpId="0" animBg="1"/>
      <p:bldP spid="49" grpId="0" animBg="1"/>
      <p:bldP spid="50" grpId="0" animBg="1"/>
      <p:bldP spid="51" grpId="0"/>
      <p:bldP spid="71" grpId="0"/>
      <p:bldP spid="72" grpId="0" animBg="1"/>
      <p:bldP spid="75"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CAE49D-BCAE-A646-A56E-B6F61294A8A7}"/>
              </a:ext>
            </a:extLst>
          </p:cNvPr>
          <p:cNvSpPr txBox="1"/>
          <p:nvPr/>
        </p:nvSpPr>
        <p:spPr>
          <a:xfrm>
            <a:off x="1030778" y="548641"/>
            <a:ext cx="10573789" cy="369332"/>
          </a:xfrm>
          <a:prstGeom prst="rect">
            <a:avLst/>
          </a:prstGeom>
          <a:noFill/>
        </p:spPr>
        <p:txBody>
          <a:bodyPr wrap="square" rtlCol="0">
            <a:spAutoFit/>
          </a:bodyPr>
          <a:lstStyle/>
          <a:p>
            <a:r>
              <a:rPr lang="en-US" b="1" dirty="0">
                <a:latin typeface="Helvetica" pitchFamily="2" charset="0"/>
              </a:rPr>
              <a:t>How do vortex formations effect co-axle exhaust velocities in Electronic Propulsion Devices?</a:t>
            </a:r>
          </a:p>
        </p:txBody>
      </p:sp>
      <p:sp>
        <p:nvSpPr>
          <p:cNvPr id="7" name="TextBox 6">
            <a:extLst>
              <a:ext uri="{FF2B5EF4-FFF2-40B4-BE49-F238E27FC236}">
                <a16:creationId xmlns:a16="http://schemas.microsoft.com/office/drawing/2014/main" id="{E257D4A8-C773-6242-8D35-2374C05216D1}"/>
              </a:ext>
            </a:extLst>
          </p:cNvPr>
          <p:cNvSpPr txBox="1"/>
          <p:nvPr/>
        </p:nvSpPr>
        <p:spPr>
          <a:xfrm>
            <a:off x="1230284" y="1197038"/>
            <a:ext cx="8911243" cy="369332"/>
          </a:xfrm>
          <a:prstGeom prst="rect">
            <a:avLst/>
          </a:prstGeom>
          <a:noFill/>
        </p:spPr>
        <p:txBody>
          <a:bodyPr wrap="square" rtlCol="0">
            <a:spAutoFit/>
          </a:bodyPr>
          <a:lstStyle/>
          <a:p>
            <a:r>
              <a:rPr lang="en-US" dirty="0"/>
              <a:t>Traditional electronic propulsion drags gas molecules from rest through co-axle system.</a:t>
            </a:r>
          </a:p>
        </p:txBody>
      </p:sp>
      <p:sp>
        <p:nvSpPr>
          <p:cNvPr id="8" name="Rectangle 7">
            <a:extLst>
              <a:ext uri="{FF2B5EF4-FFF2-40B4-BE49-F238E27FC236}">
                <a16:creationId xmlns:a16="http://schemas.microsoft.com/office/drawing/2014/main" id="{7741EFF7-F2C0-1142-A835-4871F3D5CB62}"/>
              </a:ext>
            </a:extLst>
          </p:cNvPr>
          <p:cNvSpPr/>
          <p:nvPr/>
        </p:nvSpPr>
        <p:spPr>
          <a:xfrm>
            <a:off x="2427316" y="1729047"/>
            <a:ext cx="4256117" cy="116378"/>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0F8BF0-CB0B-5F4E-90DB-03BBBB46AA9C}"/>
              </a:ext>
            </a:extLst>
          </p:cNvPr>
          <p:cNvSpPr/>
          <p:nvPr/>
        </p:nvSpPr>
        <p:spPr>
          <a:xfrm>
            <a:off x="2427316" y="2712720"/>
            <a:ext cx="4256117" cy="116378"/>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Same Side Corner Rectangle 9">
            <a:extLst>
              <a:ext uri="{FF2B5EF4-FFF2-40B4-BE49-F238E27FC236}">
                <a16:creationId xmlns:a16="http://schemas.microsoft.com/office/drawing/2014/main" id="{F9B5ACB5-1E3F-534E-88E3-A28239F34F5C}"/>
              </a:ext>
            </a:extLst>
          </p:cNvPr>
          <p:cNvSpPr/>
          <p:nvPr/>
        </p:nvSpPr>
        <p:spPr>
          <a:xfrm rot="5400000">
            <a:off x="4390795" y="141027"/>
            <a:ext cx="329160" cy="4256119"/>
          </a:xfrm>
          <a:prstGeom prst="snip2Same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95D89771-C5DB-F049-9046-089C8443DDCA}"/>
              </a:ext>
            </a:extLst>
          </p:cNvPr>
          <p:cNvSpPr/>
          <p:nvPr/>
        </p:nvSpPr>
        <p:spPr>
          <a:xfrm>
            <a:off x="2460565" y="2500169"/>
            <a:ext cx="166254" cy="143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0D0947-EABD-A44C-9353-3A7D8CE12280}"/>
              </a:ext>
            </a:extLst>
          </p:cNvPr>
          <p:cNvSpPr/>
          <p:nvPr/>
        </p:nvSpPr>
        <p:spPr>
          <a:xfrm>
            <a:off x="2460565" y="5035928"/>
            <a:ext cx="4256117" cy="116378"/>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647B2A-D29B-2B41-BC0B-86BF49998AA5}"/>
              </a:ext>
            </a:extLst>
          </p:cNvPr>
          <p:cNvSpPr/>
          <p:nvPr/>
        </p:nvSpPr>
        <p:spPr>
          <a:xfrm>
            <a:off x="2460565" y="6019601"/>
            <a:ext cx="4256117" cy="116378"/>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nip Same Side Corner Rectangle 14">
            <a:extLst>
              <a:ext uri="{FF2B5EF4-FFF2-40B4-BE49-F238E27FC236}">
                <a16:creationId xmlns:a16="http://schemas.microsoft.com/office/drawing/2014/main" id="{BED27714-2C28-F44F-9E90-64A4CCC0D30B}"/>
              </a:ext>
            </a:extLst>
          </p:cNvPr>
          <p:cNvSpPr/>
          <p:nvPr/>
        </p:nvSpPr>
        <p:spPr>
          <a:xfrm rot="5400000">
            <a:off x="4424044" y="3447908"/>
            <a:ext cx="329160" cy="4256119"/>
          </a:xfrm>
          <a:prstGeom prst="snip2Same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DE06462-D4CE-1B4E-8587-4DBE2A2D0C47}"/>
              </a:ext>
            </a:extLst>
          </p:cNvPr>
          <p:cNvSpPr/>
          <p:nvPr/>
        </p:nvSpPr>
        <p:spPr>
          <a:xfrm>
            <a:off x="2493814" y="5807050"/>
            <a:ext cx="166254" cy="143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91F0F97-0D33-8049-8772-43A77722DA8E}"/>
              </a:ext>
            </a:extLst>
          </p:cNvPr>
          <p:cNvSpPr/>
          <p:nvPr/>
        </p:nvSpPr>
        <p:spPr>
          <a:xfrm>
            <a:off x="2118358" y="5786467"/>
            <a:ext cx="166254" cy="143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24432E2-418E-284F-B798-40470D66E5A6}"/>
              </a:ext>
            </a:extLst>
          </p:cNvPr>
          <p:cNvSpPr txBox="1"/>
          <p:nvPr/>
        </p:nvSpPr>
        <p:spPr>
          <a:xfrm>
            <a:off x="1679171" y="6301047"/>
            <a:ext cx="184731" cy="369332"/>
          </a:xfrm>
          <a:prstGeom prst="rect">
            <a:avLst/>
          </a:prstGeom>
          <a:noFill/>
        </p:spPr>
        <p:txBody>
          <a:bodyPr wrap="none" rtlCol="0">
            <a:spAutoFit/>
          </a:bodyPr>
          <a:lstStyle/>
          <a:p>
            <a:endParaRPr lang="en-US" dirty="0"/>
          </a:p>
        </p:txBody>
      </p:sp>
      <p:sp>
        <p:nvSpPr>
          <p:cNvPr id="22" name="TextBox 21">
            <a:extLst>
              <a:ext uri="{FF2B5EF4-FFF2-40B4-BE49-F238E27FC236}">
                <a16:creationId xmlns:a16="http://schemas.microsoft.com/office/drawing/2014/main" id="{9B869F14-9147-5B46-8937-920171411F1B}"/>
              </a:ext>
            </a:extLst>
          </p:cNvPr>
          <p:cNvSpPr txBox="1"/>
          <p:nvPr/>
        </p:nvSpPr>
        <p:spPr>
          <a:xfrm>
            <a:off x="5685905" y="3940233"/>
            <a:ext cx="184731" cy="369332"/>
          </a:xfrm>
          <a:prstGeom prst="rect">
            <a:avLst/>
          </a:prstGeom>
          <a:noFill/>
        </p:spPr>
        <p:txBody>
          <a:bodyPr wrap="none" rtlCol="0">
            <a:spAutoFit/>
          </a:bodyPr>
          <a:lstStyle/>
          <a:p>
            <a:endParaRPr lang="en-US" dirty="0"/>
          </a:p>
        </p:txBody>
      </p:sp>
      <p:sp>
        <p:nvSpPr>
          <p:cNvPr id="23" name="Oval 22">
            <a:extLst>
              <a:ext uri="{FF2B5EF4-FFF2-40B4-BE49-F238E27FC236}">
                <a16:creationId xmlns:a16="http://schemas.microsoft.com/office/drawing/2014/main" id="{20D5DFB7-AFF7-3149-8AE4-142F5F8ED844}"/>
              </a:ext>
            </a:extLst>
          </p:cNvPr>
          <p:cNvSpPr/>
          <p:nvPr/>
        </p:nvSpPr>
        <p:spPr>
          <a:xfrm>
            <a:off x="2142802" y="2500169"/>
            <a:ext cx="166254" cy="143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CD42E7B-6808-2446-81A0-C090200645F2}"/>
              </a:ext>
            </a:extLst>
          </p:cNvPr>
          <p:cNvSpPr txBox="1"/>
          <p:nvPr/>
        </p:nvSpPr>
        <p:spPr>
          <a:xfrm>
            <a:off x="1230284" y="4204058"/>
            <a:ext cx="8687439" cy="646331"/>
          </a:xfrm>
          <a:prstGeom prst="rect">
            <a:avLst/>
          </a:prstGeom>
          <a:noFill/>
        </p:spPr>
        <p:txBody>
          <a:bodyPr wrap="square" rtlCol="0">
            <a:spAutoFit/>
          </a:bodyPr>
          <a:lstStyle/>
          <a:p>
            <a:r>
              <a:rPr lang="en-US" dirty="0"/>
              <a:t>Wave assisted propulsion systems accelerate particle rotation following Maxwell’s corkscrew, creating increased propulsion velocity.</a:t>
            </a:r>
          </a:p>
        </p:txBody>
      </p:sp>
      <p:sp>
        <p:nvSpPr>
          <p:cNvPr id="25" name="TextBox 24">
            <a:extLst>
              <a:ext uri="{FF2B5EF4-FFF2-40B4-BE49-F238E27FC236}">
                <a16:creationId xmlns:a16="http://schemas.microsoft.com/office/drawing/2014/main" id="{D9BC673C-A446-B445-9E45-4F44489AF57E}"/>
              </a:ext>
            </a:extLst>
          </p:cNvPr>
          <p:cNvSpPr txBox="1"/>
          <p:nvPr/>
        </p:nvSpPr>
        <p:spPr>
          <a:xfrm>
            <a:off x="4014407" y="2086908"/>
            <a:ext cx="2303265" cy="369332"/>
          </a:xfrm>
          <a:prstGeom prst="rect">
            <a:avLst/>
          </a:prstGeom>
          <a:noFill/>
        </p:spPr>
        <p:txBody>
          <a:bodyPr wrap="square" rtlCol="0">
            <a:spAutoFit/>
          </a:bodyPr>
          <a:lstStyle/>
          <a:p>
            <a:r>
              <a:rPr lang="en-US" dirty="0"/>
              <a:t>Cathode</a:t>
            </a:r>
          </a:p>
        </p:txBody>
      </p:sp>
      <p:sp>
        <p:nvSpPr>
          <p:cNvPr id="26" name="TextBox 25">
            <a:extLst>
              <a:ext uri="{FF2B5EF4-FFF2-40B4-BE49-F238E27FC236}">
                <a16:creationId xmlns:a16="http://schemas.microsoft.com/office/drawing/2014/main" id="{FA5226B5-C040-B34B-A7A0-1E2B653C34E7}"/>
              </a:ext>
            </a:extLst>
          </p:cNvPr>
          <p:cNvSpPr txBox="1"/>
          <p:nvPr/>
        </p:nvSpPr>
        <p:spPr>
          <a:xfrm>
            <a:off x="4014406" y="5405921"/>
            <a:ext cx="2303265" cy="369332"/>
          </a:xfrm>
          <a:prstGeom prst="rect">
            <a:avLst/>
          </a:prstGeom>
          <a:noFill/>
        </p:spPr>
        <p:txBody>
          <a:bodyPr wrap="square" rtlCol="0">
            <a:spAutoFit/>
          </a:bodyPr>
          <a:lstStyle/>
          <a:p>
            <a:r>
              <a:rPr lang="en-US" dirty="0"/>
              <a:t>Cathode</a:t>
            </a:r>
          </a:p>
        </p:txBody>
      </p:sp>
      <p:sp>
        <p:nvSpPr>
          <p:cNvPr id="27" name="TextBox 26">
            <a:extLst>
              <a:ext uri="{FF2B5EF4-FFF2-40B4-BE49-F238E27FC236}">
                <a16:creationId xmlns:a16="http://schemas.microsoft.com/office/drawing/2014/main" id="{CCAD3ABF-FC93-D047-814A-FD0A83F389D7}"/>
              </a:ext>
            </a:extLst>
          </p:cNvPr>
          <p:cNvSpPr txBox="1"/>
          <p:nvPr/>
        </p:nvSpPr>
        <p:spPr>
          <a:xfrm>
            <a:off x="4174690" y="5939290"/>
            <a:ext cx="2303265" cy="276999"/>
          </a:xfrm>
          <a:prstGeom prst="rect">
            <a:avLst/>
          </a:prstGeom>
          <a:noFill/>
        </p:spPr>
        <p:txBody>
          <a:bodyPr wrap="square" rtlCol="0">
            <a:spAutoFit/>
          </a:bodyPr>
          <a:lstStyle/>
          <a:p>
            <a:r>
              <a:rPr lang="en-US" sz="1200" dirty="0">
                <a:solidFill>
                  <a:schemeClr val="bg1"/>
                </a:solidFill>
              </a:rPr>
              <a:t>Anode</a:t>
            </a:r>
          </a:p>
        </p:txBody>
      </p:sp>
      <p:sp>
        <p:nvSpPr>
          <p:cNvPr id="28" name="TextBox 27">
            <a:extLst>
              <a:ext uri="{FF2B5EF4-FFF2-40B4-BE49-F238E27FC236}">
                <a16:creationId xmlns:a16="http://schemas.microsoft.com/office/drawing/2014/main" id="{8FD040D1-022F-B04D-BEA5-6E08EE59DB5C}"/>
              </a:ext>
            </a:extLst>
          </p:cNvPr>
          <p:cNvSpPr txBox="1"/>
          <p:nvPr/>
        </p:nvSpPr>
        <p:spPr>
          <a:xfrm>
            <a:off x="4174689" y="4965504"/>
            <a:ext cx="2303265" cy="276999"/>
          </a:xfrm>
          <a:prstGeom prst="rect">
            <a:avLst/>
          </a:prstGeom>
          <a:noFill/>
        </p:spPr>
        <p:txBody>
          <a:bodyPr wrap="square" rtlCol="0">
            <a:spAutoFit/>
          </a:bodyPr>
          <a:lstStyle/>
          <a:p>
            <a:r>
              <a:rPr lang="en-US" sz="1200" dirty="0">
                <a:solidFill>
                  <a:schemeClr val="bg1"/>
                </a:solidFill>
              </a:rPr>
              <a:t>Anode</a:t>
            </a:r>
          </a:p>
        </p:txBody>
      </p:sp>
      <p:sp>
        <p:nvSpPr>
          <p:cNvPr id="29" name="TextBox 28">
            <a:extLst>
              <a:ext uri="{FF2B5EF4-FFF2-40B4-BE49-F238E27FC236}">
                <a16:creationId xmlns:a16="http://schemas.microsoft.com/office/drawing/2014/main" id="{00FA91C4-84A3-3F48-8F84-D52FBAD8D250}"/>
              </a:ext>
            </a:extLst>
          </p:cNvPr>
          <p:cNvSpPr txBox="1"/>
          <p:nvPr/>
        </p:nvSpPr>
        <p:spPr>
          <a:xfrm>
            <a:off x="4174688" y="1647223"/>
            <a:ext cx="2303265" cy="276999"/>
          </a:xfrm>
          <a:prstGeom prst="rect">
            <a:avLst/>
          </a:prstGeom>
          <a:noFill/>
        </p:spPr>
        <p:txBody>
          <a:bodyPr wrap="square" rtlCol="0">
            <a:spAutoFit/>
          </a:bodyPr>
          <a:lstStyle/>
          <a:p>
            <a:r>
              <a:rPr lang="en-US" sz="1200" dirty="0">
                <a:solidFill>
                  <a:schemeClr val="bg1"/>
                </a:solidFill>
              </a:rPr>
              <a:t>Anode</a:t>
            </a:r>
          </a:p>
        </p:txBody>
      </p:sp>
      <p:sp>
        <p:nvSpPr>
          <p:cNvPr id="30" name="TextBox 29">
            <a:extLst>
              <a:ext uri="{FF2B5EF4-FFF2-40B4-BE49-F238E27FC236}">
                <a16:creationId xmlns:a16="http://schemas.microsoft.com/office/drawing/2014/main" id="{9B9E71E0-256F-7D44-89FB-6C46BD7F9C12}"/>
              </a:ext>
            </a:extLst>
          </p:cNvPr>
          <p:cNvSpPr txBox="1"/>
          <p:nvPr/>
        </p:nvSpPr>
        <p:spPr>
          <a:xfrm>
            <a:off x="4174688" y="2632409"/>
            <a:ext cx="2303265" cy="276999"/>
          </a:xfrm>
          <a:prstGeom prst="rect">
            <a:avLst/>
          </a:prstGeom>
          <a:noFill/>
        </p:spPr>
        <p:txBody>
          <a:bodyPr wrap="square" rtlCol="0">
            <a:spAutoFit/>
          </a:bodyPr>
          <a:lstStyle/>
          <a:p>
            <a:r>
              <a:rPr lang="en-US" sz="1200" dirty="0">
                <a:solidFill>
                  <a:schemeClr val="bg1"/>
                </a:solidFill>
              </a:rPr>
              <a:t>Anode</a:t>
            </a:r>
          </a:p>
        </p:txBody>
      </p:sp>
    </p:spTree>
    <p:extLst>
      <p:ext uri="{BB962C8B-B14F-4D97-AF65-F5344CB8AC3E}">
        <p14:creationId xmlns:p14="http://schemas.microsoft.com/office/powerpoint/2010/main" val="40630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afterEffect">
                                  <p:stCondLst>
                                    <p:cond delay="0"/>
                                  </p:stCondLst>
                                  <p:childTnLst>
                                    <p:animMotion origin="layout" path="M 1.25E-6 3.33333E-6 L 0.00052 -0.08681 " pathEditMode="relative" rAng="0" ptsTypes="AA">
                                      <p:cBhvr>
                                        <p:cTn id="6" dur="100" fill="hold"/>
                                        <p:tgtEl>
                                          <p:spTgt spid="20"/>
                                        </p:tgtEl>
                                        <p:attrNameLst>
                                          <p:attrName>ppt_x</p:attrName>
                                          <p:attrName>ppt_y</p:attrName>
                                        </p:attrNameLst>
                                      </p:cBhvr>
                                      <p:rCtr x="26" y="-4352"/>
                                    </p:animMotion>
                                  </p:childTnLst>
                                </p:cTn>
                              </p:par>
                            </p:childTnLst>
                          </p:cTn>
                        </p:par>
                        <p:par>
                          <p:cTn id="7" fill="hold">
                            <p:stCondLst>
                              <p:cond delay="200"/>
                            </p:stCondLst>
                            <p:childTnLst>
                              <p:par>
                                <p:cTn id="8" presetID="0" presetClass="path" presetSubtype="0" repeatCount="indefinite" fill="hold" grpId="0" nodeType="afterEffect">
                                  <p:stCondLst>
                                    <p:cond delay="0"/>
                                  </p:stCondLst>
                                  <p:childTnLst>
                                    <p:animMotion origin="layout" path="M -0.0013 -0.00162 L -0.0013 -0.00162 C -0.00091 -0.00486 0.00209 -0.03264 0.00404 -0.03819 L 0.00677 -0.04537 C 0.0086 -0.05463 0.00899 -0.0588 0.01368 -0.06713 C 0.01498 -0.06968 0.01654 -0.07176 0.01771 -0.07454 C 0.01875 -0.07662 0.0194 -0.07963 0.02045 -0.08171 C 0.0237 -0.08866 0.02461 -0.08912 0.02865 -0.09398 C 0.02995 -0.09306 0.03164 -0.09306 0.03269 -0.09144 C 0.03568 -0.08727 0.03737 -0.07407 0.03815 -0.06968 L 0.04089 -0.05509 C 0.04141 -0.05255 0.04193 -0.05023 0.04232 -0.04792 C 0.04571 -0.02338 0.04375 -0.03472 0.04779 -0.01389 L 0.04909 -0.00648 C 0.04961 -0.00417 0.04922 -0.00069 0.05039 0.00069 C 0.05573 0.00694 0.053 0.00463 0.0586 0.0081 C 0.06042 0.00718 0.0625 0.00718 0.06407 0.00556 C 0.06576 0.00394 0.06693 0.00093 0.06823 -0.00162 C 0.07175 -0.00949 0.07162 -0.01296 0.0737 -0.02361 L 0.07631 -0.03819 C 0.07683 -0.04051 0.07735 -0.04282 0.07774 -0.04537 C 0.078 -0.04769 0.07956 -0.05949 0.08047 -0.06227 C 0.08204 -0.06736 0.08412 -0.07199 0.08594 -0.07685 C 0.08685 -0.0794 0.08724 -0.08264 0.08868 -0.08426 L 0.09688 -0.09398 C 0.1 -0.09306 0.10573 -0.09213 0.10912 -0.08912 C 0.11055 -0.08773 0.11185 -0.08588 0.11315 -0.08426 L 0.12006 -0.04792 L 0.12136 -0.04051 C 0.12188 -0.03819 0.1224 -0.03565 0.12279 -0.03333 C 0.12318 -0.03009 0.12357 -0.02662 0.12409 -0.02361 C 0.12539 -0.01551 0.128 0.00046 0.1323 0.00556 C 0.1375 0.01181 0.13477 0.00949 0.1405 0.01296 C 0.14271 0.01204 0.14519 0.01204 0.14727 0.01042 C 0.15026 0.0081 0.15547 0.00069 0.15547 0.00069 C 0.15638 -0.00162 0.15704 -0.0044 0.15821 -0.00648 C 0.15938 -0.00856 0.16107 -0.00949 0.16224 -0.01134 C 0.16381 -0.01366 0.16498 -0.0162 0.16641 -0.01875 L 0.16914 -0.03333 C 0.16954 -0.03565 0.16927 -0.03912 0.17045 -0.04051 L 0.17461 -0.04537 C 0.18177 -0.06481 0.17227 -0.04144 0.18138 -0.05741 C 0.18256 -0.05949 0.18282 -0.06296 0.18412 -0.06481 C 0.18659 -0.06852 0.19232 -0.07454 0.19232 -0.07454 C 0.19141 -0.07685 0.1892 -0.07894 0.18959 -0.08171 C 0.19128 -0.09583 0.19388 -0.0956 0.19909 -0.09884 C 0.20052 -0.10046 0.2017 -0.10231 0.20313 -0.1037 C 0.20586 -0.10579 0.21133 -0.10833 0.21133 -0.10833 C 0.21407 -0.10764 0.2168 -0.10718 0.21954 -0.10602 C 0.22097 -0.10556 0.22279 -0.10579 0.2237 -0.1037 C 0.2237 -0.1037 0.22709 -0.08542 0.22774 -0.08171 C 0.22813 -0.0794 0.22826 -0.07662 0.22904 -0.07454 C 0.23086 -0.06968 0.2323 -0.06412 0.23451 -0.05995 C 0.23594 -0.05741 0.2375 -0.05532 0.23868 -0.05255 C 0.24063 -0.04815 0.2418 -0.04213 0.24414 -0.03819 C 0.24688 -0.03333 0.25013 -0.02917 0.25235 -0.02361 C 0.25612 -0.01343 0.25704 -0.0088 0.26185 -0.00162 C 0.26315 0.00023 0.26446 0.00185 0.26589 0.00324 C 0.26719 0.0044 0.26862 0.00486 0.27006 0.00556 C 0.27188 0.00486 0.27396 0.00509 0.27552 0.00324 C 0.27683 0.00162 0.27709 -0.00185 0.27826 -0.00417 C 0.27943 -0.00671 0.28086 -0.00903 0.2823 -0.01134 C 0.28269 -0.01389 0.28269 -0.0169 0.2836 -0.01875 C 0.28594 -0.02292 0.2918 -0.02847 0.2918 -0.02847 L 0.29727 -0.04306 C 0.29818 -0.04537 0.29883 -0.04815 0.3 -0.05023 L 0.31224 -0.07199 C 0.31368 -0.07454 0.31459 -0.07824 0.31641 -0.0794 L 0.32461 -0.08426 C 0.33412 -0.08264 0.33763 -0.08634 0.34362 -0.07685 C 0.34649 -0.07245 0.35183 -0.06227 0.35183 -0.06227 C 0.3543 -0.04954 0.35235 -0.05718 0.3586 -0.04051 L 0.36407 -0.02593 C 0.36498 -0.02361 0.3655 -0.02037 0.3668 -0.01875 L 0.37097 -0.01389 C 0.37188 -0.01134 0.3724 -0.00856 0.3737 -0.00648 C 0.38217 0.00671 0.38177 -0.00324 0.38177 0.00556 L 0.38177 0.00556 L 0.38177 0.00556 " pathEditMode="relative" ptsTypes="AAAAAAAAAAAAAAAAAAAAAAAAAAAAAAAAAAAAAAAAAAAAAAAAAAAAAAAAAAAAAAAAAAAAAAAAAAAAAAA">
                                      <p:cBhvr>
                                        <p:cTn id="9" dur="2000" fill="hold"/>
                                        <p:tgtEl>
                                          <p:spTgt spid="12"/>
                                        </p:tgtEl>
                                        <p:attrNameLst>
                                          <p:attrName>ppt_x</p:attrName>
                                          <p:attrName>ppt_y</p:attrName>
                                        </p:attrNameLst>
                                      </p:cBhvr>
                                    </p:animMotion>
                                  </p:childTnLst>
                                </p:cTn>
                              </p:par>
                              <p:par>
                                <p:cTn id="10" presetID="0" presetClass="path" presetSubtype="0" repeatCount="indefinite" fill="hold" grpId="0" nodeType="withEffect">
                                  <p:stCondLst>
                                    <p:cond delay="0"/>
                                  </p:stCondLst>
                                  <p:childTnLst>
                                    <p:animMotion origin="layout" path="M -0.0013 -0.00162 L -0.0013 -0.00139 C -0.00091 -0.00487 0.00208 -0.03264 0.00403 -0.0382 L 0.00677 -0.04537 C 0.00859 -0.05463 0.00898 -0.0588 0.01367 -0.06713 C 0.01497 -0.06968 0.01653 -0.07176 0.01771 -0.07454 C 0.01875 -0.07662 0.0194 -0.07963 0.02044 -0.08172 C 0.0237 -0.08866 0.02461 -0.08912 0.02864 -0.09399 C 0.02995 -0.09306 0.03164 -0.09306 0.03268 -0.09144 C 0.03568 -0.08727 0.03737 -0.07408 0.03815 -0.06968 L 0.04088 -0.0551 C 0.0414 -0.05255 0.04193 -0.05024 0.04232 -0.04792 C 0.0457 -0.02338 0.04375 -0.03473 0.04778 -0.01389 L 0.04909 -0.00649 C 0.04961 -0.00417 0.04922 -0.0007 0.05039 0.00069 C 0.05573 0.00694 0.05299 0.00463 0.05859 0.0081 C 0.06041 0.00717 0.0625 0.00717 0.06406 0.00555 C 0.06575 0.00393 0.06693 0.00092 0.06823 -0.00162 C 0.07174 -0.00949 0.07161 -0.01297 0.0737 -0.02362 L 0.0763 -0.0382 C 0.07682 -0.04051 0.07734 -0.04283 0.07773 -0.04537 C 0.07799 -0.04769 0.07956 -0.05949 0.08047 -0.06227 C 0.08203 -0.06737 0.08411 -0.07199 0.08594 -0.07686 C 0.08685 -0.0794 0.08724 -0.08264 0.08867 -0.08426 L 0.09687 -0.09399 C 0.1 -0.09306 0.10573 -0.09213 0.10911 -0.08912 C 0.11055 -0.08774 0.11185 -0.08588 0.11315 -0.08426 L 0.12005 -0.04792 L 0.12135 -0.04051 C 0.12187 -0.0382 0.12239 -0.03565 0.12278 -0.03334 C 0.12318 -0.0301 0.12357 -0.02662 0.12409 -0.02362 C 0.12539 -0.01551 0.12799 0.00046 0.13229 0.00555 C 0.1375 0.0118 0.13476 0.00949 0.14049 0.01296 C 0.14271 0.01203 0.14518 0.01203 0.14726 0.01041 C 0.15026 0.0081 0.15547 0.00069 0.15547 0.00092 C 0.15638 -0.00162 0.15703 -0.0044 0.1582 -0.00649 C 0.15937 -0.00857 0.16107 -0.00949 0.16224 -0.01135 C 0.1638 -0.01366 0.16497 -0.01621 0.1664 -0.01875 L 0.16914 -0.03334 C 0.16953 -0.03565 0.16927 -0.03912 0.17044 -0.04051 L 0.17461 -0.04537 C 0.18177 -0.06482 0.17226 -0.04144 0.18138 -0.05741 C 0.18255 -0.05949 0.18281 -0.06297 0.18411 -0.06482 C 0.18659 -0.06852 0.19232 -0.07454 0.19232 -0.07431 C 0.1914 -0.07686 0.18919 -0.07894 0.18958 -0.08172 C 0.19127 -0.09584 0.19388 -0.09561 0.19909 -0.09885 C 0.20052 -0.10047 0.20169 -0.10232 0.20312 -0.10371 C 0.20586 -0.10579 0.21133 -0.10834 0.21133 -0.10811 C 0.21406 -0.10764 0.2168 -0.10718 0.21953 -0.10602 C 0.22096 -0.10556 0.22278 -0.10579 0.2237 -0.10371 C 0.2237 -0.10348 0.22708 -0.08542 0.22773 -0.08172 C 0.22812 -0.0794 0.22825 -0.07662 0.22903 -0.07454 C 0.23086 -0.06968 0.23229 -0.06412 0.2345 -0.05996 C 0.23594 -0.05741 0.2375 -0.05533 0.23867 -0.05255 C 0.24062 -0.04815 0.2418 -0.04213 0.24414 -0.0382 C 0.24687 -0.03334 0.25013 -0.02917 0.25234 -0.02362 C 0.25612 -0.01343 0.25703 -0.0088 0.26185 -0.00162 C 0.26315 0.00023 0.26445 0.00185 0.26575 0.00324 C 0.26719 0.00439 0.26862 0.00486 0.27005 0.00555 C 0.27187 0.00486 0.27383 0.00509 0.27539 0.00324 C 0.27682 0.00162 0.27708 -0.00186 0.27825 -0.00417 C 0.27943 -0.00672 0.28086 -0.00903 0.28229 -0.01135 C 0.28268 -0.01389 0.28268 -0.0169 0.28346 -0.01875 C 0.28594 -0.02292 0.2918 -0.02848 0.2918 -0.02824 L 0.29713 -0.04306 C 0.29805 -0.04537 0.2987 -0.04815 0.3 -0.05024 L 0.31224 -0.07199 C 0.31367 -0.07454 0.31458 -0.07824 0.3164 -0.0794 L 0.32448 -0.08426 C 0.33411 -0.08264 0.33763 -0.08635 0.34362 -0.07686 C 0.34648 -0.07246 0.35182 -0.06227 0.35182 -0.06204 C 0.3543 -0.04954 0.35234 -0.05718 0.35859 -0.04051 L 0.36406 -0.02593 C 0.36497 -0.02362 0.36549 -0.02037 0.3668 -0.01875 L 0.37096 -0.01389 C 0.37187 -0.01135 0.37239 -0.00857 0.3737 -0.00649 C 0.38216 0.00671 0.38177 -0.00324 0.38177 0.00555 L 0.38177 0.00578 L 0.38177 0.00555 " pathEditMode="relative" rAng="0" ptsTypes="AAAAAAAAAAAAAAAAAAAAAAAAAAAAAAAAAAAAAAAAAAAAAAAAAAAAAAAAAAAAAAAAAAAAAAAAAAAAAAA">
                                      <p:cBhvr>
                                        <p:cTn id="11" dur="1000" fill="hold"/>
                                        <p:tgtEl>
                                          <p:spTgt spid="16"/>
                                        </p:tgtEl>
                                        <p:attrNameLst>
                                          <p:attrName>ppt_x</p:attrName>
                                          <p:attrName>ppt_y</p:attrName>
                                        </p:attrNameLst>
                                      </p:cBhvr>
                                      <p:rCtr x="19154" y="-4606"/>
                                    </p:animMotion>
                                  </p:childTnLst>
                                </p:cTn>
                              </p:par>
                              <p:par>
                                <p:cTn id="12" presetID="10" presetClass="exit" presetSubtype="0" repeatCount="indefinite" fill="hold" grpId="0" nodeType="withEffect">
                                  <p:stCondLst>
                                    <p:cond delay="0"/>
                                  </p:stCondLst>
                                  <p:childTnLst>
                                    <p:animEffect transition="out" filter="fade">
                                      <p:cBhvr>
                                        <p:cTn id="13" dur="2000"/>
                                        <p:tgtEl>
                                          <p:spTgt spid="23"/>
                                        </p:tgtEl>
                                      </p:cBhvr>
                                    </p:animEffect>
                                    <p:set>
                                      <p:cBhvr>
                                        <p:cTn id="14"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20"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D435C53E-5BDF-A74C-B725-9CB1A399A9F7}"/>
              </a:ext>
            </a:extLst>
          </p:cNvPr>
          <p:cNvSpPr/>
          <p:nvPr/>
        </p:nvSpPr>
        <p:spPr>
          <a:xfrm>
            <a:off x="3091961" y="3033319"/>
            <a:ext cx="5931877" cy="188741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7BEDA5EC-B897-4A4A-9BE9-5FB5A265152E}"/>
              </a:ext>
            </a:extLst>
          </p:cNvPr>
          <p:cNvSpPr/>
          <p:nvPr/>
        </p:nvSpPr>
        <p:spPr>
          <a:xfrm rot="10800000">
            <a:off x="4522176" y="1521042"/>
            <a:ext cx="3071446" cy="2455985"/>
          </a:xfrm>
          <a:prstGeom prs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6B66F631-D953-9F43-8F45-5D747C1C8438}"/>
              </a:ext>
            </a:extLst>
          </p:cNvPr>
          <p:cNvSpPr/>
          <p:nvPr/>
        </p:nvSpPr>
        <p:spPr>
          <a:xfrm>
            <a:off x="4522177" y="3977027"/>
            <a:ext cx="3071446" cy="2455985"/>
          </a:xfrm>
          <a:prstGeom prst="triangl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4B851B6-0F83-9A41-92C5-B4D4F90A1EAB}"/>
              </a:ext>
            </a:extLst>
          </p:cNvPr>
          <p:cNvSpPr/>
          <p:nvPr/>
        </p:nvSpPr>
        <p:spPr>
          <a:xfrm>
            <a:off x="3091961" y="3033319"/>
            <a:ext cx="5931877" cy="188741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27B0976-EA49-1548-A7A6-022412E104FC}"/>
              </a:ext>
            </a:extLst>
          </p:cNvPr>
          <p:cNvSpPr txBox="1"/>
          <p:nvPr/>
        </p:nvSpPr>
        <p:spPr>
          <a:xfrm>
            <a:off x="6468207" y="2381154"/>
            <a:ext cx="3681046" cy="369332"/>
          </a:xfrm>
          <a:prstGeom prst="rect">
            <a:avLst/>
          </a:prstGeom>
          <a:noFill/>
        </p:spPr>
        <p:txBody>
          <a:bodyPr wrap="square" rtlCol="0">
            <a:spAutoFit/>
          </a:bodyPr>
          <a:lstStyle/>
          <a:p>
            <a:pPr algn="ctr"/>
            <a:r>
              <a:rPr lang="en-US" dirty="0">
                <a:latin typeface="Helvetica" pitchFamily="2" charset="0"/>
              </a:rPr>
              <a:t>VORTEX IN</a:t>
            </a:r>
          </a:p>
        </p:txBody>
      </p:sp>
      <p:sp>
        <p:nvSpPr>
          <p:cNvPr id="8" name="TextBox 7">
            <a:extLst>
              <a:ext uri="{FF2B5EF4-FFF2-40B4-BE49-F238E27FC236}">
                <a16:creationId xmlns:a16="http://schemas.microsoft.com/office/drawing/2014/main" id="{4E92705C-AFFD-DC47-B92C-28A903B75653}"/>
              </a:ext>
            </a:extLst>
          </p:cNvPr>
          <p:cNvSpPr txBox="1"/>
          <p:nvPr/>
        </p:nvSpPr>
        <p:spPr>
          <a:xfrm>
            <a:off x="6655776" y="5119973"/>
            <a:ext cx="3681046" cy="369332"/>
          </a:xfrm>
          <a:prstGeom prst="rect">
            <a:avLst/>
          </a:prstGeom>
          <a:noFill/>
        </p:spPr>
        <p:txBody>
          <a:bodyPr wrap="square" rtlCol="0">
            <a:spAutoFit/>
          </a:bodyPr>
          <a:lstStyle/>
          <a:p>
            <a:pPr algn="ctr"/>
            <a:r>
              <a:rPr lang="en-US" dirty="0">
                <a:latin typeface="Helvetica" pitchFamily="2" charset="0"/>
              </a:rPr>
              <a:t>VORTEX OUT</a:t>
            </a:r>
          </a:p>
        </p:txBody>
      </p:sp>
      <p:sp>
        <p:nvSpPr>
          <p:cNvPr id="10" name="TextBox 9">
            <a:extLst>
              <a:ext uri="{FF2B5EF4-FFF2-40B4-BE49-F238E27FC236}">
                <a16:creationId xmlns:a16="http://schemas.microsoft.com/office/drawing/2014/main" id="{2906CDE8-72AD-CC47-985C-5EB45C951F28}"/>
              </a:ext>
            </a:extLst>
          </p:cNvPr>
          <p:cNvSpPr txBox="1"/>
          <p:nvPr/>
        </p:nvSpPr>
        <p:spPr>
          <a:xfrm>
            <a:off x="2202473" y="193430"/>
            <a:ext cx="7710854" cy="369332"/>
          </a:xfrm>
          <a:prstGeom prst="rect">
            <a:avLst/>
          </a:prstGeom>
          <a:noFill/>
        </p:spPr>
        <p:txBody>
          <a:bodyPr wrap="square" rtlCol="0">
            <a:spAutoFit/>
          </a:bodyPr>
          <a:lstStyle/>
          <a:p>
            <a:pPr algn="ctr"/>
            <a:r>
              <a:rPr lang="en-US" b="1" dirty="0">
                <a:latin typeface="Helvetica" pitchFamily="2" charset="0"/>
              </a:rPr>
              <a:t>How helium vortex formations work as turbine propulsion systems?</a:t>
            </a:r>
          </a:p>
        </p:txBody>
      </p:sp>
    </p:spTree>
    <p:extLst>
      <p:ext uri="{BB962C8B-B14F-4D97-AF65-F5344CB8AC3E}">
        <p14:creationId xmlns:p14="http://schemas.microsoft.com/office/powerpoint/2010/main" val="276005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repeatCount="indefinite"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fmla="#ppt_w*sin(2.5*pi*$)">
                                          <p:val>
                                            <p:fltVal val="0"/>
                                          </p:val>
                                        </p:tav>
                                        <p:tav tm="100000">
                                          <p:val>
                                            <p:fltVal val="1"/>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47" presetClass="entr" presetSubtype="0" repeatCount="indefinite"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repeatCount="indefinite" fill="remove"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C22C3E-3D1D-C747-ABC7-B25127EF5E19}"/>
              </a:ext>
            </a:extLst>
          </p:cNvPr>
          <p:cNvSpPr txBox="1"/>
          <p:nvPr/>
        </p:nvSpPr>
        <p:spPr>
          <a:xfrm>
            <a:off x="685800" y="351693"/>
            <a:ext cx="10871199" cy="461665"/>
          </a:xfrm>
          <a:prstGeom prst="rect">
            <a:avLst/>
          </a:prstGeom>
          <a:noFill/>
        </p:spPr>
        <p:txBody>
          <a:bodyPr wrap="square" rtlCol="0">
            <a:spAutoFit/>
          </a:bodyPr>
          <a:lstStyle/>
          <a:p>
            <a:pPr algn="ctr"/>
            <a:r>
              <a:rPr lang="en-US" sz="2400" b="1" dirty="0">
                <a:latin typeface="Helvetica" pitchFamily="2" charset="0"/>
              </a:rPr>
              <a:t>ACHIEVEMENTS (RESULTS)</a:t>
            </a:r>
          </a:p>
        </p:txBody>
      </p:sp>
      <p:sp>
        <p:nvSpPr>
          <p:cNvPr id="5" name="TextBox 4">
            <a:extLst>
              <a:ext uri="{FF2B5EF4-FFF2-40B4-BE49-F238E27FC236}">
                <a16:creationId xmlns:a16="http://schemas.microsoft.com/office/drawing/2014/main" id="{C351D4C1-7FBF-2846-8858-E0DA977B3ADA}"/>
              </a:ext>
            </a:extLst>
          </p:cNvPr>
          <p:cNvSpPr txBox="1"/>
          <p:nvPr/>
        </p:nvSpPr>
        <p:spPr>
          <a:xfrm>
            <a:off x="1968500" y="711200"/>
            <a:ext cx="8178800" cy="646331"/>
          </a:xfrm>
          <a:prstGeom prst="rect">
            <a:avLst/>
          </a:prstGeom>
          <a:noFill/>
        </p:spPr>
        <p:txBody>
          <a:bodyPr wrap="square" rtlCol="0">
            <a:spAutoFit/>
          </a:bodyPr>
          <a:lstStyle/>
          <a:p>
            <a:pPr algn="ctr"/>
            <a:r>
              <a:rPr lang="en-US" dirty="0">
                <a:latin typeface="Helvetica" pitchFamily="2" charset="0"/>
              </a:rPr>
              <a:t>WAVE ASSISTED ELECTRONIC PROPULSION SYSTEMS, UGR 294 WINTER 2018 </a:t>
            </a:r>
          </a:p>
        </p:txBody>
      </p:sp>
      <p:sp>
        <p:nvSpPr>
          <p:cNvPr id="8" name="TextBox 7">
            <a:extLst>
              <a:ext uri="{FF2B5EF4-FFF2-40B4-BE49-F238E27FC236}">
                <a16:creationId xmlns:a16="http://schemas.microsoft.com/office/drawing/2014/main" id="{84FBD679-7A9F-8B47-B8FF-A50CB2B3BC84}"/>
              </a:ext>
            </a:extLst>
          </p:cNvPr>
          <p:cNvSpPr txBox="1"/>
          <p:nvPr/>
        </p:nvSpPr>
        <p:spPr>
          <a:xfrm>
            <a:off x="1466088" y="2279904"/>
            <a:ext cx="4902200" cy="369332"/>
          </a:xfrm>
          <a:prstGeom prst="rect">
            <a:avLst/>
          </a:prstGeom>
          <a:noFill/>
        </p:spPr>
        <p:txBody>
          <a:bodyPr wrap="square" rtlCol="0">
            <a:spAutoFit/>
          </a:bodyPr>
          <a:lstStyle/>
          <a:p>
            <a:r>
              <a:rPr lang="en-US" b="1" dirty="0">
                <a:latin typeface="Helvetica" pitchFamily="2" charset="0"/>
              </a:rPr>
              <a:t>PROGRESS &amp; ACHIEVEMENTS</a:t>
            </a:r>
          </a:p>
        </p:txBody>
      </p:sp>
      <p:sp>
        <p:nvSpPr>
          <p:cNvPr id="9" name="TextBox 8">
            <a:extLst>
              <a:ext uri="{FF2B5EF4-FFF2-40B4-BE49-F238E27FC236}">
                <a16:creationId xmlns:a16="http://schemas.microsoft.com/office/drawing/2014/main" id="{9625DD2A-FC3A-3C49-98EB-307CCF69718C}"/>
              </a:ext>
            </a:extLst>
          </p:cNvPr>
          <p:cNvSpPr txBox="1"/>
          <p:nvPr/>
        </p:nvSpPr>
        <p:spPr>
          <a:xfrm>
            <a:off x="1224788" y="2711704"/>
            <a:ext cx="9702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Creation of title, “Wave Assisted Electric Propulsion Research”</a:t>
            </a:r>
          </a:p>
          <a:p>
            <a:pPr marL="285750" indent="-285750">
              <a:buFont typeface="Arial" panose="020B0604020202020204" pitchFamily="34" charset="0"/>
              <a:buChar char="•"/>
            </a:pPr>
            <a:r>
              <a:rPr lang="en-US" dirty="0">
                <a:latin typeface="Helvetica" pitchFamily="2" charset="0"/>
              </a:rPr>
              <a:t>Written and published scientific theory</a:t>
            </a:r>
          </a:p>
          <a:p>
            <a:pPr marL="285750" indent="-285750">
              <a:buFont typeface="Arial" panose="020B0604020202020204" pitchFamily="34" charset="0"/>
              <a:buChar char="•"/>
            </a:pPr>
            <a:r>
              <a:rPr lang="en-US" dirty="0">
                <a:latin typeface="Helvetica" pitchFamily="2" charset="0"/>
              </a:rPr>
              <a:t>Compiled journal for experimentation</a:t>
            </a:r>
          </a:p>
          <a:p>
            <a:pPr marL="285750" indent="-285750">
              <a:buFont typeface="Arial" panose="020B0604020202020204" pitchFamily="34" charset="0"/>
              <a:buChar char="•"/>
            </a:pPr>
            <a:r>
              <a:rPr lang="en-US" dirty="0">
                <a:latin typeface="Helvetica" pitchFamily="2" charset="0"/>
              </a:rPr>
              <a:t>Create GitHub repository for data keeping</a:t>
            </a:r>
          </a:p>
          <a:p>
            <a:pPr marL="285750" indent="-285750">
              <a:buFont typeface="Arial" panose="020B0604020202020204" pitchFamily="34" charset="0"/>
              <a:buChar char="•"/>
            </a:pPr>
            <a:r>
              <a:rPr lang="en-US" dirty="0">
                <a:latin typeface="Helvetica" pitchFamily="2" charset="0"/>
              </a:rPr>
              <a:t>Networked with physics and chemistry professionals</a:t>
            </a:r>
          </a:p>
          <a:p>
            <a:pPr marL="285750" indent="-285750">
              <a:buFont typeface="Arial" panose="020B0604020202020204" pitchFamily="34" charset="0"/>
              <a:buChar char="•"/>
            </a:pPr>
            <a:r>
              <a:rPr lang="en-US" dirty="0">
                <a:latin typeface="Helvetica" pitchFamily="2" charset="0"/>
              </a:rPr>
              <a:t>Creating experimental excel table for mathematical calculations for chemical resonance in relation to period, mass, wavelength and velocity.</a:t>
            </a:r>
          </a:p>
          <a:p>
            <a:pPr marL="285750" indent="-285750">
              <a:buFont typeface="Arial" panose="020B0604020202020204" pitchFamily="34" charset="0"/>
              <a:buChar char="•"/>
            </a:pPr>
            <a:r>
              <a:rPr lang="en-US" dirty="0">
                <a:latin typeface="Helvetica" pitchFamily="2" charset="0"/>
              </a:rPr>
              <a:t>Continuous non-lab Research in wave mechanics and relation to chemical periodicity</a:t>
            </a:r>
          </a:p>
          <a:p>
            <a:pPr marL="285750" indent="-285750">
              <a:buFont typeface="Arial" panose="020B0604020202020204" pitchFamily="34" charset="0"/>
              <a:buChar char="•"/>
            </a:pPr>
            <a:r>
              <a:rPr lang="en-US" dirty="0">
                <a:latin typeface="Helvetica" pitchFamily="2" charset="0"/>
              </a:rPr>
              <a:t>Acquired independent-dual-coil wave driver</a:t>
            </a:r>
          </a:p>
          <a:p>
            <a:pPr marL="285750" indent="-285750">
              <a:buFont typeface="Arial" panose="020B0604020202020204" pitchFamily="34" charset="0"/>
              <a:buChar char="•"/>
            </a:pPr>
            <a:r>
              <a:rPr lang="en-US" dirty="0">
                <a:latin typeface="Helvetica" pitchFamily="2" charset="0"/>
              </a:rPr>
              <a:t>Started electric propulsion research portfolio which can be used at university or professional level.</a:t>
            </a:r>
          </a:p>
        </p:txBody>
      </p:sp>
    </p:spTree>
    <p:extLst>
      <p:ext uri="{BB962C8B-B14F-4D97-AF65-F5344CB8AC3E}">
        <p14:creationId xmlns:p14="http://schemas.microsoft.com/office/powerpoint/2010/main" val="75553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95CA2F-C3BB-C54A-8519-2DF5CC70AF9D}"/>
              </a:ext>
            </a:extLst>
          </p:cNvPr>
          <p:cNvSpPr txBox="1"/>
          <p:nvPr/>
        </p:nvSpPr>
        <p:spPr>
          <a:xfrm>
            <a:off x="3873499" y="2406904"/>
            <a:ext cx="5435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Attaining working space with Rocket Club</a:t>
            </a:r>
          </a:p>
          <a:p>
            <a:pPr marL="285750" indent="-285750">
              <a:buFont typeface="Arial" panose="020B0604020202020204" pitchFamily="34" charset="0"/>
              <a:buChar char="•"/>
            </a:pPr>
            <a:r>
              <a:rPr lang="en-US" dirty="0">
                <a:latin typeface="Helvetica" pitchFamily="2" charset="0"/>
              </a:rPr>
              <a:t>Acquiring Necessary Components</a:t>
            </a:r>
          </a:p>
          <a:p>
            <a:pPr marL="285750" indent="-285750">
              <a:buFont typeface="Arial" panose="020B0604020202020204" pitchFamily="34" charset="0"/>
              <a:buChar char="•"/>
            </a:pPr>
            <a:r>
              <a:rPr lang="en-US" dirty="0">
                <a:latin typeface="Helvetica" pitchFamily="2" charset="0"/>
              </a:rPr>
              <a:t>Building and test propulsion device</a:t>
            </a:r>
          </a:p>
          <a:p>
            <a:pPr marL="285750" indent="-285750">
              <a:buFont typeface="Arial" panose="020B0604020202020204" pitchFamily="34" charset="0"/>
              <a:buChar char="•"/>
            </a:pPr>
            <a:r>
              <a:rPr lang="en-US" dirty="0">
                <a:latin typeface="Helvetica" pitchFamily="2" charset="0"/>
              </a:rPr>
              <a:t>Create record of exhaust velocities at set frequency intervals</a:t>
            </a:r>
          </a:p>
          <a:p>
            <a:pPr marL="285750" indent="-285750">
              <a:buFont typeface="Arial" panose="020B0604020202020204" pitchFamily="34" charset="0"/>
              <a:buChar char="•"/>
            </a:pPr>
            <a:r>
              <a:rPr lang="en-US" dirty="0">
                <a:latin typeface="Helvetica" pitchFamily="2" charset="0"/>
              </a:rPr>
              <a:t>Create an experimental helium turbine design</a:t>
            </a:r>
          </a:p>
          <a:p>
            <a:pPr marL="285750" indent="-285750">
              <a:buFont typeface="Arial" panose="020B0604020202020204" pitchFamily="34" charset="0"/>
              <a:buChar char="•"/>
            </a:pPr>
            <a:r>
              <a:rPr lang="en-US" dirty="0">
                <a:latin typeface="Helvetica" pitchFamily="2" charset="0"/>
              </a:rPr>
              <a:t>Create theoretical velocities using available body of physics knowledge</a:t>
            </a:r>
          </a:p>
          <a:p>
            <a:pPr marL="285750" indent="-285750">
              <a:buFont typeface="Arial" panose="020B0604020202020204" pitchFamily="34" charset="0"/>
              <a:buChar char="•"/>
            </a:pPr>
            <a:r>
              <a:rPr lang="en-US" dirty="0">
                <a:latin typeface="Helvetica" pitchFamily="2" charset="0"/>
              </a:rPr>
              <a:t>Continue research portfolio</a:t>
            </a:r>
          </a:p>
          <a:p>
            <a:pPr marL="285750" indent="-285750">
              <a:buFont typeface="Arial" panose="020B0604020202020204" pitchFamily="34" charset="0"/>
              <a:buChar char="•"/>
            </a:pPr>
            <a:r>
              <a:rPr lang="en-US" dirty="0">
                <a:latin typeface="Helvetica" pitchFamily="2" charset="0"/>
              </a:rPr>
              <a:t>Publish Designs, and Portfolio work as Open Source to ensure intellectual property rights.</a:t>
            </a:r>
          </a:p>
        </p:txBody>
      </p:sp>
      <p:sp>
        <p:nvSpPr>
          <p:cNvPr id="5" name="TextBox 4">
            <a:extLst>
              <a:ext uri="{FF2B5EF4-FFF2-40B4-BE49-F238E27FC236}">
                <a16:creationId xmlns:a16="http://schemas.microsoft.com/office/drawing/2014/main" id="{70704BAC-BAC6-9347-BFDC-09C882089B33}"/>
              </a:ext>
            </a:extLst>
          </p:cNvPr>
          <p:cNvSpPr txBox="1"/>
          <p:nvPr/>
        </p:nvSpPr>
        <p:spPr>
          <a:xfrm>
            <a:off x="4152900" y="1975104"/>
            <a:ext cx="3886200" cy="369332"/>
          </a:xfrm>
          <a:prstGeom prst="rect">
            <a:avLst/>
          </a:prstGeom>
          <a:noFill/>
        </p:spPr>
        <p:txBody>
          <a:bodyPr wrap="square" rtlCol="0">
            <a:spAutoFit/>
          </a:bodyPr>
          <a:lstStyle/>
          <a:p>
            <a:r>
              <a:rPr lang="en-US" b="1" dirty="0">
                <a:latin typeface="Helvetica" pitchFamily="2" charset="0"/>
              </a:rPr>
              <a:t>GOALS / NEXT STEPS</a:t>
            </a:r>
          </a:p>
        </p:txBody>
      </p:sp>
      <p:sp>
        <p:nvSpPr>
          <p:cNvPr id="6" name="TextBox 5">
            <a:extLst>
              <a:ext uri="{FF2B5EF4-FFF2-40B4-BE49-F238E27FC236}">
                <a16:creationId xmlns:a16="http://schemas.microsoft.com/office/drawing/2014/main" id="{465F5348-6953-8244-9154-DF530C68FF5C}"/>
              </a:ext>
            </a:extLst>
          </p:cNvPr>
          <p:cNvSpPr txBox="1"/>
          <p:nvPr/>
        </p:nvSpPr>
        <p:spPr>
          <a:xfrm>
            <a:off x="685800" y="351693"/>
            <a:ext cx="10871199" cy="461665"/>
          </a:xfrm>
          <a:prstGeom prst="rect">
            <a:avLst/>
          </a:prstGeom>
          <a:noFill/>
        </p:spPr>
        <p:txBody>
          <a:bodyPr wrap="square" rtlCol="0">
            <a:spAutoFit/>
          </a:bodyPr>
          <a:lstStyle/>
          <a:p>
            <a:pPr algn="ctr"/>
            <a:r>
              <a:rPr lang="en-US" sz="2400" b="1" dirty="0">
                <a:latin typeface="Helvetica" pitchFamily="2" charset="0"/>
              </a:rPr>
              <a:t>GOALS (Next Steps)</a:t>
            </a:r>
          </a:p>
        </p:txBody>
      </p:sp>
      <p:sp>
        <p:nvSpPr>
          <p:cNvPr id="7" name="TextBox 6">
            <a:extLst>
              <a:ext uri="{FF2B5EF4-FFF2-40B4-BE49-F238E27FC236}">
                <a16:creationId xmlns:a16="http://schemas.microsoft.com/office/drawing/2014/main" id="{D71B94D4-88AD-734F-8516-B5B929090F9A}"/>
              </a:ext>
            </a:extLst>
          </p:cNvPr>
          <p:cNvSpPr txBox="1"/>
          <p:nvPr/>
        </p:nvSpPr>
        <p:spPr>
          <a:xfrm>
            <a:off x="1968500" y="711200"/>
            <a:ext cx="8178800" cy="646331"/>
          </a:xfrm>
          <a:prstGeom prst="rect">
            <a:avLst/>
          </a:prstGeom>
          <a:noFill/>
        </p:spPr>
        <p:txBody>
          <a:bodyPr wrap="square" rtlCol="0">
            <a:spAutoFit/>
          </a:bodyPr>
          <a:lstStyle/>
          <a:p>
            <a:pPr algn="ctr"/>
            <a:r>
              <a:rPr lang="en-US" dirty="0">
                <a:latin typeface="Helvetica" pitchFamily="2" charset="0"/>
              </a:rPr>
              <a:t>WAVE ASSISTED ELECTRONIC PROPULSION SYSTEMS, UGR 294 WINTER 2018 </a:t>
            </a:r>
          </a:p>
        </p:txBody>
      </p:sp>
    </p:spTree>
    <p:extLst>
      <p:ext uri="{BB962C8B-B14F-4D97-AF65-F5344CB8AC3E}">
        <p14:creationId xmlns:p14="http://schemas.microsoft.com/office/powerpoint/2010/main" val="168195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b="1"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2454</TotalTime>
  <Words>1974</Words>
  <Application>Microsoft Macintosh PowerPoint</Application>
  <PresentationFormat>Widescreen</PresentationFormat>
  <Paragraphs>225</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Hofstad, Cory</dc:creator>
  <cp:lastModifiedBy>Hofstad, Cory</cp:lastModifiedBy>
  <cp:revision>50</cp:revision>
  <dcterms:created xsi:type="dcterms:W3CDTF">2018-03-11T21:47:26Z</dcterms:created>
  <dcterms:modified xsi:type="dcterms:W3CDTF">2018-03-13T20:54:37Z</dcterms:modified>
</cp:coreProperties>
</file>