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8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0" r:id="rId28"/>
    <p:sldId id="282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3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EBA4-1FDA-0E4B-8052-46D32C5CCDE8}" type="datetimeFigureOut">
              <a:rPr lang="en-US" smtClean="0"/>
              <a:pPr/>
              <a:t>10/12/13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F08D-1067-8840-884E-21EB73DDA0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EBA4-1FDA-0E4B-8052-46D32C5CCDE8}" type="datetimeFigureOut">
              <a:rPr lang="en-US" smtClean="0"/>
              <a:pPr/>
              <a:t>10/12/13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F08D-1067-8840-884E-21EB73DDA0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EBA4-1FDA-0E4B-8052-46D32C5CCDE8}" type="datetimeFigureOut">
              <a:rPr lang="en-US" smtClean="0"/>
              <a:pPr/>
              <a:t>10/12/13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F08D-1067-8840-884E-21EB73DDA0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EBA4-1FDA-0E4B-8052-46D32C5CCDE8}" type="datetimeFigureOut">
              <a:rPr lang="en-US" smtClean="0"/>
              <a:pPr/>
              <a:t>10/12/13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F08D-1067-8840-884E-21EB73DDA0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EBA4-1FDA-0E4B-8052-46D32C5CCDE8}" type="datetimeFigureOut">
              <a:rPr lang="en-US" smtClean="0"/>
              <a:pPr/>
              <a:t>10/12/13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F08D-1067-8840-884E-21EB73DDA0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EBA4-1FDA-0E4B-8052-46D32C5CCDE8}" type="datetimeFigureOut">
              <a:rPr lang="en-US" smtClean="0"/>
              <a:pPr/>
              <a:t>10/12/13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F08D-1067-8840-884E-21EB73DDA0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EBA4-1FDA-0E4B-8052-46D32C5CCDE8}" type="datetimeFigureOut">
              <a:rPr lang="en-US" smtClean="0"/>
              <a:pPr/>
              <a:t>10/12/13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F08D-1067-8840-884E-21EB73DDA0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EBA4-1FDA-0E4B-8052-46D32C5CCDE8}" type="datetimeFigureOut">
              <a:rPr lang="en-US" smtClean="0"/>
              <a:pPr/>
              <a:t>10/12/13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F08D-1067-8840-884E-21EB73DDA0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EBA4-1FDA-0E4B-8052-46D32C5CCDE8}" type="datetimeFigureOut">
              <a:rPr lang="en-US" smtClean="0"/>
              <a:pPr/>
              <a:t>10/12/13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F08D-1067-8840-884E-21EB73DDA0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EBA4-1FDA-0E4B-8052-46D32C5CCDE8}" type="datetimeFigureOut">
              <a:rPr lang="en-US" smtClean="0"/>
              <a:pPr/>
              <a:t>10/12/13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F08D-1067-8840-884E-21EB73DDA0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EBA4-1FDA-0E4B-8052-46D32C5CCDE8}" type="datetimeFigureOut">
              <a:rPr lang="en-US" smtClean="0"/>
              <a:pPr/>
              <a:t>10/12/13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EF08D-1067-8840-884E-21EB73DDA0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8EBA4-1FDA-0E4B-8052-46D32C5CCDE8}" type="datetimeFigureOut">
              <a:rPr lang="en-US" smtClean="0"/>
              <a:pPr/>
              <a:t>10/12/13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EF08D-1067-8840-884E-21EB73DDA0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ruby/" TargetMode="External"/><Relationship Id="rId4" Type="http://schemas.openxmlformats.org/officeDocument/2006/relationships/hyperlink" Target="http://tutorials.jumpstartlab.com/projects/ruby_in_100_minutes.html" TargetMode="External"/><Relationship Id="rId5" Type="http://schemas.openxmlformats.org/officeDocument/2006/relationships/hyperlink" Target="http://www.therubybook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uby-lang.org/en/documentation/quickstar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Ruby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Anjan Das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000" dirty="0" smtClean="0"/>
              <a:t>Ex8.rb</a:t>
            </a:r>
          </a:p>
          <a:p>
            <a:pPr>
              <a:buNone/>
            </a:pPr>
            <a:r>
              <a:rPr lang="en-US" sz="2000" dirty="0" smtClean="0"/>
              <a:t>class Mammal</a:t>
            </a:r>
          </a:p>
          <a:p>
            <a:pPr>
              <a:buNone/>
            </a:pPr>
            <a:r>
              <a:rPr lang="en-US" sz="2000" dirty="0" smtClean="0"/>
              <a:t>  def breathe</a:t>
            </a:r>
          </a:p>
          <a:p>
            <a:pPr>
              <a:buNone/>
            </a:pPr>
            <a:r>
              <a:rPr lang="en-US" sz="2000" dirty="0" smtClean="0"/>
              <a:t>    puts "inhale and exhale"</a:t>
            </a:r>
          </a:p>
          <a:p>
            <a:pPr>
              <a:buNone/>
            </a:pPr>
            <a:r>
              <a:rPr lang="en-US" sz="2000" dirty="0" smtClean="0"/>
              <a:t>  end</a:t>
            </a:r>
          </a:p>
          <a:p>
            <a:pPr>
              <a:buNone/>
            </a:pPr>
            <a:r>
              <a:rPr lang="en-US" sz="2000" dirty="0" smtClean="0"/>
              <a:t>end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class Cat &lt; Mammal</a:t>
            </a:r>
          </a:p>
          <a:p>
            <a:pPr>
              <a:buNone/>
            </a:pPr>
            <a:r>
              <a:rPr lang="en-US" sz="2000" dirty="0" smtClean="0"/>
              <a:t>  def speak</a:t>
            </a:r>
          </a:p>
          <a:p>
            <a:pPr>
              <a:buNone/>
            </a:pPr>
            <a:r>
              <a:rPr lang="en-US" sz="2000" dirty="0" smtClean="0"/>
              <a:t>    puts "Meow"</a:t>
            </a:r>
          </a:p>
          <a:p>
            <a:pPr>
              <a:buNone/>
            </a:pPr>
            <a:r>
              <a:rPr lang="en-US" sz="2000" dirty="0" smtClean="0"/>
              <a:t>  end</a:t>
            </a:r>
          </a:p>
          <a:p>
            <a:pPr>
              <a:buNone/>
            </a:pPr>
            <a:r>
              <a:rPr lang="en-US" sz="2000" dirty="0" smtClean="0"/>
              <a:t>end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my_pet</a:t>
            </a:r>
            <a:r>
              <a:rPr lang="en-US" sz="2000" dirty="0" smtClean="0"/>
              <a:t>  = </a:t>
            </a:r>
            <a:r>
              <a:rPr lang="en-US" sz="2000" dirty="0" err="1" smtClean="0"/>
              <a:t>Cat.new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my_pet.breathe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my_pet.speak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smtClean="0"/>
              <a:t>inheritance (</a:t>
            </a:r>
            <a:r>
              <a:rPr lang="en-US" dirty="0" err="1" smtClean="0"/>
              <a:t>contd</a:t>
            </a:r>
            <a:r>
              <a:rPr lang="en-US" dirty="0" smtClean="0"/>
              <a:t> 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ex8.rb (continued)</a:t>
            </a:r>
          </a:p>
          <a:p>
            <a:pPr>
              <a:buNone/>
            </a:pPr>
            <a:r>
              <a:rPr lang="en-US" sz="2000" dirty="0" smtClean="0"/>
              <a:t>$ruby ex8.rb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inhale and exhale</a:t>
            </a:r>
          </a:p>
          <a:p>
            <a:pPr>
              <a:buNone/>
            </a:pPr>
            <a:r>
              <a:rPr lang="en-US" sz="2000" dirty="0" smtClean="0"/>
              <a:t>Meow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smtClean="0"/>
              <a:t>inheritance (</a:t>
            </a:r>
            <a:r>
              <a:rPr lang="en-US" dirty="0" err="1" smtClean="0"/>
              <a:t>contd</a:t>
            </a:r>
            <a:r>
              <a:rPr lang="en-US" dirty="0" smtClean="0"/>
              <a:t> …)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000" dirty="0" smtClean="0"/>
              <a:t>Ex9.rb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class Bird</a:t>
            </a:r>
          </a:p>
          <a:p>
            <a:pPr>
              <a:buNone/>
            </a:pPr>
            <a:r>
              <a:rPr lang="en-US" sz="2000" dirty="0" smtClean="0"/>
              <a:t>  def preen</a:t>
            </a:r>
          </a:p>
          <a:p>
            <a:pPr>
              <a:buNone/>
            </a:pPr>
            <a:r>
              <a:rPr lang="en-US" sz="2000" dirty="0" smtClean="0"/>
              <a:t>    puts "I am cleaning my feathers."</a:t>
            </a:r>
          </a:p>
          <a:p>
            <a:pPr>
              <a:buNone/>
            </a:pPr>
            <a:r>
              <a:rPr lang="en-US" sz="2000" dirty="0" smtClean="0"/>
              <a:t>  end</a:t>
            </a:r>
          </a:p>
          <a:p>
            <a:pPr>
              <a:buNone/>
            </a:pPr>
            <a:r>
              <a:rPr lang="en-US" sz="2000" dirty="0" smtClean="0"/>
              <a:t>  def fly</a:t>
            </a:r>
          </a:p>
          <a:p>
            <a:pPr>
              <a:buNone/>
            </a:pPr>
            <a:r>
              <a:rPr lang="en-US" sz="2000" dirty="0" smtClean="0"/>
              <a:t>    puts "I am flying."</a:t>
            </a:r>
          </a:p>
          <a:p>
            <a:pPr>
              <a:buNone/>
            </a:pPr>
            <a:r>
              <a:rPr lang="en-US" sz="2000" dirty="0" smtClean="0"/>
              <a:t>  end</a:t>
            </a:r>
          </a:p>
          <a:p>
            <a:pPr>
              <a:buNone/>
            </a:pPr>
            <a:r>
              <a:rPr lang="en-US" sz="2000" dirty="0" smtClean="0"/>
              <a:t>end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class Penguin &lt; Bird</a:t>
            </a:r>
          </a:p>
          <a:p>
            <a:pPr>
              <a:buNone/>
            </a:pPr>
            <a:r>
              <a:rPr lang="en-US" sz="2000" dirty="0" smtClean="0"/>
              <a:t>  def fly</a:t>
            </a:r>
          </a:p>
          <a:p>
            <a:pPr>
              <a:buNone/>
            </a:pPr>
            <a:r>
              <a:rPr lang="en-US" sz="2000" dirty="0" smtClean="0"/>
              <a:t>    puts "Sorry. I'd rather swim."</a:t>
            </a:r>
          </a:p>
          <a:p>
            <a:pPr>
              <a:buNone/>
            </a:pPr>
            <a:r>
              <a:rPr lang="en-US" sz="2000" dirty="0" smtClean="0"/>
              <a:t>  end</a:t>
            </a:r>
          </a:p>
          <a:p>
            <a:pPr>
              <a:buNone/>
            </a:pPr>
            <a:r>
              <a:rPr lang="en-US" sz="2000" dirty="0" smtClean="0"/>
              <a:t>end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p</a:t>
            </a:r>
            <a:r>
              <a:rPr lang="en-US" sz="2000" dirty="0" smtClean="0"/>
              <a:t> = </a:t>
            </a:r>
            <a:r>
              <a:rPr lang="en-US" sz="2000" dirty="0" err="1" smtClean="0"/>
              <a:t>Penguin.new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p.preen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p.fly</a:t>
            </a: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smtClean="0"/>
              <a:t>inheritance (</a:t>
            </a:r>
            <a:r>
              <a:rPr lang="en-US" dirty="0" err="1" smtClean="0"/>
              <a:t>contd</a:t>
            </a:r>
            <a:r>
              <a:rPr lang="en-US" dirty="0" smtClean="0"/>
              <a:t> 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Ex9.rb (continued …)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$ruby ex9.rb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I am cleaning my feathers.</a:t>
            </a:r>
          </a:p>
          <a:p>
            <a:pPr>
              <a:buNone/>
            </a:pPr>
            <a:r>
              <a:rPr lang="en-US" sz="2000" dirty="0" smtClean="0"/>
              <a:t>Sorry. I'd rather swim.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smtClean="0"/>
              <a:t>inheritance (</a:t>
            </a:r>
            <a:r>
              <a:rPr lang="en-US" dirty="0" err="1" smtClean="0"/>
              <a:t>contd</a:t>
            </a:r>
            <a:r>
              <a:rPr lang="en-US" dirty="0" smtClean="0"/>
              <a:t> 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000" dirty="0"/>
              <a:t>e</a:t>
            </a:r>
            <a:r>
              <a:rPr lang="en-US" sz="2000" dirty="0" smtClean="0"/>
              <a:t>x10.rb</a:t>
            </a:r>
          </a:p>
          <a:p>
            <a:pPr>
              <a:buNone/>
            </a:pPr>
            <a:r>
              <a:rPr lang="en-US" sz="2000" dirty="0" smtClean="0"/>
              <a:t>class Dog</a:t>
            </a:r>
          </a:p>
          <a:p>
            <a:pPr>
              <a:buNone/>
            </a:pPr>
            <a:r>
              <a:rPr lang="en-US" sz="2000" dirty="0" smtClean="0"/>
              <a:t>  def </a:t>
            </a:r>
            <a:r>
              <a:rPr lang="en-US" sz="2000" dirty="0" err="1" smtClean="0"/>
              <a:t>initialize(breed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    @breed = breed</a:t>
            </a:r>
          </a:p>
          <a:p>
            <a:pPr>
              <a:buNone/>
            </a:pPr>
            <a:r>
              <a:rPr lang="en-US" sz="2000" dirty="0" smtClean="0"/>
              <a:t>  end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def </a:t>
            </a:r>
            <a:r>
              <a:rPr lang="en-US" sz="2000" dirty="0" err="1" smtClean="0"/>
              <a:t>to_s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"(#@breed, #@name)"</a:t>
            </a:r>
          </a:p>
          <a:p>
            <a:pPr>
              <a:buNone/>
            </a:pPr>
            <a:r>
              <a:rPr lang="en-US" sz="2000" dirty="0" smtClean="0"/>
              <a:t>  end</a:t>
            </a:r>
          </a:p>
          <a:p>
            <a:pPr>
              <a:buNone/>
            </a:pPr>
            <a:r>
              <a:rPr lang="en-US" sz="2000" dirty="0" smtClean="0"/>
              <a:t>end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class Lab &lt; Dog</a:t>
            </a:r>
          </a:p>
          <a:p>
            <a:pPr>
              <a:buNone/>
            </a:pPr>
            <a:r>
              <a:rPr lang="en-US" sz="2000" dirty="0" smtClean="0"/>
              <a:t>  def </a:t>
            </a:r>
            <a:r>
              <a:rPr lang="en-US" sz="2000" dirty="0" err="1" smtClean="0"/>
              <a:t>initialize(breed</a:t>
            </a:r>
            <a:r>
              <a:rPr lang="en-US" sz="2000" dirty="0" smtClean="0"/>
              <a:t>, name)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super(breed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    @name = name</a:t>
            </a:r>
          </a:p>
          <a:p>
            <a:pPr>
              <a:buNone/>
            </a:pPr>
            <a:r>
              <a:rPr lang="en-US" sz="2000" dirty="0" smtClean="0"/>
              <a:t>  end</a:t>
            </a:r>
          </a:p>
          <a:p>
            <a:pPr>
              <a:buNone/>
            </a:pPr>
            <a:r>
              <a:rPr lang="en-US" sz="2000" dirty="0" smtClean="0"/>
              <a:t>end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puts </a:t>
            </a:r>
            <a:r>
              <a:rPr lang="en-US" sz="2000" dirty="0" err="1" smtClean="0"/>
              <a:t>Dog.new("Labrador").to_s</a:t>
            </a:r>
            <a:r>
              <a:rPr lang="en-US" sz="2000" dirty="0" smtClean="0"/>
              <a:t> # .</a:t>
            </a:r>
            <a:r>
              <a:rPr lang="en-US" sz="2000" dirty="0" err="1" smtClean="0"/>
              <a:t>to_s</a:t>
            </a:r>
            <a:r>
              <a:rPr lang="en-US" sz="2000" dirty="0" smtClean="0"/>
              <a:t> is called implicitly with any puts or print or </a:t>
            </a:r>
            <a:r>
              <a:rPr lang="en-US" sz="2000" dirty="0" err="1" smtClean="0"/>
              <a:t>p</a:t>
            </a:r>
            <a:r>
              <a:rPr lang="en-US" sz="2000" dirty="0" smtClean="0"/>
              <a:t> method call</a:t>
            </a:r>
          </a:p>
          <a:p>
            <a:pPr>
              <a:buNone/>
            </a:pPr>
            <a:r>
              <a:rPr lang="en-US" sz="2000" dirty="0" smtClean="0"/>
              <a:t>puts </a:t>
            </a:r>
            <a:r>
              <a:rPr lang="en-US" sz="2000" dirty="0" err="1" smtClean="0"/>
              <a:t>Lab.new("Labrador</a:t>
            </a:r>
            <a:r>
              <a:rPr lang="en-US" sz="2000" dirty="0" smtClean="0"/>
              <a:t>", "</a:t>
            </a:r>
            <a:r>
              <a:rPr lang="en-US" sz="2000" dirty="0" err="1" smtClean="0"/>
              <a:t>Benzy").to_s</a:t>
            </a:r>
            <a:r>
              <a:rPr lang="en-US" sz="2000" dirty="0" smtClean="0"/>
              <a:t> # .</a:t>
            </a:r>
            <a:r>
              <a:rPr lang="en-US" sz="2000" dirty="0" err="1" smtClean="0"/>
              <a:t>to_s</a:t>
            </a:r>
            <a:r>
              <a:rPr lang="en-US" sz="2000" dirty="0" smtClean="0"/>
              <a:t> is called implicitly with any puts or print or </a:t>
            </a:r>
            <a:r>
              <a:rPr lang="en-US" sz="2000" dirty="0" err="1" smtClean="0"/>
              <a:t>p</a:t>
            </a:r>
            <a:r>
              <a:rPr lang="en-US" sz="2000" dirty="0" smtClean="0"/>
              <a:t> method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smtClean="0"/>
              <a:t>inheritance (</a:t>
            </a:r>
            <a:r>
              <a:rPr lang="en-US" dirty="0" err="1" smtClean="0"/>
              <a:t>contd</a:t>
            </a:r>
            <a:r>
              <a:rPr lang="en-US" dirty="0" smtClean="0"/>
              <a:t> 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e</a:t>
            </a:r>
            <a:r>
              <a:rPr lang="en-US" sz="2000" dirty="0" smtClean="0"/>
              <a:t>x10.rb (continued …)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$ruby ex10.rb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(Labrador, )</a:t>
            </a:r>
          </a:p>
          <a:p>
            <a:pPr>
              <a:buNone/>
            </a:pPr>
            <a:r>
              <a:rPr lang="en-US" sz="2000" dirty="0" smtClean="0"/>
              <a:t>(Labrador, </a:t>
            </a:r>
            <a:r>
              <a:rPr lang="en-US" sz="2000" dirty="0" err="1" smtClean="0"/>
              <a:t>Benzy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- </a:t>
            </a:r>
            <a:r>
              <a:rPr lang="en-US" dirty="0" err="1" smtClean="0"/>
              <a:t>mixin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000" dirty="0"/>
              <a:t>e</a:t>
            </a:r>
            <a:r>
              <a:rPr lang="en-US" sz="2000" dirty="0" smtClean="0"/>
              <a:t>x11.rb</a:t>
            </a:r>
          </a:p>
          <a:p>
            <a:pPr>
              <a:buNone/>
            </a:pPr>
            <a:r>
              <a:rPr lang="en-US" sz="2000" dirty="0" smtClean="0"/>
              <a:t>module A</a:t>
            </a:r>
          </a:p>
          <a:p>
            <a:pPr>
              <a:buNone/>
            </a:pPr>
            <a:r>
              <a:rPr lang="en-US" sz="2000" dirty="0" smtClean="0"/>
              <a:t>   def a1</a:t>
            </a:r>
          </a:p>
          <a:p>
            <a:pPr>
              <a:buNone/>
            </a:pPr>
            <a:r>
              <a:rPr lang="en-US" sz="2000" dirty="0" smtClean="0"/>
              <a:t>      puts "a1 called"</a:t>
            </a:r>
          </a:p>
          <a:p>
            <a:pPr>
              <a:buNone/>
            </a:pPr>
            <a:r>
              <a:rPr lang="en-US" sz="2000" dirty="0" smtClean="0"/>
              <a:t>   end</a:t>
            </a:r>
          </a:p>
          <a:p>
            <a:pPr>
              <a:buNone/>
            </a:pPr>
            <a:r>
              <a:rPr lang="en-US" sz="2000" dirty="0" smtClean="0"/>
              <a:t>   def a2</a:t>
            </a:r>
          </a:p>
          <a:p>
            <a:pPr>
              <a:buNone/>
            </a:pPr>
            <a:r>
              <a:rPr lang="en-US" sz="2000" dirty="0" smtClean="0"/>
              <a:t>      puts "a2 called"</a:t>
            </a:r>
          </a:p>
          <a:p>
            <a:pPr>
              <a:buNone/>
            </a:pPr>
            <a:r>
              <a:rPr lang="en-US" sz="2000" dirty="0" smtClean="0"/>
              <a:t>   end</a:t>
            </a:r>
          </a:p>
          <a:p>
            <a:pPr>
              <a:buNone/>
            </a:pPr>
            <a:r>
              <a:rPr lang="en-US" sz="2000" dirty="0" smtClean="0"/>
              <a:t>end</a:t>
            </a:r>
          </a:p>
          <a:p>
            <a:pPr>
              <a:buNone/>
            </a:pPr>
            <a:r>
              <a:rPr lang="en-US" sz="2000" dirty="0" smtClean="0"/>
              <a:t>module B</a:t>
            </a:r>
          </a:p>
          <a:p>
            <a:pPr>
              <a:buNone/>
            </a:pPr>
            <a:r>
              <a:rPr lang="en-US" sz="2000" dirty="0" smtClean="0"/>
              <a:t>   def b1</a:t>
            </a:r>
          </a:p>
          <a:p>
            <a:pPr>
              <a:buNone/>
            </a:pPr>
            <a:r>
              <a:rPr lang="en-US" sz="2000" dirty="0" smtClean="0"/>
              <a:t>      puts "b1 called"</a:t>
            </a:r>
          </a:p>
          <a:p>
            <a:pPr>
              <a:buNone/>
            </a:pPr>
            <a:r>
              <a:rPr lang="en-US" sz="2000" dirty="0" smtClean="0"/>
              <a:t>   end</a:t>
            </a:r>
          </a:p>
          <a:p>
            <a:pPr>
              <a:buNone/>
            </a:pPr>
            <a:r>
              <a:rPr lang="en-US" sz="2000" dirty="0" smtClean="0"/>
              <a:t>   def b2</a:t>
            </a:r>
          </a:p>
          <a:p>
            <a:pPr>
              <a:buNone/>
            </a:pPr>
            <a:r>
              <a:rPr lang="en-US" sz="2000" dirty="0" smtClean="0"/>
              <a:t>      puts "b2 called"</a:t>
            </a:r>
          </a:p>
          <a:p>
            <a:pPr>
              <a:buNone/>
            </a:pPr>
            <a:r>
              <a:rPr lang="en-US" sz="2000" dirty="0" smtClean="0"/>
              <a:t>   end</a:t>
            </a:r>
          </a:p>
          <a:p>
            <a:pPr>
              <a:buNone/>
            </a:pPr>
            <a:r>
              <a:rPr lang="en-US" sz="2000" dirty="0" smtClean="0"/>
              <a:t>end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class Sample</a:t>
            </a:r>
          </a:p>
          <a:p>
            <a:pPr>
              <a:buNone/>
            </a:pPr>
            <a:r>
              <a:rPr lang="en-US" sz="2000" dirty="0" smtClean="0"/>
              <a:t>include A</a:t>
            </a:r>
          </a:p>
          <a:p>
            <a:pPr>
              <a:buNone/>
            </a:pPr>
            <a:r>
              <a:rPr lang="en-US" sz="2000" dirty="0" smtClean="0"/>
              <a:t>include B</a:t>
            </a:r>
          </a:p>
          <a:p>
            <a:pPr>
              <a:buNone/>
            </a:pPr>
            <a:r>
              <a:rPr lang="en-US" sz="2000" dirty="0" smtClean="0"/>
              <a:t>   def s1</a:t>
            </a:r>
          </a:p>
          <a:p>
            <a:pPr>
              <a:buNone/>
            </a:pPr>
            <a:r>
              <a:rPr lang="en-US" sz="2000" dirty="0" smtClean="0"/>
              <a:t>      puts "s1 called"</a:t>
            </a:r>
          </a:p>
          <a:p>
            <a:pPr>
              <a:buNone/>
            </a:pPr>
            <a:r>
              <a:rPr lang="en-US" sz="2000" dirty="0" smtClean="0"/>
              <a:t>   end</a:t>
            </a:r>
          </a:p>
          <a:p>
            <a:pPr>
              <a:buNone/>
            </a:pPr>
            <a:r>
              <a:rPr lang="en-US" sz="2000" dirty="0" smtClean="0"/>
              <a:t>end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r>
              <a:rPr lang="en-US" dirty="0" smtClean="0"/>
              <a:t> – </a:t>
            </a:r>
            <a:r>
              <a:rPr lang="en-US" dirty="0" err="1" smtClean="0"/>
              <a:t>mixin</a:t>
            </a:r>
            <a:r>
              <a:rPr lang="en-US" dirty="0" smtClean="0"/>
              <a:t> (</a:t>
            </a:r>
            <a:r>
              <a:rPr lang="en-US" dirty="0" err="1" smtClean="0"/>
              <a:t>contd</a:t>
            </a:r>
            <a:r>
              <a:rPr lang="en-US" dirty="0" smtClean="0"/>
              <a:t> 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e</a:t>
            </a:r>
            <a:r>
              <a:rPr lang="en-US" sz="2000" dirty="0" smtClean="0"/>
              <a:t>x11.rb (continued …)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samp</a:t>
            </a:r>
            <a:r>
              <a:rPr lang="en-US" sz="2000" dirty="0" smtClean="0"/>
              <a:t>=</a:t>
            </a:r>
            <a:r>
              <a:rPr lang="en-US" sz="2000" dirty="0" err="1" smtClean="0"/>
              <a:t>Sample.new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samp.a1</a:t>
            </a:r>
          </a:p>
          <a:p>
            <a:pPr>
              <a:buNone/>
            </a:pPr>
            <a:r>
              <a:rPr lang="en-US" sz="2000" dirty="0" smtClean="0"/>
              <a:t>samp.a2</a:t>
            </a:r>
          </a:p>
          <a:p>
            <a:pPr>
              <a:buNone/>
            </a:pPr>
            <a:r>
              <a:rPr lang="en-US" sz="2000" dirty="0" smtClean="0"/>
              <a:t>samp.b1</a:t>
            </a:r>
          </a:p>
          <a:p>
            <a:pPr>
              <a:buNone/>
            </a:pPr>
            <a:r>
              <a:rPr lang="en-US" sz="2000" dirty="0" smtClean="0"/>
              <a:t>samp.b2</a:t>
            </a:r>
          </a:p>
          <a:p>
            <a:pPr>
              <a:buNone/>
            </a:pPr>
            <a:r>
              <a:rPr lang="en-US" sz="2000" dirty="0" smtClean="0"/>
              <a:t>samp.s1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r>
              <a:rPr lang="en-US" dirty="0" smtClean="0"/>
              <a:t> – </a:t>
            </a:r>
            <a:r>
              <a:rPr lang="en-US" dirty="0" err="1" smtClean="0"/>
              <a:t>mixin</a:t>
            </a:r>
            <a:r>
              <a:rPr lang="en-US" dirty="0" smtClean="0"/>
              <a:t> (</a:t>
            </a:r>
            <a:r>
              <a:rPr lang="en-US" dirty="0" err="1" smtClean="0"/>
              <a:t>contd</a:t>
            </a:r>
            <a:r>
              <a:rPr lang="en-US" dirty="0" smtClean="0"/>
              <a:t> 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e</a:t>
            </a:r>
            <a:r>
              <a:rPr lang="en-US" sz="2000" dirty="0" smtClean="0"/>
              <a:t>x11.rb (continued …)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$ruby ex11.rb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a1 called</a:t>
            </a:r>
          </a:p>
          <a:p>
            <a:pPr>
              <a:buNone/>
            </a:pPr>
            <a:r>
              <a:rPr lang="en-US" sz="2000" dirty="0" smtClean="0"/>
              <a:t>a2 called</a:t>
            </a:r>
          </a:p>
          <a:p>
            <a:pPr>
              <a:buNone/>
            </a:pPr>
            <a:r>
              <a:rPr lang="en-US" sz="2000" dirty="0" smtClean="0"/>
              <a:t>b1 called</a:t>
            </a:r>
          </a:p>
          <a:p>
            <a:pPr>
              <a:buNone/>
            </a:pPr>
            <a:r>
              <a:rPr lang="en-US" sz="2000" dirty="0" smtClean="0"/>
              <a:t>b2 called</a:t>
            </a:r>
          </a:p>
          <a:p>
            <a:pPr>
              <a:buNone/>
            </a:pPr>
            <a:r>
              <a:rPr lang="en-US" sz="2000" dirty="0" smtClean="0"/>
              <a:t>s1 called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ex12.rb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today = :good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if(today</a:t>
            </a:r>
            <a:r>
              <a:rPr lang="en-US" sz="2000" dirty="0" smtClean="0"/>
              <a:t> == :good)</a:t>
            </a:r>
          </a:p>
          <a:p>
            <a:pPr>
              <a:buNone/>
            </a:pPr>
            <a:r>
              <a:rPr lang="en-US" sz="2000" dirty="0" smtClean="0"/>
              <a:t>   puts 'Today is pretty good!’</a:t>
            </a:r>
          </a:p>
          <a:p>
            <a:pPr>
              <a:buNone/>
            </a:pPr>
            <a:r>
              <a:rPr lang="en-US" sz="2000" dirty="0" smtClean="0"/>
              <a:t>end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$ruby ex12.rb </a:t>
            </a:r>
          </a:p>
          <a:p>
            <a:pPr>
              <a:buNone/>
            </a:pPr>
            <a:r>
              <a:rPr lang="en-US" sz="2000" dirty="0" smtClean="0"/>
              <a:t>Today is pretty good!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– How to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un Ruby code interactively</a:t>
            </a:r>
          </a:p>
          <a:p>
            <a:pPr lvl="1"/>
            <a:r>
              <a:rPr lang="en-US" dirty="0" err="1" smtClean="0"/>
              <a:t>irb</a:t>
            </a:r>
            <a:r>
              <a:rPr lang="en-US" dirty="0" smtClean="0"/>
              <a:t>&gt; puts ‘Hello World!’</a:t>
            </a:r>
            <a:endParaRPr lang="en-US" sz="2400" dirty="0" smtClean="0"/>
          </a:p>
          <a:p>
            <a:pPr lvl="1"/>
            <a:endParaRPr lang="en-US" sz="2400" dirty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Run Ruby from a file</a:t>
            </a:r>
          </a:p>
          <a:p>
            <a:pPr lvl="1">
              <a:buNone/>
            </a:pPr>
            <a:r>
              <a:rPr lang="en-US" dirty="0" smtClean="0"/>
              <a:t>ex1.rb contains</a:t>
            </a:r>
          </a:p>
          <a:p>
            <a:pPr lvl="2">
              <a:buNone/>
            </a:pPr>
            <a:r>
              <a:rPr lang="en-US" dirty="0" smtClean="0"/>
              <a:t>puts 'Hello World!'</a:t>
            </a:r>
          </a:p>
          <a:p>
            <a:pPr lvl="2">
              <a:buNone/>
            </a:pPr>
            <a:r>
              <a:rPr lang="en-US" dirty="0" smtClean="0"/>
              <a:t>3.times { puts 'I love Ruby!’}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</a:t>
            </a:r>
            <a:r>
              <a:rPr lang="en-US" dirty="0" smtClean="0"/>
              <a:t>Flow (</a:t>
            </a:r>
            <a:r>
              <a:rPr lang="en-US" dirty="0" err="1" smtClean="0"/>
              <a:t>contd</a:t>
            </a:r>
            <a:r>
              <a:rPr lang="en-US" dirty="0" smtClean="0"/>
              <a:t> 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e</a:t>
            </a:r>
            <a:r>
              <a:rPr lang="en-US" sz="2000" dirty="0" smtClean="0"/>
              <a:t>x13.rb</a:t>
            </a:r>
          </a:p>
          <a:p>
            <a:pPr>
              <a:buNone/>
            </a:pPr>
            <a:r>
              <a:rPr lang="en-US" sz="2000" dirty="0" smtClean="0"/>
              <a:t>today = :bad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if(today</a:t>
            </a:r>
            <a:r>
              <a:rPr lang="en-US" sz="2000" dirty="0" smtClean="0"/>
              <a:t> == :good)</a:t>
            </a:r>
          </a:p>
          <a:p>
            <a:pPr>
              <a:buNone/>
            </a:pPr>
            <a:r>
              <a:rPr lang="en-US" sz="2000" dirty="0" smtClean="0"/>
              <a:t>  puts 'Today is pretty good!'</a:t>
            </a:r>
          </a:p>
          <a:p>
            <a:pPr>
              <a:buNone/>
            </a:pPr>
            <a:r>
              <a:rPr lang="en-US" sz="2000" dirty="0" err="1" smtClean="0"/>
              <a:t>elsif(today</a:t>
            </a:r>
            <a:r>
              <a:rPr lang="en-US" sz="2000" dirty="0" smtClean="0"/>
              <a:t> == :bad)</a:t>
            </a:r>
          </a:p>
          <a:p>
            <a:pPr>
              <a:buNone/>
            </a:pPr>
            <a:r>
              <a:rPr lang="en-US" sz="2000" dirty="0" smtClean="0"/>
              <a:t>  puts 'Today is actually </a:t>
            </a:r>
            <a:r>
              <a:rPr lang="en-US" sz="2000" dirty="0" err="1" smtClean="0"/>
              <a:t>kinda</a:t>
            </a:r>
            <a:r>
              <a:rPr lang="en-US" sz="2000" dirty="0" smtClean="0"/>
              <a:t> bad’</a:t>
            </a:r>
          </a:p>
          <a:p>
            <a:pPr>
              <a:buNone/>
            </a:pPr>
            <a:r>
              <a:rPr lang="en-US" sz="2000" dirty="0"/>
              <a:t>e</a:t>
            </a:r>
            <a:r>
              <a:rPr lang="en-US" sz="2000" dirty="0" smtClean="0"/>
              <a:t>nd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$ruby ex13.rb</a:t>
            </a:r>
          </a:p>
          <a:p>
            <a:pPr>
              <a:buNone/>
            </a:pPr>
            <a:r>
              <a:rPr lang="en-US" sz="2000" dirty="0" smtClean="0"/>
              <a:t>Today is actually </a:t>
            </a:r>
            <a:r>
              <a:rPr lang="en-US" sz="2000" dirty="0" err="1" smtClean="0"/>
              <a:t>kinda</a:t>
            </a:r>
            <a:r>
              <a:rPr lang="en-US" sz="2000" dirty="0" smtClean="0"/>
              <a:t> bad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</a:t>
            </a:r>
            <a:r>
              <a:rPr lang="en-US" dirty="0" smtClean="0"/>
              <a:t>Flow (</a:t>
            </a:r>
            <a:r>
              <a:rPr lang="en-US" dirty="0" err="1" smtClean="0"/>
              <a:t>contd</a:t>
            </a:r>
            <a:r>
              <a:rPr lang="en-US" dirty="0" smtClean="0"/>
              <a:t> 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e</a:t>
            </a:r>
            <a:r>
              <a:rPr lang="en-US" sz="2000" dirty="0" smtClean="0"/>
              <a:t>x14.rb</a:t>
            </a:r>
          </a:p>
          <a:p>
            <a:pPr>
              <a:buNone/>
            </a:pPr>
            <a:r>
              <a:rPr lang="en-US" sz="2000" dirty="0" smtClean="0"/>
              <a:t>today = :okay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if today == :good</a:t>
            </a:r>
          </a:p>
          <a:p>
            <a:pPr>
              <a:buNone/>
            </a:pPr>
            <a:r>
              <a:rPr lang="en-US" sz="2000" dirty="0" smtClean="0"/>
              <a:t>   puts 'Today is pretty good!'</a:t>
            </a:r>
          </a:p>
          <a:p>
            <a:pPr>
              <a:buNone/>
            </a:pPr>
            <a:r>
              <a:rPr lang="en-US" sz="2000" dirty="0" err="1" smtClean="0"/>
              <a:t>elsif</a:t>
            </a:r>
            <a:r>
              <a:rPr lang="en-US" sz="2000" dirty="0" smtClean="0"/>
              <a:t> today == :bad</a:t>
            </a:r>
          </a:p>
          <a:p>
            <a:pPr>
              <a:buNone/>
            </a:pPr>
            <a:r>
              <a:rPr lang="en-US" sz="2000" dirty="0" smtClean="0"/>
              <a:t>   puts 'Today is actually </a:t>
            </a:r>
            <a:r>
              <a:rPr lang="en-US" sz="2000" dirty="0" err="1" smtClean="0"/>
              <a:t>kinda</a:t>
            </a:r>
            <a:r>
              <a:rPr lang="en-US" sz="2000" dirty="0" smtClean="0"/>
              <a:t> bad'</a:t>
            </a:r>
          </a:p>
          <a:p>
            <a:pPr>
              <a:buNone/>
            </a:pPr>
            <a:r>
              <a:rPr lang="en-US" sz="2000" dirty="0" smtClean="0"/>
              <a:t>else</a:t>
            </a:r>
          </a:p>
          <a:p>
            <a:pPr>
              <a:buNone/>
            </a:pPr>
            <a:r>
              <a:rPr lang="en-US" sz="2000" dirty="0" smtClean="0"/>
              <a:t>   puts 'I have no idea how today is going...’</a:t>
            </a:r>
          </a:p>
          <a:p>
            <a:pPr>
              <a:buNone/>
            </a:pPr>
            <a:r>
              <a:rPr lang="en-US" sz="2000" dirty="0" smtClean="0"/>
              <a:t>end</a:t>
            </a:r>
          </a:p>
          <a:p>
            <a:pPr>
              <a:buNone/>
            </a:pPr>
            <a:r>
              <a:rPr lang="en-US" sz="2000" dirty="0" smtClean="0"/>
              <a:t>$ruby ex14.rb</a:t>
            </a:r>
          </a:p>
          <a:p>
            <a:pPr>
              <a:buNone/>
            </a:pPr>
            <a:r>
              <a:rPr lang="en-US" sz="2000" dirty="0" smtClean="0"/>
              <a:t>I have no idea how today is going...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</a:t>
            </a:r>
            <a:r>
              <a:rPr lang="en-US" dirty="0" smtClean="0"/>
              <a:t>Flow (</a:t>
            </a:r>
            <a:r>
              <a:rPr lang="en-US" dirty="0" err="1" smtClean="0"/>
              <a:t>contd</a:t>
            </a:r>
            <a:r>
              <a:rPr lang="en-US" dirty="0" smtClean="0"/>
              <a:t> 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e</a:t>
            </a:r>
            <a:r>
              <a:rPr lang="en-US" sz="2000" dirty="0" smtClean="0"/>
              <a:t>x15.rb</a:t>
            </a:r>
          </a:p>
          <a:p>
            <a:pPr>
              <a:buNone/>
            </a:pPr>
            <a:r>
              <a:rPr lang="en-US" sz="2000" dirty="0" err="1" smtClean="0"/>
              <a:t>ate_too_much</a:t>
            </a:r>
            <a:r>
              <a:rPr lang="en-US" sz="2000" dirty="0" smtClean="0"/>
              <a:t> = true</a:t>
            </a:r>
          </a:p>
          <a:p>
            <a:pPr>
              <a:buNone/>
            </a:pPr>
            <a:r>
              <a:rPr lang="en-US" sz="2000" dirty="0" err="1" smtClean="0"/>
              <a:t>great_idea</a:t>
            </a:r>
            <a:r>
              <a:rPr lang="en-US" sz="2000" dirty="0" smtClean="0"/>
              <a:t> = false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puts 'I am too full' if </a:t>
            </a:r>
            <a:r>
              <a:rPr lang="en-US" sz="2000" dirty="0" err="1" smtClean="0"/>
              <a:t>ate_too_much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puts 'Let\'</a:t>
            </a:r>
            <a:r>
              <a:rPr lang="en-US" sz="2000" dirty="0" err="1" smtClean="0"/>
              <a:t>s</a:t>
            </a:r>
            <a:r>
              <a:rPr lang="en-US" sz="2000" dirty="0" smtClean="0"/>
              <a:t> try again' unless </a:t>
            </a:r>
            <a:r>
              <a:rPr lang="en-US" sz="2000" dirty="0" err="1" smtClean="0"/>
              <a:t>great_idea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$ruby ex15.rb</a:t>
            </a:r>
          </a:p>
          <a:p>
            <a:pPr>
              <a:buNone/>
            </a:pPr>
            <a:r>
              <a:rPr lang="en-US" sz="2000" dirty="0" smtClean="0"/>
              <a:t>I am too full</a:t>
            </a:r>
          </a:p>
          <a:p>
            <a:pPr>
              <a:buNone/>
            </a:pPr>
            <a:r>
              <a:rPr lang="en-US" sz="2000" dirty="0" smtClean="0"/>
              <a:t>Let's try again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-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e</a:t>
            </a:r>
            <a:r>
              <a:rPr lang="en-US" sz="2000" dirty="0" smtClean="0"/>
              <a:t>x16.rb</a:t>
            </a:r>
          </a:p>
          <a:p>
            <a:pPr>
              <a:buNone/>
            </a:pPr>
            <a:r>
              <a:rPr lang="en-US" sz="2000" dirty="0" err="1" smtClean="0"/>
              <a:t>arr</a:t>
            </a:r>
            <a:r>
              <a:rPr lang="en-US" sz="2000" dirty="0" smtClean="0"/>
              <a:t> = %</a:t>
            </a:r>
            <a:r>
              <a:rPr lang="en-US" sz="2000" dirty="0" err="1" smtClean="0"/>
              <a:t>w[Fred</a:t>
            </a:r>
            <a:r>
              <a:rPr lang="en-US" sz="2000" dirty="0" smtClean="0"/>
              <a:t> Bob Wilma]</a:t>
            </a:r>
          </a:p>
          <a:p>
            <a:pPr>
              <a:buNone/>
            </a:pPr>
            <a:r>
              <a:rPr lang="en-US" sz="2000" dirty="0" smtClean="0"/>
              <a:t># same as</a:t>
            </a:r>
          </a:p>
          <a:p>
            <a:pPr>
              <a:buNone/>
            </a:pPr>
            <a:r>
              <a:rPr lang="en-US" sz="2000" dirty="0" smtClean="0"/>
              <a:t>#</a:t>
            </a:r>
            <a:r>
              <a:rPr lang="en-US" sz="2000" dirty="0" err="1" smtClean="0"/>
              <a:t>arr</a:t>
            </a:r>
            <a:r>
              <a:rPr lang="en-US" sz="2000" dirty="0" smtClean="0"/>
              <a:t> = ["Fred", "Bob", "Wilma"]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puts "Using for/in statement .. "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for </a:t>
            </a:r>
            <a:r>
              <a:rPr lang="en-US" sz="2000" dirty="0" err="1" smtClean="0"/>
              <a:t>x</a:t>
            </a:r>
            <a:r>
              <a:rPr lang="en-US" sz="2000" dirty="0" smtClean="0"/>
              <a:t> in </a:t>
            </a:r>
            <a:r>
              <a:rPr lang="en-US" sz="2000" dirty="0" err="1" smtClean="0"/>
              <a:t>arr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puts </a:t>
            </a:r>
            <a:r>
              <a:rPr lang="en-US" sz="2000" dirty="0" err="1" smtClean="0"/>
              <a:t>x</a:t>
            </a:r>
            <a:endParaRPr lang="en-US" sz="2000" dirty="0" smtClean="0"/>
          </a:p>
          <a:p>
            <a:pPr>
              <a:buNone/>
            </a:pPr>
            <a:r>
              <a:rPr lang="en-US" sz="2000" dirty="0"/>
              <a:t>e</a:t>
            </a:r>
            <a:r>
              <a:rPr lang="en-US" sz="2000" dirty="0" smtClean="0"/>
              <a:t>nd</a:t>
            </a:r>
          </a:p>
          <a:p>
            <a:pPr>
              <a:buNone/>
            </a:pPr>
            <a:r>
              <a:rPr lang="en-US" sz="2000" dirty="0" smtClean="0"/>
              <a:t>puts "Using Functional programming”</a:t>
            </a:r>
          </a:p>
          <a:p>
            <a:pPr>
              <a:buNone/>
            </a:pPr>
            <a:r>
              <a:rPr lang="en-US" sz="2000" dirty="0" err="1" smtClean="0"/>
              <a:t>arr.each</a:t>
            </a:r>
            <a:r>
              <a:rPr lang="en-US" sz="2000" dirty="0" smtClean="0"/>
              <a:t> {|</a:t>
            </a:r>
            <a:r>
              <a:rPr lang="en-US" sz="2000" dirty="0" err="1" smtClean="0"/>
              <a:t>x</a:t>
            </a:r>
            <a:r>
              <a:rPr lang="en-US" sz="2000" dirty="0" smtClean="0"/>
              <a:t>| puts </a:t>
            </a:r>
            <a:r>
              <a:rPr lang="en-US" sz="2000" dirty="0" err="1" smtClean="0"/>
              <a:t>x</a:t>
            </a: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e</a:t>
            </a:r>
            <a:r>
              <a:rPr lang="en-US" sz="2000" dirty="0" smtClean="0"/>
              <a:t>x16.rb (continued …)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$ruby ex16.rb</a:t>
            </a:r>
          </a:p>
          <a:p>
            <a:pPr>
              <a:buNone/>
            </a:pPr>
            <a:r>
              <a:rPr lang="en-US" sz="2000" dirty="0" smtClean="0"/>
              <a:t>Using for/in statement .. </a:t>
            </a:r>
          </a:p>
          <a:p>
            <a:pPr>
              <a:buNone/>
            </a:pPr>
            <a:r>
              <a:rPr lang="en-US" sz="2000" dirty="0" smtClean="0"/>
              <a:t>Fred</a:t>
            </a:r>
          </a:p>
          <a:p>
            <a:pPr>
              <a:buNone/>
            </a:pPr>
            <a:r>
              <a:rPr lang="en-US" sz="2000" dirty="0" smtClean="0"/>
              <a:t>Bob</a:t>
            </a:r>
          </a:p>
          <a:p>
            <a:pPr>
              <a:buNone/>
            </a:pPr>
            <a:r>
              <a:rPr lang="en-US" sz="2000" dirty="0" smtClean="0"/>
              <a:t>Wilma</a:t>
            </a:r>
          </a:p>
          <a:p>
            <a:pPr>
              <a:buNone/>
            </a:pPr>
            <a:r>
              <a:rPr lang="en-US" sz="2000" dirty="0" smtClean="0"/>
              <a:t>Using Functional programming</a:t>
            </a:r>
          </a:p>
          <a:p>
            <a:pPr>
              <a:buNone/>
            </a:pPr>
            <a:r>
              <a:rPr lang="en-US" sz="2000" dirty="0" smtClean="0"/>
              <a:t>Fred</a:t>
            </a:r>
          </a:p>
          <a:p>
            <a:pPr>
              <a:buNone/>
            </a:pPr>
            <a:r>
              <a:rPr lang="en-US" sz="2000" dirty="0" smtClean="0"/>
              <a:t>Bob</a:t>
            </a:r>
          </a:p>
          <a:p>
            <a:pPr>
              <a:buNone/>
            </a:pPr>
            <a:r>
              <a:rPr lang="en-US" sz="2000" dirty="0" smtClean="0"/>
              <a:t>Wilma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– Functional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e</a:t>
            </a:r>
            <a:r>
              <a:rPr lang="en-US" sz="2000" dirty="0" smtClean="0"/>
              <a:t>x17.rb</a:t>
            </a:r>
          </a:p>
          <a:p>
            <a:pPr>
              <a:buNone/>
            </a:pPr>
            <a:r>
              <a:rPr lang="en-US" sz="2000" dirty="0" smtClean="0"/>
              <a:t>H = {:a =&gt; 100, :</a:t>
            </a:r>
            <a:r>
              <a:rPr lang="en-US" sz="2000" dirty="0" err="1" smtClean="0"/>
              <a:t>b</a:t>
            </a:r>
            <a:r>
              <a:rPr lang="en-US" sz="2000" dirty="0" smtClean="0"/>
              <a:t> =&gt; 200, :</a:t>
            </a:r>
            <a:r>
              <a:rPr lang="en-US" sz="2000" dirty="0" err="1" smtClean="0"/>
              <a:t>c</a:t>
            </a:r>
            <a:r>
              <a:rPr lang="en-US" sz="2000" dirty="0" smtClean="0"/>
              <a:t> =&gt; 300, :</a:t>
            </a:r>
            <a:r>
              <a:rPr lang="en-US" sz="2000" dirty="0" err="1" smtClean="0"/>
              <a:t>d</a:t>
            </a:r>
            <a:r>
              <a:rPr lang="en-US" sz="2000" dirty="0" smtClean="0"/>
              <a:t> =&gt; "Bob"}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H.each</a:t>
            </a:r>
            <a:r>
              <a:rPr lang="en-US" sz="2000" dirty="0" smtClean="0"/>
              <a:t> {|key, value| puts "#{key} = #{value}"}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$ruby ex17.rb</a:t>
            </a:r>
          </a:p>
          <a:p>
            <a:pPr>
              <a:buNone/>
            </a:pPr>
            <a:r>
              <a:rPr lang="en-US" sz="2000" dirty="0" smtClean="0"/>
              <a:t>a = 100</a:t>
            </a:r>
          </a:p>
          <a:p>
            <a:pPr>
              <a:buNone/>
            </a:pPr>
            <a:r>
              <a:rPr lang="en-US" sz="2000" dirty="0" err="1" smtClean="0"/>
              <a:t>b</a:t>
            </a:r>
            <a:r>
              <a:rPr lang="en-US" sz="2000" dirty="0" smtClean="0"/>
              <a:t> = 200</a:t>
            </a:r>
          </a:p>
          <a:p>
            <a:pPr>
              <a:buNone/>
            </a:pPr>
            <a:r>
              <a:rPr lang="en-US" sz="2000" dirty="0" err="1" smtClean="0"/>
              <a:t>c</a:t>
            </a:r>
            <a:r>
              <a:rPr lang="en-US" sz="2000" dirty="0" smtClean="0"/>
              <a:t> = 300</a:t>
            </a:r>
          </a:p>
          <a:p>
            <a:pPr>
              <a:buNone/>
            </a:pPr>
            <a:r>
              <a:rPr lang="en-US" sz="2000" dirty="0" err="1" smtClean="0"/>
              <a:t>d</a:t>
            </a:r>
            <a:r>
              <a:rPr lang="en-US" sz="2000" dirty="0" smtClean="0"/>
              <a:t> = Bob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 </a:t>
            </a:r>
            <a:r>
              <a:rPr lang="en-US" dirty="0" smtClean="0"/>
              <a:t>-yield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e</a:t>
            </a:r>
            <a:r>
              <a:rPr lang="en-US" sz="2000" dirty="0" smtClean="0"/>
              <a:t>x18.rb</a:t>
            </a:r>
          </a:p>
          <a:p>
            <a:pPr>
              <a:buNone/>
            </a:pPr>
            <a:r>
              <a:rPr lang="en-US" sz="2000" dirty="0" smtClean="0"/>
              <a:t>def test</a:t>
            </a:r>
          </a:p>
          <a:p>
            <a:pPr>
              <a:buNone/>
            </a:pPr>
            <a:r>
              <a:rPr lang="en-US" sz="2000" dirty="0" smtClean="0"/>
              <a:t>  yield</a:t>
            </a:r>
          </a:p>
          <a:p>
            <a:pPr>
              <a:buNone/>
            </a:pPr>
            <a:r>
              <a:rPr lang="en-US" sz="2000" dirty="0"/>
              <a:t>e</a:t>
            </a:r>
            <a:r>
              <a:rPr lang="en-US" sz="2000" dirty="0" smtClean="0"/>
              <a:t>nd</a:t>
            </a:r>
          </a:p>
          <a:p>
            <a:pPr>
              <a:buNone/>
            </a:pPr>
            <a:r>
              <a:rPr lang="en-US" sz="2000" dirty="0" smtClean="0"/>
              <a:t>test{ puts "Hello world"}</a:t>
            </a:r>
          </a:p>
          <a:p>
            <a:pPr>
              <a:buNone/>
            </a:pPr>
            <a:r>
              <a:rPr lang="en-US" sz="2000" dirty="0" smtClean="0"/>
              <a:t>def test2(&amp;block)</a:t>
            </a:r>
          </a:p>
          <a:p>
            <a:pPr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block.call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end</a:t>
            </a:r>
          </a:p>
          <a:p>
            <a:pPr>
              <a:buNone/>
            </a:pPr>
            <a:r>
              <a:rPr lang="en-US" sz="2000" dirty="0" smtClean="0"/>
              <a:t>test2 { puts "Hello World again!"}</a:t>
            </a:r>
          </a:p>
          <a:p>
            <a:pPr>
              <a:buNone/>
            </a:pPr>
            <a:r>
              <a:rPr lang="en-US" sz="2000" dirty="0" smtClean="0"/>
              <a:t>$ruby ex18.rb</a:t>
            </a:r>
          </a:p>
          <a:p>
            <a:pPr>
              <a:buNone/>
            </a:pPr>
            <a:r>
              <a:rPr lang="en-US" sz="2000" dirty="0" smtClean="0"/>
              <a:t>Hello world</a:t>
            </a:r>
          </a:p>
          <a:p>
            <a:pPr>
              <a:buNone/>
            </a:pPr>
            <a:r>
              <a:rPr lang="en-US" sz="2000" dirty="0" smtClean="0"/>
              <a:t>Hello World again!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r>
              <a:rPr lang="en-US" dirty="0" smtClean="0"/>
              <a:t> – yield 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e</a:t>
            </a:r>
            <a:r>
              <a:rPr lang="en-US" sz="2000" dirty="0" smtClean="0"/>
              <a:t>x19.rb</a:t>
            </a:r>
          </a:p>
          <a:p>
            <a:pPr>
              <a:buNone/>
            </a:pPr>
            <a:r>
              <a:rPr lang="en-US" sz="2000" dirty="0" smtClean="0"/>
              <a:t>def test</a:t>
            </a:r>
          </a:p>
          <a:p>
            <a:pPr>
              <a:buNone/>
            </a:pPr>
            <a:r>
              <a:rPr lang="en-US" sz="2000" dirty="0" smtClean="0"/>
              <a:t>   puts "You are in the method"</a:t>
            </a:r>
          </a:p>
          <a:p>
            <a:pPr>
              <a:buNone/>
            </a:pPr>
            <a:r>
              <a:rPr lang="en-US" sz="2000" dirty="0" smtClean="0"/>
              <a:t>   yield</a:t>
            </a:r>
          </a:p>
          <a:p>
            <a:pPr>
              <a:buNone/>
            </a:pPr>
            <a:r>
              <a:rPr lang="en-US" sz="2000" dirty="0" smtClean="0"/>
              <a:t>   puts "You are again back to the method"</a:t>
            </a:r>
          </a:p>
          <a:p>
            <a:pPr>
              <a:buNone/>
            </a:pPr>
            <a:r>
              <a:rPr lang="en-US" sz="2000" dirty="0" smtClean="0"/>
              <a:t>   yield</a:t>
            </a:r>
          </a:p>
          <a:p>
            <a:pPr>
              <a:buNone/>
            </a:pPr>
            <a:r>
              <a:rPr lang="en-US" sz="2000" dirty="0"/>
              <a:t>e</a:t>
            </a:r>
            <a:r>
              <a:rPr lang="en-US" sz="2000" dirty="0" smtClean="0"/>
              <a:t>nd</a:t>
            </a:r>
          </a:p>
          <a:p>
            <a:pPr>
              <a:buNone/>
            </a:pPr>
            <a:r>
              <a:rPr lang="en-US" sz="2000" dirty="0" smtClean="0"/>
              <a:t>test {puts "You are in the block"}</a:t>
            </a:r>
          </a:p>
          <a:p>
            <a:pPr>
              <a:buNone/>
            </a:pPr>
            <a:r>
              <a:rPr lang="en-US" sz="2000" dirty="0" smtClean="0"/>
              <a:t>$ruby ex19.rb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 </a:t>
            </a:r>
            <a:r>
              <a:rPr lang="en-US" dirty="0" smtClean="0"/>
              <a:t>– passing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e</a:t>
            </a:r>
            <a:r>
              <a:rPr lang="en-US" sz="2000" dirty="0" smtClean="0"/>
              <a:t>x20.rb</a:t>
            </a:r>
          </a:p>
          <a:p>
            <a:pPr>
              <a:buNone/>
            </a:pPr>
            <a:r>
              <a:rPr lang="en-US" sz="2000" dirty="0" smtClean="0"/>
              <a:t>def test</a:t>
            </a:r>
          </a:p>
          <a:p>
            <a:pPr>
              <a:buNone/>
            </a:pPr>
            <a:r>
              <a:rPr lang="en-US" sz="2000" dirty="0" smtClean="0"/>
              <a:t>   yield 5</a:t>
            </a:r>
          </a:p>
          <a:p>
            <a:pPr>
              <a:buNone/>
            </a:pPr>
            <a:r>
              <a:rPr lang="en-US" sz="2000" dirty="0" smtClean="0"/>
              <a:t>   puts "You are in the method test"</a:t>
            </a:r>
          </a:p>
          <a:p>
            <a:pPr>
              <a:buNone/>
            </a:pPr>
            <a:r>
              <a:rPr lang="en-US" sz="2000" dirty="0" smtClean="0"/>
              <a:t>   yield 100</a:t>
            </a:r>
          </a:p>
          <a:p>
            <a:pPr>
              <a:buNone/>
            </a:pPr>
            <a:r>
              <a:rPr lang="en-US" sz="2000" dirty="0"/>
              <a:t>e</a:t>
            </a:r>
            <a:r>
              <a:rPr lang="en-US" sz="2000" dirty="0" smtClean="0"/>
              <a:t>nd</a:t>
            </a:r>
          </a:p>
          <a:p>
            <a:pPr>
              <a:buNone/>
            </a:pPr>
            <a:r>
              <a:rPr lang="en-US" sz="2000" dirty="0" smtClean="0"/>
              <a:t>test {|</a:t>
            </a:r>
            <a:r>
              <a:rPr lang="en-US" sz="2000" dirty="0" err="1" smtClean="0"/>
              <a:t>i</a:t>
            </a:r>
            <a:r>
              <a:rPr lang="en-US" sz="2000" dirty="0" smtClean="0"/>
              <a:t>| puts "You are in the block #{</a:t>
            </a:r>
            <a:r>
              <a:rPr lang="en-US" sz="2000" dirty="0" err="1" smtClean="0"/>
              <a:t>i</a:t>
            </a:r>
            <a:r>
              <a:rPr lang="en-US" sz="2000" dirty="0" smtClean="0"/>
              <a:t>}"}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$ruby ex20.rb</a:t>
            </a:r>
          </a:p>
          <a:p>
            <a:pPr>
              <a:buNone/>
            </a:pPr>
            <a:r>
              <a:rPr lang="en-US" sz="2000" dirty="0" smtClean="0"/>
              <a:t>You are in the block 5</a:t>
            </a:r>
          </a:p>
          <a:p>
            <a:pPr>
              <a:buNone/>
            </a:pPr>
            <a:r>
              <a:rPr lang="en-US" sz="2000" dirty="0" smtClean="0"/>
              <a:t>You are in the method test</a:t>
            </a:r>
          </a:p>
          <a:p>
            <a:pPr>
              <a:buNone/>
            </a:pPr>
            <a:r>
              <a:rPr lang="en-US" sz="2000" dirty="0" smtClean="0"/>
              <a:t>You are in the block 100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Websites</a:t>
            </a:r>
          </a:p>
          <a:p>
            <a:pPr lvl="1"/>
            <a:r>
              <a:rPr lang="en-US" sz="2400" dirty="0" smtClean="0"/>
              <a:t>Ruby in </a:t>
            </a:r>
            <a:r>
              <a:rPr lang="en-US" sz="2400" dirty="0" smtClean="0"/>
              <a:t>Twenty Minutes (</a:t>
            </a:r>
            <a:r>
              <a:rPr lang="en-US" sz="2400" dirty="0" smtClean="0">
                <a:hlinkClick r:id="rId2"/>
              </a:rPr>
              <a:t>https://www.ruby-lang.org/en/documentation/quickstart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Ruby Programming (</a:t>
            </a:r>
            <a:r>
              <a:rPr lang="en-US" sz="2400" dirty="0" smtClean="0">
                <a:hlinkClick r:id="rId3"/>
              </a:rPr>
              <a:t>http://www.tutorialspoint.com/ruby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Ruby in </a:t>
            </a:r>
            <a:r>
              <a:rPr lang="en-US" sz="2400" dirty="0" smtClean="0"/>
              <a:t>100 Minutes (</a:t>
            </a:r>
            <a:r>
              <a:rPr lang="en-US" sz="2400" dirty="0" smtClean="0">
                <a:hlinkClick r:id="rId4"/>
              </a:rPr>
              <a:t>http://tutorials.jumpstartlab.com/projects/</a:t>
            </a:r>
            <a:r>
              <a:rPr lang="en-US" sz="2400" dirty="0" smtClean="0">
                <a:hlinkClick r:id="rId4"/>
              </a:rPr>
              <a:t>ruby_in_100_minutes.html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The Ruby Book (</a:t>
            </a:r>
            <a:r>
              <a:rPr lang="en-US" sz="2400" dirty="0" smtClean="0">
                <a:hlinkClick r:id="rId5"/>
              </a:rPr>
              <a:t>http://</a:t>
            </a:r>
            <a:r>
              <a:rPr lang="en-US" sz="2400" dirty="0" smtClean="0">
                <a:hlinkClick r:id="rId5"/>
              </a:rPr>
              <a:t>www.therubybook.com</a:t>
            </a:r>
            <a:r>
              <a:rPr lang="en-US" sz="2400" dirty="0" smtClean="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– How to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>
              <a:buNone/>
            </a:pPr>
            <a:r>
              <a:rPr lang="en-US" dirty="0" smtClean="0"/>
              <a:t>$ ruby ex1.rb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Hello World!</a:t>
            </a:r>
          </a:p>
          <a:p>
            <a:pPr>
              <a:buNone/>
            </a:pPr>
            <a:r>
              <a:rPr lang="en-US" sz="2000" dirty="0" smtClean="0"/>
              <a:t>I love Ruby!</a:t>
            </a:r>
          </a:p>
          <a:p>
            <a:pPr>
              <a:buNone/>
            </a:pPr>
            <a:r>
              <a:rPr lang="en-US" sz="2000" dirty="0" smtClean="0"/>
              <a:t>I love Ruby!</a:t>
            </a:r>
          </a:p>
          <a:p>
            <a:pPr>
              <a:buNone/>
            </a:pPr>
            <a:r>
              <a:rPr lang="en-US" sz="2000" dirty="0" smtClean="0"/>
              <a:t>I love Ruby!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</a:p>
          <a:p>
            <a:pPr lvl="1"/>
            <a:r>
              <a:rPr lang="en-US" sz="2400" dirty="0" smtClean="0"/>
              <a:t>The Ruby Programming Language – David Flanagan &amp; Yukihiro Matsumoto</a:t>
            </a:r>
          </a:p>
          <a:p>
            <a:pPr lvl="1"/>
            <a:r>
              <a:rPr lang="en-US" sz="2400" dirty="0" smtClean="0"/>
              <a:t>The Well-Grounded </a:t>
            </a:r>
            <a:r>
              <a:rPr lang="en-US" sz="2400" dirty="0" err="1" smtClean="0"/>
              <a:t>Rubyist</a:t>
            </a:r>
            <a:r>
              <a:rPr lang="en-US" sz="2400" dirty="0" smtClean="0"/>
              <a:t> – David A. Black</a:t>
            </a:r>
          </a:p>
          <a:p>
            <a:pPr lvl="1"/>
            <a:r>
              <a:rPr lang="en-US" sz="2400" dirty="0" smtClean="0"/>
              <a:t>Eloquent Ruby – Russ Olsen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local       </a:t>
            </a:r>
            <a:r>
              <a:rPr lang="en-US" sz="2000" dirty="0" smtClean="0"/>
              <a:t>=  </a:t>
            </a:r>
            <a:r>
              <a:rPr lang="en-US" sz="2000" dirty="0"/>
              <a:t>'I</a:t>
            </a:r>
            <a:r>
              <a:rPr lang="en-US" sz="2000" dirty="0" smtClean="0"/>
              <a:t> am a local variable’</a:t>
            </a:r>
          </a:p>
          <a:p>
            <a:pPr>
              <a:buNone/>
            </a:pPr>
            <a:r>
              <a:rPr lang="en-US" sz="2000" dirty="0" smtClean="0"/>
              <a:t>@</a:t>
            </a:r>
            <a:r>
              <a:rPr lang="en-US" sz="2000" dirty="0"/>
              <a:t>instance   </a:t>
            </a:r>
            <a:r>
              <a:rPr lang="en-US" sz="2000" dirty="0" smtClean="0"/>
              <a:t>=  </a:t>
            </a:r>
            <a:r>
              <a:rPr lang="en-US" sz="2000" dirty="0"/>
              <a:t>'</a:t>
            </a:r>
            <a:r>
              <a:rPr lang="en-US" sz="2000" dirty="0" smtClean="0"/>
              <a:t>I always </a:t>
            </a:r>
            <a:r>
              <a:rPr lang="en-US" sz="2000" dirty="0"/>
              <a:t>live in a instance of a </a:t>
            </a:r>
            <a:r>
              <a:rPr lang="en-US" sz="2000" dirty="0" smtClean="0"/>
              <a:t>class’</a:t>
            </a:r>
          </a:p>
          <a:p>
            <a:pPr>
              <a:buNone/>
            </a:pPr>
            <a:r>
              <a:rPr lang="en-US" sz="2000" dirty="0" smtClean="0"/>
              <a:t>@</a:t>
            </a:r>
            <a:r>
              <a:rPr lang="en-US" sz="2000" dirty="0"/>
              <a:t>@class     =</a:t>
            </a:r>
            <a:r>
              <a:rPr lang="en-US" sz="2000" dirty="0" smtClean="0"/>
              <a:t>  '</a:t>
            </a:r>
            <a:r>
              <a:rPr lang="en-US" sz="2000" dirty="0"/>
              <a:t>I</a:t>
            </a:r>
            <a:r>
              <a:rPr lang="en-US" sz="2000" dirty="0" smtClean="0"/>
              <a:t> exist </a:t>
            </a:r>
            <a:r>
              <a:rPr lang="en-US" sz="2000" dirty="0"/>
              <a:t>only in a </a:t>
            </a:r>
            <a:r>
              <a:rPr lang="en-US" sz="2000" dirty="0" smtClean="0"/>
              <a:t>class’</a:t>
            </a:r>
          </a:p>
          <a:p>
            <a:pPr>
              <a:buNone/>
            </a:pPr>
            <a:r>
              <a:rPr lang="en-US" sz="2000" b="1" dirty="0" smtClean="0"/>
              <a:t>CONSTANT    =  ’People call me  </a:t>
            </a:r>
            <a:r>
              <a:rPr lang="en-US" sz="2000" b="1" dirty="0"/>
              <a:t>a </a:t>
            </a:r>
            <a:r>
              <a:rPr lang="en-US" sz="2000" b="1" dirty="0" smtClean="0"/>
              <a:t>constant’</a:t>
            </a:r>
          </a:p>
          <a:p>
            <a:pPr>
              <a:buNone/>
            </a:pPr>
            <a:r>
              <a:rPr lang="en-US" sz="2000" b="1" dirty="0" smtClean="0"/>
              <a:t>$</a:t>
            </a:r>
            <a:r>
              <a:rPr lang="en-US" sz="2000" b="1" dirty="0"/>
              <a:t>global     =</a:t>
            </a:r>
            <a:r>
              <a:rPr lang="en-US" sz="2000" b="1" dirty="0" smtClean="0"/>
              <a:t>  '</a:t>
            </a:r>
            <a:r>
              <a:rPr lang="en-US" sz="2000" b="1" dirty="0"/>
              <a:t>I am a </a:t>
            </a:r>
            <a:r>
              <a:rPr lang="en-US" sz="2000" b="1" dirty="0" smtClean="0"/>
              <a:t>global variable'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dirty="0"/>
              <a:t>e</a:t>
            </a:r>
            <a:r>
              <a:rPr lang="en-US" sz="2000" b="1" dirty="0" smtClean="0"/>
              <a:t>x2.rb</a:t>
            </a:r>
          </a:p>
          <a:p>
            <a:pPr>
              <a:buNone/>
            </a:pPr>
            <a:r>
              <a:rPr lang="en-US" sz="2000" b="1" dirty="0" smtClean="0"/>
              <a:t>def </a:t>
            </a:r>
            <a:r>
              <a:rPr lang="en-US" sz="2000" b="1" dirty="0" err="1" smtClean="0"/>
              <a:t>multiply_by_three(</a:t>
            </a:r>
            <a:r>
              <a:rPr lang="en-US" sz="2000" b="1" dirty="0" err="1"/>
              <a:t>num</a:t>
            </a:r>
            <a:r>
              <a:rPr lang="en-US" sz="2000" b="1" dirty="0"/>
              <a:t>)  </a:t>
            </a:r>
            <a:r>
              <a:rPr lang="en-US" sz="2000" b="1" dirty="0" smtClean="0"/>
              <a:t> </a:t>
            </a:r>
          </a:p>
          <a:p>
            <a:pPr>
              <a:buNone/>
            </a:pPr>
            <a:r>
              <a:rPr lang="en-US" sz="2000" b="1" dirty="0" smtClean="0"/>
              <a:t>	return </a:t>
            </a:r>
            <a:r>
              <a:rPr lang="en-US" sz="2000" b="1" dirty="0"/>
              <a:t>num *</a:t>
            </a:r>
            <a:r>
              <a:rPr lang="en-US" sz="2000" b="1" dirty="0" smtClean="0"/>
              <a:t> </a:t>
            </a:r>
            <a:r>
              <a:rPr lang="en-US" sz="2000" b="1" dirty="0"/>
              <a:t>3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/>
              <a:t>e</a:t>
            </a:r>
            <a:r>
              <a:rPr lang="en-US" sz="2000" b="1" dirty="0" smtClean="0"/>
              <a:t>nd</a:t>
            </a:r>
          </a:p>
          <a:p>
            <a:pPr>
              <a:buNone/>
            </a:pPr>
            <a:r>
              <a:rPr lang="en-US" sz="2000" b="1" dirty="0"/>
              <a:t>p</a:t>
            </a:r>
            <a:r>
              <a:rPr lang="en-US" sz="2000" b="1" dirty="0" smtClean="0"/>
              <a:t>uts multiply_by_three(10)</a:t>
            </a:r>
          </a:p>
          <a:p>
            <a:pPr>
              <a:buNone/>
            </a:pPr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800" b="1" dirty="0" smtClean="0"/>
              <a:t>Parenthesis and return are optional</a:t>
            </a:r>
          </a:p>
          <a:p>
            <a:pPr>
              <a:buNone/>
            </a:pPr>
            <a:r>
              <a:rPr lang="en-US" sz="2000" b="1" dirty="0"/>
              <a:t>e</a:t>
            </a:r>
            <a:r>
              <a:rPr lang="en-US" sz="2000" b="1" dirty="0" smtClean="0"/>
              <a:t>x3.rb</a:t>
            </a:r>
            <a:endParaRPr lang="en-US" sz="2162" b="1" dirty="0" smtClean="0"/>
          </a:p>
          <a:p>
            <a:pPr>
              <a:buNone/>
            </a:pPr>
            <a:r>
              <a:rPr lang="en-US" sz="2000" b="1" dirty="0"/>
              <a:t>d</a:t>
            </a:r>
            <a:r>
              <a:rPr lang="en-US" sz="2000" b="1" dirty="0" smtClean="0"/>
              <a:t>ef </a:t>
            </a:r>
            <a:r>
              <a:rPr lang="en-US" sz="2000" b="1" dirty="0" err="1" smtClean="0"/>
              <a:t>multiply_by_three</a:t>
            </a:r>
            <a:r>
              <a:rPr lang="en-US" sz="2000" b="1" dirty="0" smtClean="0"/>
              <a:t> </a:t>
            </a:r>
            <a:r>
              <a:rPr lang="en-US" sz="2000" b="1" dirty="0"/>
              <a:t>num</a:t>
            </a:r>
            <a:r>
              <a:rPr lang="en-US" sz="2000" b="1" dirty="0" smtClean="0"/>
              <a:t>   </a:t>
            </a:r>
          </a:p>
          <a:p>
            <a:pPr>
              <a:buNone/>
            </a:pPr>
            <a:r>
              <a:rPr lang="en-US" sz="2000" b="1" dirty="0" smtClean="0"/>
              <a:t>     </a:t>
            </a:r>
            <a:r>
              <a:rPr lang="en-US" sz="2000" b="1" dirty="0"/>
              <a:t>num *</a:t>
            </a:r>
            <a:r>
              <a:rPr lang="en-US" sz="2000" b="1" dirty="0" smtClean="0"/>
              <a:t> </a:t>
            </a:r>
            <a:r>
              <a:rPr lang="en-US" sz="2000" b="1" dirty="0"/>
              <a:t>3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/>
              <a:t>e</a:t>
            </a:r>
            <a:r>
              <a:rPr lang="en-US" sz="2000" b="1" dirty="0" smtClean="0"/>
              <a:t>nd</a:t>
            </a:r>
          </a:p>
          <a:p>
            <a:pPr>
              <a:buNone/>
            </a:pPr>
            <a:r>
              <a:rPr lang="en-US" sz="2000" b="1" dirty="0"/>
              <a:t>p</a:t>
            </a:r>
            <a:r>
              <a:rPr lang="en-US" sz="2000" b="1" dirty="0" smtClean="0"/>
              <a:t>uts </a:t>
            </a:r>
            <a:r>
              <a:rPr lang="en-US" sz="2000" b="1" dirty="0" err="1" smtClean="0"/>
              <a:t>multiply_by_three</a:t>
            </a:r>
            <a:r>
              <a:rPr lang="en-US" sz="2000" b="1" dirty="0" smtClean="0"/>
              <a:t> 10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all are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/>
              <a:t>e</a:t>
            </a:r>
            <a:r>
              <a:rPr lang="en-US" sz="2000" dirty="0" smtClean="0"/>
              <a:t>x4.rb</a:t>
            </a:r>
          </a:p>
          <a:p>
            <a:pPr>
              <a:buNone/>
            </a:pPr>
            <a:r>
              <a:rPr lang="en-US" sz="2000" dirty="0" smtClean="0"/>
              <a:t>puts 'I love </a:t>
            </a:r>
            <a:r>
              <a:rPr lang="en-US" sz="2000" dirty="0" err="1" smtClean="0"/>
              <a:t>Ruby!'.class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puts 2.class</a:t>
            </a:r>
          </a:p>
          <a:p>
            <a:pPr>
              <a:buNone/>
            </a:pPr>
            <a:r>
              <a:rPr lang="en-US" sz="2000" dirty="0" smtClean="0"/>
              <a:t>puts </a:t>
            </a:r>
            <a:r>
              <a:rPr lang="en-US" sz="2000" dirty="0" err="1" smtClean="0"/>
              <a:t>nil.class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$ruby ex4.rb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o</a:t>
            </a:r>
            <a:r>
              <a:rPr lang="en-US" sz="2000" dirty="0" smtClean="0"/>
              <a:t>utput: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String</a:t>
            </a:r>
          </a:p>
          <a:p>
            <a:pPr>
              <a:buNone/>
            </a:pPr>
            <a:r>
              <a:rPr lang="en-US" sz="2000" dirty="0" err="1" smtClean="0"/>
              <a:t>Fixnum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NilClass</a:t>
            </a:r>
            <a:endParaRPr lang="en-US" sz="2000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– instance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e</a:t>
            </a:r>
            <a:r>
              <a:rPr lang="en-US" sz="2000" dirty="0" smtClean="0"/>
              <a:t>x5.rb</a:t>
            </a:r>
          </a:p>
          <a:p>
            <a:pPr>
              <a:buNone/>
            </a:pPr>
            <a:r>
              <a:rPr lang="en-US" sz="2000" dirty="0" smtClean="0"/>
              <a:t>class Car</a:t>
            </a:r>
          </a:p>
          <a:p>
            <a:pPr>
              <a:buNone/>
            </a:pPr>
            <a:r>
              <a:rPr lang="en-US" sz="2000" dirty="0" smtClean="0"/>
              <a:t>  def </a:t>
            </a:r>
            <a:r>
              <a:rPr lang="en-US" sz="2000" dirty="0" err="1" smtClean="0"/>
              <a:t>paint_me(color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    puts "I am now #{color}"</a:t>
            </a:r>
          </a:p>
          <a:p>
            <a:pPr>
              <a:buNone/>
            </a:pPr>
            <a:r>
              <a:rPr lang="en-US" sz="2000" dirty="0" smtClean="0"/>
              <a:t>  end</a:t>
            </a:r>
          </a:p>
          <a:p>
            <a:pPr>
              <a:buNone/>
            </a:pPr>
            <a:r>
              <a:rPr lang="en-US" sz="2000" dirty="0" smtClean="0"/>
              <a:t>end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car = </a:t>
            </a:r>
            <a:r>
              <a:rPr lang="en-US" sz="2000" dirty="0" err="1" smtClean="0"/>
              <a:t>Car.new</a:t>
            </a:r>
            <a:endParaRPr lang="en-US" sz="2000" dirty="0"/>
          </a:p>
          <a:p>
            <a:pPr>
              <a:buNone/>
            </a:pPr>
            <a:r>
              <a:rPr lang="en-US" sz="2000" dirty="0" err="1" smtClean="0"/>
              <a:t>car.paint_me("blue</a:t>
            </a:r>
            <a:r>
              <a:rPr lang="en-US" sz="2000" dirty="0" smtClean="0"/>
              <a:t>")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o</a:t>
            </a:r>
            <a:r>
              <a:rPr lang="en-US" sz="2000" dirty="0" smtClean="0"/>
              <a:t>utput:</a:t>
            </a:r>
          </a:p>
          <a:p>
            <a:pPr>
              <a:buNone/>
            </a:pPr>
            <a:r>
              <a:rPr lang="en-US" sz="2000" dirty="0" smtClean="0"/>
              <a:t>I am now blue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– class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Ex6.rb</a:t>
            </a:r>
          </a:p>
          <a:p>
            <a:pPr>
              <a:buNone/>
            </a:pPr>
            <a:r>
              <a:rPr lang="en-US" sz="2000" dirty="0" smtClean="0"/>
              <a:t>class </a:t>
            </a:r>
            <a:r>
              <a:rPr lang="en-US" sz="2000" dirty="0" err="1" smtClean="0"/>
              <a:t>SedanCar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def </a:t>
            </a:r>
            <a:r>
              <a:rPr lang="en-US" sz="2000" dirty="0" err="1" smtClean="0"/>
              <a:t>self.count_wheels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puts 'Each of us has 4 wheels'</a:t>
            </a:r>
          </a:p>
          <a:p>
            <a:pPr>
              <a:buNone/>
            </a:pPr>
            <a:r>
              <a:rPr lang="en-US" sz="2000" dirty="0" smtClean="0"/>
              <a:t>  end</a:t>
            </a:r>
          </a:p>
          <a:p>
            <a:pPr>
              <a:buNone/>
            </a:pPr>
            <a:r>
              <a:rPr lang="en-US" sz="2000" dirty="0" smtClean="0"/>
              <a:t>end</a:t>
            </a:r>
          </a:p>
          <a:p>
            <a:pPr>
              <a:buNone/>
            </a:pPr>
            <a:r>
              <a:rPr lang="en-US" sz="2000" dirty="0" err="1" smtClean="0"/>
              <a:t>SedanCar.count_wheels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Output:</a:t>
            </a:r>
          </a:p>
          <a:p>
            <a:pPr>
              <a:buNone/>
            </a:pPr>
            <a:r>
              <a:rPr lang="en-US" sz="2000" dirty="0" smtClean="0"/>
              <a:t>Each of us has 4 wheels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– class </a:t>
            </a:r>
            <a:r>
              <a:rPr lang="en-US" dirty="0" smtClean="0"/>
              <a:t>method (</a:t>
            </a:r>
            <a:r>
              <a:rPr lang="en-US" dirty="0" err="1" smtClean="0"/>
              <a:t>contd</a:t>
            </a:r>
            <a:r>
              <a:rPr lang="en-US" dirty="0" smtClean="0"/>
              <a:t> 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/>
              <a:t>e</a:t>
            </a:r>
            <a:r>
              <a:rPr lang="en-US" sz="2000" dirty="0" smtClean="0"/>
              <a:t>x7.rb</a:t>
            </a:r>
          </a:p>
          <a:p>
            <a:pPr>
              <a:buNone/>
            </a:pPr>
            <a:r>
              <a:rPr lang="en-US" sz="2000" dirty="0" smtClean="0"/>
              <a:t>class </a:t>
            </a:r>
            <a:r>
              <a:rPr lang="en-US" sz="2000" dirty="0" err="1" smtClean="0"/>
              <a:t>SedanCar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def </a:t>
            </a:r>
            <a:r>
              <a:rPr lang="en-US" sz="2000" dirty="0" err="1" smtClean="0"/>
              <a:t>self.count_wheels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puts 'Each of us has 4 wheels'</a:t>
            </a:r>
          </a:p>
          <a:p>
            <a:pPr>
              <a:buNone/>
            </a:pPr>
            <a:r>
              <a:rPr lang="en-US" sz="2000" dirty="0" smtClean="0"/>
              <a:t>  end</a:t>
            </a:r>
          </a:p>
          <a:p>
            <a:pPr>
              <a:buNone/>
            </a:pPr>
            <a:r>
              <a:rPr lang="en-US" sz="2000" dirty="0" smtClean="0"/>
              <a:t>end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car = </a:t>
            </a:r>
            <a:r>
              <a:rPr lang="en-US" sz="2000" dirty="0" err="1" smtClean="0"/>
              <a:t>SedanCar.new</a:t>
            </a: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car.count_wheels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Output:</a:t>
            </a:r>
          </a:p>
          <a:p>
            <a:pPr>
              <a:buNone/>
            </a:pPr>
            <a:r>
              <a:rPr lang="en-US" sz="2000" dirty="0" smtClean="0"/>
              <a:t>ex7.rb:8:in `&lt;main&gt;': undefined method `</a:t>
            </a:r>
            <a:r>
              <a:rPr lang="en-US" sz="2000" dirty="0" err="1" smtClean="0"/>
              <a:t>count_wheels</a:t>
            </a:r>
            <a:r>
              <a:rPr lang="en-US" sz="2000" dirty="0" smtClean="0"/>
              <a:t>' for #&lt;SedanCar:0x007fcff4059918&gt; (</a:t>
            </a:r>
            <a:r>
              <a:rPr lang="en-US" sz="2000" dirty="0" err="1" smtClean="0"/>
              <a:t>NoMethodError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3056</TotalTime>
  <Words>1413</Words>
  <Application>Microsoft Macintosh PowerPoint</Application>
  <PresentationFormat>On-screen Show (4:3)</PresentationFormat>
  <Paragraphs>342</Paragraphs>
  <Slides>30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Ruby Basics</vt:lpstr>
      <vt:lpstr>Ruby – How to run</vt:lpstr>
      <vt:lpstr>Ruby – How to run</vt:lpstr>
      <vt:lpstr>Variables</vt:lpstr>
      <vt:lpstr>Methods</vt:lpstr>
      <vt:lpstr>We all are objects</vt:lpstr>
      <vt:lpstr>Class – instance method</vt:lpstr>
      <vt:lpstr>Class – class method</vt:lpstr>
      <vt:lpstr>Class – class method (contd …)</vt:lpstr>
      <vt:lpstr>Class inheritance</vt:lpstr>
      <vt:lpstr>Class inheritance (contd …)</vt:lpstr>
      <vt:lpstr>Class inheritance (contd …) </vt:lpstr>
      <vt:lpstr>Class inheritance (contd …)</vt:lpstr>
      <vt:lpstr>Class inheritance (contd …)</vt:lpstr>
      <vt:lpstr>Class inheritance (contd …)</vt:lpstr>
      <vt:lpstr>Module - mixin</vt:lpstr>
      <vt:lpstr>Module – mixin (contd …)</vt:lpstr>
      <vt:lpstr>Module – mixin (contd …)</vt:lpstr>
      <vt:lpstr>Control Flow</vt:lpstr>
      <vt:lpstr>Control Flow (contd ..)</vt:lpstr>
      <vt:lpstr>Control Flow (contd ..)</vt:lpstr>
      <vt:lpstr>Control Flow (contd ..)</vt:lpstr>
      <vt:lpstr>Collections - Array</vt:lpstr>
      <vt:lpstr>Functional Programming</vt:lpstr>
      <vt:lpstr>Hash – Functional Programming</vt:lpstr>
      <vt:lpstr>Blocks -yield</vt:lpstr>
      <vt:lpstr>Blocks – yield (contd..)</vt:lpstr>
      <vt:lpstr>Blocks – passing parameter</vt:lpstr>
      <vt:lpstr>References</vt:lpstr>
      <vt:lpstr>References</vt:lpstr>
    </vt:vector>
  </TitlesOfParts>
  <Company>Motorola Solutions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– Ruby &amp; Git</dc:title>
  <dc:creator>Anjan Das</dc:creator>
  <cp:lastModifiedBy>Anjan Das</cp:lastModifiedBy>
  <cp:revision>54</cp:revision>
  <dcterms:created xsi:type="dcterms:W3CDTF">2013-10-12T11:36:50Z</dcterms:created>
  <dcterms:modified xsi:type="dcterms:W3CDTF">2013-10-12T12:04:00Z</dcterms:modified>
</cp:coreProperties>
</file>