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84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967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2663825"/>
            <a:ext cx="6227763" cy="10080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376488"/>
            <a:ext cx="6048375" cy="1109662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236913"/>
            <a:ext cx="6048375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81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1984375"/>
            <a:ext cx="1909762" cy="44672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1984375"/>
            <a:ext cx="5581650" cy="44672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278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176338" y="1984375"/>
            <a:ext cx="7643812" cy="44672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30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87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3135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2492375"/>
            <a:ext cx="3744912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3650" y="2492375"/>
            <a:ext cx="374650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567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245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90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652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9140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7298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84375"/>
            <a:ext cx="6553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492375"/>
            <a:ext cx="76438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1362075"/>
          </a:xfrm>
        </p:spPr>
        <p:txBody>
          <a:bodyPr/>
          <a:lstStyle/>
          <a:p>
            <a:r>
              <a:rPr lang="ru-RU" dirty="0" smtClean="0"/>
              <a:t>Бизнес-план</a:t>
            </a:r>
            <a:br>
              <a:rPr lang="ru-RU" dirty="0" smtClean="0"/>
            </a:br>
            <a:r>
              <a:rPr lang="ru-RU" sz="2800" dirty="0" smtClean="0"/>
              <a:t>(структура работы)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96925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1214438" y="1428750"/>
            <a:ext cx="6553200" cy="1079500"/>
          </a:xfrm>
        </p:spPr>
        <p:txBody>
          <a:bodyPr/>
          <a:lstStyle/>
          <a:p>
            <a:pPr algn="ctr"/>
            <a:r>
              <a:rPr lang="ru-RU" sz="3200" b="1" dirty="0" smtClean="0"/>
              <a:t>4. Инвестиционный план</a:t>
            </a:r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>
          <a:xfrm>
            <a:off x="214313" y="2492375"/>
            <a:ext cx="8786812" cy="395922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b="1" dirty="0" smtClean="0">
                <a:solidFill>
                  <a:srgbClr val="000000"/>
                </a:solidFill>
              </a:rPr>
              <a:t>расчет потребности в инвестициях: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</a:rPr>
              <a:t>указать перечень единовременных затрат и их сумму (это может быть покупка оборудования, строительство или покупка зданий, затраты на ремонт, затраты на регистрацию ЮЛ и т.д.)</a:t>
            </a:r>
          </a:p>
          <a:p>
            <a:pPr lvl="0">
              <a:lnSpc>
                <a:spcPct val="150000"/>
              </a:lnSpc>
            </a:pPr>
            <a:r>
              <a:rPr lang="ru-RU" sz="2000" i="1" dirty="0" smtClean="0">
                <a:solidFill>
                  <a:srgbClr val="000000"/>
                </a:solidFill>
              </a:rPr>
              <a:t>анализ источников финансирования (собственные,  заемные, привлеченные).</a:t>
            </a:r>
            <a:endParaRPr lang="ru-RU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1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642910" y="1714488"/>
            <a:ext cx="8001056" cy="1079500"/>
          </a:xfrm>
        </p:spPr>
        <p:txBody>
          <a:bodyPr/>
          <a:lstStyle/>
          <a:p>
            <a:pPr algn="ctr"/>
            <a:r>
              <a:rPr lang="ru-RU" sz="3200" b="1" dirty="0"/>
              <a:t>5</a:t>
            </a:r>
            <a:r>
              <a:rPr lang="ru-RU" sz="3200" b="1" dirty="0" smtClean="0"/>
              <a:t>. Прогнозирование финансово-хозяйственной деятельности</a:t>
            </a:r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>
          <a:xfrm>
            <a:off x="214313" y="3143248"/>
            <a:ext cx="8786812" cy="3308352"/>
          </a:xfrm>
        </p:spPr>
        <p:txBody>
          <a:bodyPr/>
          <a:lstStyle/>
          <a:p>
            <a:pPr lvl="0"/>
            <a:r>
              <a:rPr lang="ru-RU" sz="20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Расчет выручки </a:t>
            </a:r>
            <a:r>
              <a:rPr lang="ru-RU" sz="20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(можно сделать в таблице и указать: перечень услуг, их среднюю стоимость, среднее количество реализации, выручка по каждой услуге и в итоге найдете общую сумму выручки)</a:t>
            </a:r>
          </a:p>
          <a:p>
            <a:pPr lvl="0"/>
            <a:r>
              <a:rPr lang="ru-RU" sz="20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Расчет текущих затрат </a:t>
            </a:r>
            <a:r>
              <a:rPr lang="ru-RU" sz="20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(например, аренда, заработная плата, отчисления в ФСЗН, оплата интернет-трафика, коммунальные услуги, сырье, материалы, можно сделать статью «прочие расходы», где указать примерные затраты на все, что до этого не было в списке)</a:t>
            </a:r>
          </a:p>
          <a:p>
            <a:r>
              <a:rPr lang="ru-RU" sz="2000" b="1" dirty="0">
                <a:solidFill>
                  <a:srgbClr val="000000"/>
                </a:solidFill>
              </a:rPr>
              <a:t>Расчет налогов, сборов и платежей </a:t>
            </a:r>
          </a:p>
          <a:p>
            <a:pPr lvl="0"/>
            <a:r>
              <a:rPr lang="ru-RU" sz="20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Расчет прибыли</a:t>
            </a:r>
          </a:p>
        </p:txBody>
      </p:sp>
    </p:spTree>
    <p:extLst>
      <p:ext uri="{BB962C8B-B14F-4D97-AF65-F5344CB8AC3E}">
        <p14:creationId xmlns:p14="http://schemas.microsoft.com/office/powerpoint/2010/main" xmlns="" val="10223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642910" y="1428750"/>
            <a:ext cx="8143932" cy="1079500"/>
          </a:xfrm>
        </p:spPr>
        <p:txBody>
          <a:bodyPr/>
          <a:lstStyle/>
          <a:p>
            <a:pPr algn="ctr"/>
            <a:r>
              <a:rPr lang="ru-RU" sz="3200" b="1" dirty="0" smtClean="0"/>
              <a:t>6. Показатели эффективности проекта</a:t>
            </a:r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>
          <a:xfrm>
            <a:off x="214313" y="2492375"/>
            <a:ext cx="8786812" cy="3959225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Срок окупаемости = Инвестиции / чистая прибыль</a:t>
            </a:r>
          </a:p>
          <a:p>
            <a:pPr lvl="0"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Рентабельность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= чистая прибыль * 100 / инвестиции </a:t>
            </a:r>
            <a:endParaRPr lang="ru-RU" sz="200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91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1214438" y="1428750"/>
            <a:ext cx="6553200" cy="1079500"/>
          </a:xfrm>
        </p:spPr>
        <p:txBody>
          <a:bodyPr/>
          <a:lstStyle/>
          <a:p>
            <a:pPr algn="ctr"/>
            <a:r>
              <a:rPr lang="ru-RU" sz="3200" b="1" smtClean="0"/>
              <a:t>Титульный лист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2492375"/>
            <a:ext cx="8786812" cy="3959225"/>
          </a:xfrm>
        </p:spPr>
        <p:txBody>
          <a:bodyPr/>
          <a:lstStyle/>
          <a:p>
            <a:r>
              <a:rPr lang="ru-RU" sz="2000" dirty="0" smtClean="0">
                <a:solidFill>
                  <a:srgbClr val="000000"/>
                </a:solidFill>
              </a:rPr>
              <a:t>ФИО, тема</a:t>
            </a:r>
          </a:p>
          <a:p>
            <a:endParaRPr lang="ru-RU" sz="1800" dirty="0" smtClean="0">
              <a:solidFill>
                <a:srgbClr val="000000"/>
              </a:solidFill>
            </a:endParaRPr>
          </a:p>
          <a:p>
            <a:endParaRPr lang="ru-RU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88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1214438" y="1428750"/>
            <a:ext cx="6553200" cy="1079500"/>
          </a:xfrm>
        </p:spPr>
        <p:txBody>
          <a:bodyPr/>
          <a:lstStyle/>
          <a:p>
            <a:pPr algn="ctr"/>
            <a:r>
              <a:rPr lang="ru-RU" sz="3200" b="1" smtClean="0"/>
              <a:t>Резюме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2492375"/>
            <a:ext cx="8786812" cy="3959225"/>
          </a:xfrm>
        </p:spPr>
        <p:txBody>
          <a:bodyPr/>
          <a:lstStyle/>
          <a:p>
            <a:r>
              <a:rPr lang="ru-RU" sz="2000" dirty="0" smtClean="0">
                <a:solidFill>
                  <a:srgbClr val="000000"/>
                </a:solidFill>
              </a:rPr>
              <a:t>Основная цель - привлечь интерес к данному проекту, его основным целям и задачам.</a:t>
            </a:r>
          </a:p>
          <a:p>
            <a:endParaRPr lang="ru-RU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В резюме кратко указывается цель создания бизнес плана, суть предлагаемого проекта, предполагаемая прибыль от проекта, условия и порядок получения и выплаты кредита и т.д. </a:t>
            </a:r>
          </a:p>
          <a:p>
            <a:endParaRPr lang="ru-RU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Изложенная во введении информация отражает краткое содержание самого бизнес плана и пишется после написания всех остальных разделов.</a:t>
            </a:r>
          </a:p>
          <a:p>
            <a:endParaRPr lang="ru-RU" sz="2000" dirty="0" smtClean="0">
              <a:solidFill>
                <a:srgbClr val="000000"/>
              </a:solidFill>
            </a:endParaRPr>
          </a:p>
          <a:p>
            <a:endParaRPr lang="ru-RU" sz="20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ru-RU" sz="1600" i="1" dirty="0" smtClean="0"/>
          </a:p>
          <a:p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6766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xfrm>
            <a:off x="1071538" y="1428750"/>
            <a:ext cx="6696100" cy="1079500"/>
          </a:xfrm>
        </p:spPr>
        <p:txBody>
          <a:bodyPr/>
          <a:lstStyle/>
          <a:p>
            <a:pPr algn="ctr"/>
            <a:r>
              <a:rPr lang="ru-RU" sz="3200" b="1" dirty="0" smtClean="0"/>
              <a:t>1. Характеристика организации и стратегия ее развития</a:t>
            </a:r>
          </a:p>
        </p:txBody>
      </p:sp>
      <p:sp>
        <p:nvSpPr>
          <p:cNvPr id="20482" name="Содержимое 2"/>
          <p:cNvSpPr>
            <a:spLocks noGrp="1"/>
          </p:cNvSpPr>
          <p:nvPr>
            <p:ph idx="1"/>
          </p:nvPr>
        </p:nvSpPr>
        <p:spPr>
          <a:xfrm>
            <a:off x="214313" y="2492375"/>
            <a:ext cx="8786812" cy="3959225"/>
          </a:xfrm>
        </p:spPr>
        <p:txBody>
          <a:bodyPr/>
          <a:lstStyle/>
          <a:p>
            <a:r>
              <a:rPr lang="ru-RU" sz="2000" b="1" dirty="0" smtClean="0">
                <a:solidFill>
                  <a:srgbClr val="000000"/>
                </a:solidFill>
              </a:rPr>
              <a:t>Полное наименование организации;</a:t>
            </a:r>
          </a:p>
          <a:p>
            <a:r>
              <a:rPr lang="ru-RU" sz="2000" b="1" dirty="0" smtClean="0">
                <a:solidFill>
                  <a:srgbClr val="000000"/>
                </a:solidFill>
              </a:rPr>
              <a:t>Юридический адрес;</a:t>
            </a:r>
          </a:p>
          <a:p>
            <a:r>
              <a:rPr lang="ru-RU" sz="2000" b="1" dirty="0" smtClean="0">
                <a:solidFill>
                  <a:srgbClr val="000000"/>
                </a:solidFill>
              </a:rPr>
              <a:t>Основной вид деятельности организации;</a:t>
            </a:r>
          </a:p>
          <a:p>
            <a:r>
              <a:rPr lang="ru-RU" sz="2000" b="1" dirty="0" smtClean="0">
                <a:solidFill>
                  <a:srgbClr val="000000"/>
                </a:solidFill>
              </a:rPr>
              <a:t>Основные преимущества организации;</a:t>
            </a:r>
          </a:p>
          <a:p>
            <a:r>
              <a:rPr lang="ru-RU" sz="1800" i="1" dirty="0" smtClean="0">
                <a:solidFill>
                  <a:srgbClr val="000000"/>
                </a:solidFill>
              </a:rPr>
              <a:t>Миссия организации;</a:t>
            </a:r>
          </a:p>
          <a:p>
            <a:r>
              <a:rPr lang="ru-RU" sz="2000" b="1" dirty="0" smtClean="0">
                <a:solidFill>
                  <a:srgbClr val="000000"/>
                </a:solidFill>
              </a:rPr>
              <a:t>Среднесписочная численность сотрудников;</a:t>
            </a:r>
          </a:p>
          <a:p>
            <a:r>
              <a:rPr lang="ru-RU" sz="2000" b="1" dirty="0" smtClean="0">
                <a:solidFill>
                  <a:srgbClr val="000000"/>
                </a:solidFill>
              </a:rPr>
              <a:t>Организационная структура управления (как организован персонал и кому подчиняется);</a:t>
            </a:r>
          </a:p>
          <a:p>
            <a:r>
              <a:rPr lang="ru-RU" sz="1800" i="1" dirty="0" smtClean="0">
                <a:solidFill>
                  <a:srgbClr val="000000"/>
                </a:solidFill>
              </a:rPr>
              <a:t>Функциональные стратегии развития организации (кадровая, маркетинговая, финансовая, производственная);</a:t>
            </a:r>
          </a:p>
        </p:txBody>
      </p:sp>
    </p:spTree>
    <p:extLst>
      <p:ext uri="{BB962C8B-B14F-4D97-AF65-F5344CB8AC3E}">
        <p14:creationId xmlns:p14="http://schemas.microsoft.com/office/powerpoint/2010/main" xmlns="" val="225103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1214414" y="1428736"/>
            <a:ext cx="7000924" cy="488096"/>
          </a:xfrm>
        </p:spPr>
        <p:txBody>
          <a:bodyPr/>
          <a:lstStyle/>
          <a:p>
            <a:pPr algn="ctr"/>
            <a:r>
              <a:rPr lang="ru-RU" sz="3200" b="1" dirty="0" smtClean="0"/>
              <a:t>2. Описание продукции (услуги)</a:t>
            </a:r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>
          <a:xfrm>
            <a:off x="214313" y="1916832"/>
            <a:ext cx="8786812" cy="4534769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000000"/>
                </a:solidFill>
              </a:rPr>
              <a:t>Указать перечень оказываемых услуг (изготавливаемой продукции) и их характеристику</a:t>
            </a:r>
          </a:p>
          <a:p>
            <a:pPr marL="0" indent="0">
              <a:buNone/>
            </a:pPr>
            <a:r>
              <a:rPr lang="ru-RU" sz="2000" i="1" dirty="0" smtClean="0">
                <a:solidFill>
                  <a:srgbClr val="000000"/>
                </a:solidFill>
              </a:rPr>
              <a:t>Можно описать:</a:t>
            </a:r>
          </a:p>
          <a:p>
            <a:r>
              <a:rPr lang="ru-RU" sz="2000" i="1" dirty="0" smtClean="0">
                <a:solidFill>
                  <a:srgbClr val="000000"/>
                </a:solidFill>
              </a:rPr>
              <a:t>Область применения продукции;</a:t>
            </a:r>
          </a:p>
          <a:p>
            <a:r>
              <a:rPr lang="ru-RU" sz="2000" i="1" dirty="0" smtClean="0">
                <a:solidFill>
                  <a:srgbClr val="000000"/>
                </a:solidFill>
              </a:rPr>
              <a:t>Основные характеристики (потребительские, функциональные, прочие характеристики продукции);</a:t>
            </a:r>
          </a:p>
          <a:p>
            <a:r>
              <a:rPr lang="ru-RU" sz="2000" i="1" dirty="0" smtClean="0">
                <a:solidFill>
                  <a:srgbClr val="000000"/>
                </a:solidFill>
              </a:rPr>
              <a:t>Новизна технических и технологических решений, потребительских свойств.</a:t>
            </a:r>
          </a:p>
          <a:p>
            <a:r>
              <a:rPr lang="ru-RU" sz="2000" i="1" dirty="0" smtClean="0">
                <a:solidFill>
                  <a:srgbClr val="000000"/>
                </a:solidFill>
              </a:rPr>
              <a:t>Отличительные особенности предлагаемой продукции по сравнению с товарами, имеющимися на рынке;</a:t>
            </a:r>
          </a:p>
          <a:p>
            <a:r>
              <a:rPr lang="ru-RU" sz="2000" i="1" dirty="0" smtClean="0">
                <a:solidFill>
                  <a:srgbClr val="000000"/>
                </a:solidFill>
              </a:rPr>
              <a:t>Преимущества, которые получит потребитель от пользования предлагаемой продукцией.</a:t>
            </a:r>
            <a:endParaRPr lang="ru-RU" sz="20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6984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1187624" y="1196752"/>
            <a:ext cx="6553200" cy="1079500"/>
          </a:xfrm>
        </p:spPr>
        <p:txBody>
          <a:bodyPr/>
          <a:lstStyle/>
          <a:p>
            <a:pPr algn="ctr"/>
            <a:r>
              <a:rPr lang="ru-RU" sz="3200" b="1" dirty="0" smtClean="0"/>
              <a:t>3. Анализ рынков сбыта. Маркетинговая стратегия</a:t>
            </a:r>
          </a:p>
        </p:txBody>
      </p:sp>
      <p:sp>
        <p:nvSpPr>
          <p:cNvPr id="22530" name="Содержимое 2"/>
          <p:cNvSpPr>
            <a:spLocks noGrp="1"/>
          </p:cNvSpPr>
          <p:nvPr>
            <p:ph idx="1"/>
          </p:nvPr>
        </p:nvSpPr>
        <p:spPr>
          <a:xfrm>
            <a:off x="179388" y="2204864"/>
            <a:ext cx="8785225" cy="4175299"/>
          </a:xfrm>
        </p:spPr>
        <p:txBody>
          <a:bodyPr/>
          <a:lstStyle/>
          <a:p>
            <a:pPr marL="914400" lvl="1" indent="-457200">
              <a:buFontTx/>
              <a:buNone/>
            </a:pPr>
            <a:r>
              <a:rPr lang="ru-RU" dirty="0" smtClean="0">
                <a:solidFill>
                  <a:srgbClr val="002060"/>
                </a:solidFill>
              </a:rPr>
              <a:t>3.1  Анализ рынков сбыта:</a:t>
            </a:r>
            <a:endParaRPr lang="ru-RU" b="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</a:rPr>
              <a:t>О</a:t>
            </a:r>
            <a:r>
              <a:rPr lang="ru-RU" sz="2000" b="1" dirty="0" smtClean="0">
                <a:solidFill>
                  <a:srgbClr val="000000"/>
                </a:solidFill>
              </a:rPr>
              <a:t>бщая характеристика рынков, на которых планируется сбыт продукции организации:</a:t>
            </a:r>
          </a:p>
          <a:p>
            <a:pPr marL="533400" indent="-533400"/>
            <a:r>
              <a:rPr lang="ru-RU" sz="2000" dirty="0" smtClean="0">
                <a:solidFill>
                  <a:srgbClr val="000000"/>
                </a:solidFill>
              </a:rPr>
              <a:t>описать потребителей, их требования к услугам (продукции);</a:t>
            </a:r>
          </a:p>
          <a:p>
            <a:pPr marL="533400" indent="-533400"/>
            <a:r>
              <a:rPr lang="ru-RU" sz="2000" dirty="0" smtClean="0">
                <a:solidFill>
                  <a:srgbClr val="000000"/>
                </a:solidFill>
              </a:rPr>
              <a:t>описать конкурентов;</a:t>
            </a:r>
          </a:p>
          <a:p>
            <a:pPr marL="533400" indent="-533400"/>
            <a:r>
              <a:rPr lang="ru-RU" sz="2000" dirty="0" smtClean="0">
                <a:solidFill>
                  <a:srgbClr val="000000"/>
                </a:solidFill>
              </a:rPr>
              <a:t>указать преимущества организации перед конкурентами, либо недостатки конкурентов.</a:t>
            </a:r>
          </a:p>
        </p:txBody>
      </p:sp>
    </p:spTree>
    <p:extLst>
      <p:ext uri="{BB962C8B-B14F-4D97-AF65-F5344CB8AC3E}">
        <p14:creationId xmlns:p14="http://schemas.microsoft.com/office/powerpoint/2010/main" xmlns="" val="33114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4438" y="1428750"/>
            <a:ext cx="6553200" cy="1079500"/>
          </a:xfrm>
        </p:spPr>
        <p:txBody>
          <a:bodyPr/>
          <a:lstStyle/>
          <a:p>
            <a:pPr algn="ctr"/>
            <a:r>
              <a:rPr lang="ru-RU" sz="3200" b="1" dirty="0" smtClean="0"/>
              <a:t>3. Анализ рынков сбыта. Маркетинговая стратегия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4294967295"/>
          </p:nvPr>
        </p:nvSpPr>
        <p:spPr>
          <a:xfrm>
            <a:off x="323850" y="2636838"/>
            <a:ext cx="8607425" cy="3600450"/>
          </a:xfrm>
        </p:spPr>
        <p:txBody>
          <a:bodyPr/>
          <a:lstStyle/>
          <a:p>
            <a:pPr marL="914400" lvl="1" indent="-457200">
              <a:buFontTx/>
              <a:buNone/>
            </a:pPr>
            <a:r>
              <a:rPr lang="ru-RU" b="0" i="1" dirty="0" smtClean="0">
                <a:solidFill>
                  <a:srgbClr val="000000"/>
                </a:solidFill>
              </a:rPr>
              <a:t> Анализ сильных и слабых сторон продукции:</a:t>
            </a:r>
          </a:p>
          <a:p>
            <a:pPr marL="533400" indent="-533400">
              <a:buFontTx/>
              <a:buNone/>
            </a:pPr>
            <a:endParaRPr lang="ru-RU" sz="1800" i="1" dirty="0" smtClean="0">
              <a:solidFill>
                <a:srgbClr val="000000"/>
              </a:solidFill>
            </a:endParaRPr>
          </a:p>
          <a:p>
            <a:pPr marL="533400" indent="-533400">
              <a:buFontTx/>
              <a:buNone/>
            </a:pPr>
            <a:r>
              <a:rPr lang="ru-RU" sz="2000" i="1" dirty="0" smtClean="0">
                <a:solidFill>
                  <a:srgbClr val="000000"/>
                </a:solidFill>
              </a:rPr>
              <a:t>Данный раздел должен содержать результаты проведенного</a:t>
            </a:r>
          </a:p>
          <a:p>
            <a:pPr marL="533400" indent="-533400">
              <a:buFontTx/>
              <a:buNone/>
            </a:pPr>
            <a:r>
              <a:rPr lang="ru-RU" sz="2000" i="1" dirty="0" smtClean="0">
                <a:solidFill>
                  <a:srgbClr val="000000"/>
                </a:solidFill>
              </a:rPr>
              <a:t> СВОТ-анализа.</a:t>
            </a:r>
          </a:p>
          <a:p>
            <a:pPr marL="533400" indent="-533400">
              <a:buFontTx/>
              <a:buNone/>
            </a:pPr>
            <a:r>
              <a:rPr lang="ru-RU" sz="2000" b="1" i="1" dirty="0" smtClean="0">
                <a:solidFill>
                  <a:srgbClr val="000000"/>
                </a:solidFill>
              </a:rPr>
              <a:t>SWOT</a:t>
            </a:r>
            <a:r>
              <a:rPr lang="ru-RU" sz="2000" i="1" dirty="0" smtClean="0">
                <a:solidFill>
                  <a:srgbClr val="000000"/>
                </a:solidFill>
              </a:rPr>
              <a:t> — метод анализа в стратегическом планировании, заключающийся в разделении факторов и явлений на четыре категории:</a:t>
            </a:r>
          </a:p>
          <a:p>
            <a:pPr marL="533400" indent="-533400">
              <a:buFontTx/>
              <a:buNone/>
            </a:pPr>
            <a:r>
              <a:rPr lang="ru-RU" sz="2000" b="1" i="1" dirty="0" smtClean="0">
                <a:solidFill>
                  <a:srgbClr val="000000"/>
                </a:solidFill>
              </a:rPr>
              <a:t>	</a:t>
            </a:r>
            <a:r>
              <a:rPr lang="ru-RU" sz="2000" b="1" i="1" dirty="0" err="1" smtClean="0">
                <a:solidFill>
                  <a:srgbClr val="000000"/>
                </a:solidFill>
              </a:rPr>
              <a:t>S</a:t>
            </a:r>
            <a:r>
              <a:rPr lang="ru-RU" sz="2000" i="1" dirty="0" err="1" smtClean="0">
                <a:solidFill>
                  <a:srgbClr val="000000"/>
                </a:solidFill>
              </a:rPr>
              <a:t>trengths</a:t>
            </a:r>
            <a:r>
              <a:rPr lang="ru-RU" sz="2000" i="1" dirty="0" smtClean="0">
                <a:solidFill>
                  <a:srgbClr val="000000"/>
                </a:solidFill>
              </a:rPr>
              <a:t> (Сильные стороны), </a:t>
            </a:r>
          </a:p>
          <a:p>
            <a:pPr marL="533400" indent="-533400">
              <a:buFontTx/>
              <a:buNone/>
            </a:pPr>
            <a:r>
              <a:rPr lang="ru-RU" sz="2000" b="1" i="1" dirty="0" smtClean="0">
                <a:solidFill>
                  <a:srgbClr val="000000"/>
                </a:solidFill>
              </a:rPr>
              <a:t>	</a:t>
            </a:r>
            <a:r>
              <a:rPr lang="ru-RU" sz="2000" b="1" i="1" dirty="0" err="1" smtClean="0">
                <a:solidFill>
                  <a:srgbClr val="000000"/>
                </a:solidFill>
              </a:rPr>
              <a:t>W</a:t>
            </a:r>
            <a:r>
              <a:rPr lang="ru-RU" sz="2000" i="1" dirty="0" err="1" smtClean="0">
                <a:solidFill>
                  <a:srgbClr val="000000"/>
                </a:solidFill>
              </a:rPr>
              <a:t>eaknesses</a:t>
            </a:r>
            <a:r>
              <a:rPr lang="ru-RU" sz="2000" i="1" dirty="0" smtClean="0">
                <a:solidFill>
                  <a:srgbClr val="000000"/>
                </a:solidFill>
              </a:rPr>
              <a:t> (Слабые стороны), </a:t>
            </a:r>
          </a:p>
          <a:p>
            <a:pPr marL="533400" indent="-533400">
              <a:buFontTx/>
              <a:buNone/>
            </a:pPr>
            <a:r>
              <a:rPr lang="ru-RU" sz="2000" b="1" i="1" dirty="0" smtClean="0">
                <a:solidFill>
                  <a:srgbClr val="000000"/>
                </a:solidFill>
              </a:rPr>
              <a:t>	</a:t>
            </a:r>
            <a:r>
              <a:rPr lang="ru-RU" sz="2000" b="1" i="1" dirty="0" err="1" smtClean="0">
                <a:solidFill>
                  <a:srgbClr val="000000"/>
                </a:solidFill>
              </a:rPr>
              <a:t>O</a:t>
            </a:r>
            <a:r>
              <a:rPr lang="ru-RU" sz="2000" i="1" dirty="0" err="1" smtClean="0">
                <a:solidFill>
                  <a:srgbClr val="000000"/>
                </a:solidFill>
              </a:rPr>
              <a:t>pportunities</a:t>
            </a:r>
            <a:r>
              <a:rPr lang="ru-RU" sz="2000" i="1" dirty="0" smtClean="0">
                <a:solidFill>
                  <a:srgbClr val="000000"/>
                </a:solidFill>
              </a:rPr>
              <a:t> (Возможности),</a:t>
            </a:r>
          </a:p>
          <a:p>
            <a:pPr marL="533400" indent="-533400">
              <a:buFontTx/>
              <a:buNone/>
            </a:pPr>
            <a:r>
              <a:rPr lang="ru-RU" sz="2000" b="1" i="1" dirty="0" smtClean="0">
                <a:solidFill>
                  <a:srgbClr val="000000"/>
                </a:solidFill>
              </a:rPr>
              <a:t>	</a:t>
            </a:r>
            <a:r>
              <a:rPr lang="ru-RU" sz="2000" b="1" i="1" dirty="0" err="1" smtClean="0">
                <a:solidFill>
                  <a:srgbClr val="000000"/>
                </a:solidFill>
              </a:rPr>
              <a:t>T</a:t>
            </a:r>
            <a:r>
              <a:rPr lang="ru-RU" sz="2000" i="1" dirty="0" err="1" smtClean="0">
                <a:solidFill>
                  <a:srgbClr val="000000"/>
                </a:solidFill>
              </a:rPr>
              <a:t>hreats</a:t>
            </a:r>
            <a:r>
              <a:rPr lang="ru-RU" sz="2000" i="1" dirty="0" smtClean="0">
                <a:solidFill>
                  <a:srgbClr val="000000"/>
                </a:solidFill>
              </a:rPr>
              <a:t> (Трудности, Угрозы).</a:t>
            </a:r>
          </a:p>
        </p:txBody>
      </p:sp>
    </p:spTree>
    <p:extLst>
      <p:ext uri="{BB962C8B-B14F-4D97-AF65-F5344CB8AC3E}">
        <p14:creationId xmlns:p14="http://schemas.microsoft.com/office/powerpoint/2010/main" xmlns="" val="425638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555875" y="1557338"/>
            <a:ext cx="426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ru-RU" sz="2400" b="1">
                <a:solidFill>
                  <a:schemeClr val="bg2"/>
                </a:solidFill>
              </a:rPr>
              <a:t>Матрица </a:t>
            </a:r>
            <a:r>
              <a:rPr lang="en-US" sz="2400" b="1">
                <a:solidFill>
                  <a:schemeClr val="bg2"/>
                </a:solidFill>
              </a:rPr>
              <a:t>SWOT</a:t>
            </a:r>
            <a:r>
              <a:rPr lang="ru-RU" sz="2400" b="1">
                <a:solidFill>
                  <a:schemeClr val="bg2"/>
                </a:solidFill>
              </a:rPr>
              <a:t>-анализа</a:t>
            </a:r>
          </a:p>
        </p:txBody>
      </p:sp>
      <p:graphicFrame>
        <p:nvGraphicFramePr>
          <p:cNvPr id="25645" name="Group 45"/>
          <p:cNvGraphicFramePr>
            <a:graphicFrameLocks noGrp="1"/>
          </p:cNvGraphicFramePr>
          <p:nvPr>
            <p:ph/>
          </p:nvPr>
        </p:nvGraphicFramePr>
        <p:xfrm>
          <a:off x="323850" y="2205038"/>
          <a:ext cx="8640763" cy="4464050"/>
        </p:xfrm>
        <a:graphic>
          <a:graphicData uri="http://schemas.openxmlformats.org/drawingml/2006/table">
            <a:tbl>
              <a:tblPr/>
              <a:tblGrid>
                <a:gridCol w="2319324"/>
                <a:gridCol w="3143272"/>
                <a:gridCol w="3178167"/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Возможности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Трудности (Угрозы)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0E6"/>
                    </a:solidFill>
                  </a:tcPr>
                </a:tc>
              </a:tr>
              <a:tr h="1584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Сильные стороны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Как воспользоваться возможностями</a:t>
                      </a:r>
                      <a:b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За счет чего можно снизить угрозы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8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Слабые стороны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Что может помешать воспользоваться возможностями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Самые большие опасности для фирмы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8411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2714620"/>
            <a:ext cx="8569325" cy="36734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400" b="1" dirty="0" smtClean="0">
                <a:solidFill>
                  <a:srgbClr val="002060"/>
                </a:solidFill>
              </a:rPr>
              <a:t>	3.2  Обоснование стратегии маркетинга: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700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ru-RU" sz="2000" b="1" dirty="0" smtClean="0">
                <a:solidFill>
                  <a:srgbClr val="000000"/>
                </a:solidFill>
              </a:rPr>
              <a:t>указать прайс-лист продукции </a:t>
            </a:r>
            <a:r>
              <a:rPr lang="ru-RU" sz="2000" b="1" dirty="0">
                <a:solidFill>
                  <a:srgbClr val="000000"/>
                </a:solidFill>
              </a:rPr>
              <a:t>(услуги</a:t>
            </a:r>
            <a:r>
              <a:rPr lang="ru-RU" sz="2000" b="1" dirty="0" smtClean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ru-RU" sz="2000" b="1" dirty="0">
                <a:solidFill>
                  <a:srgbClr val="000000"/>
                </a:solidFill>
              </a:rPr>
              <a:t>план мероприятий по продвижению </a:t>
            </a:r>
            <a:r>
              <a:rPr lang="ru-RU" sz="2000" b="1" dirty="0" smtClean="0">
                <a:solidFill>
                  <a:srgbClr val="000000"/>
                </a:solidFill>
              </a:rPr>
              <a:t>продукции;</a:t>
            </a:r>
            <a:endParaRPr lang="ru-RU" sz="20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ru-RU" sz="1800" i="1" dirty="0" smtClean="0">
                <a:solidFill>
                  <a:srgbClr val="000000"/>
                </a:solidFill>
              </a:rPr>
              <a:t>тактика по реализации продукции на конкретном сегменте рынка (собственная торговая сеть, торговые представительства, посредники, дистрибьюторы);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ru-RU" sz="1800" i="1" dirty="0" smtClean="0">
                <a:solidFill>
                  <a:srgbClr val="000000"/>
                </a:solidFill>
              </a:rPr>
              <a:t>политика по сервисному обслуживанию (если оно необходимо);</a:t>
            </a:r>
            <a:endParaRPr lang="ru-RU" sz="2000" i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ru-RU" sz="2000" b="1" dirty="0" smtClean="0">
                <a:solidFill>
                  <a:srgbClr val="000000"/>
                </a:solidFill>
              </a:rPr>
              <a:t>затраты на маркетинг и рекламу;</a:t>
            </a:r>
          </a:p>
        </p:txBody>
      </p:sp>
      <p:sp>
        <p:nvSpPr>
          <p:cNvPr id="28676" name="Заголовок 1"/>
          <p:cNvSpPr>
            <a:spLocks/>
          </p:cNvSpPr>
          <p:nvPr/>
        </p:nvSpPr>
        <p:spPr bwMode="auto">
          <a:xfrm>
            <a:off x="1214438" y="1428750"/>
            <a:ext cx="65532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200" b="1" dirty="0" smtClean="0">
                <a:solidFill>
                  <a:schemeClr val="bg2"/>
                </a:solidFill>
              </a:rPr>
              <a:t>3. Анализ </a:t>
            </a:r>
            <a:r>
              <a:rPr lang="ru-RU" sz="3200" b="1" dirty="0">
                <a:solidFill>
                  <a:schemeClr val="bg2"/>
                </a:solidFill>
              </a:rPr>
              <a:t>рынков сбыта. Маркетинговая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xmlns="" val="682263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33CCFF"/>
      </a:accent1>
      <a:accent2>
        <a:srgbClr val="6699FF"/>
      </a:accent2>
      <a:accent3>
        <a:srgbClr val="FFFFFF"/>
      </a:accent3>
      <a:accent4>
        <a:srgbClr val="404040"/>
      </a:accent4>
      <a:accent5>
        <a:srgbClr val="ADE2FF"/>
      </a:accent5>
      <a:accent6>
        <a:srgbClr val="5C8AE7"/>
      </a:accent6>
      <a:hlink>
        <a:srgbClr val="0066CC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0099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333333"/>
        </a:dk1>
        <a:lt1>
          <a:srgbClr val="FFFFFF"/>
        </a:lt1>
        <a:dk2>
          <a:srgbClr val="808080"/>
        </a:dk2>
        <a:lt2>
          <a:srgbClr val="003366"/>
        </a:lt2>
        <a:accent1>
          <a:srgbClr val="6699FF"/>
        </a:accent1>
        <a:accent2>
          <a:srgbClr val="990000"/>
        </a:accent2>
        <a:accent3>
          <a:srgbClr val="FFFFFF"/>
        </a:accent3>
        <a:accent4>
          <a:srgbClr val="2A2A2A"/>
        </a:accent4>
        <a:accent5>
          <a:srgbClr val="B8CAFF"/>
        </a:accent5>
        <a:accent6>
          <a:srgbClr val="8A0000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471</TotalTime>
  <Words>462</Words>
  <Application>Microsoft Office PowerPoint</Application>
  <PresentationFormat>Экран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template</vt:lpstr>
      <vt:lpstr>Бизнес-план (структура работы)</vt:lpstr>
      <vt:lpstr>Титульный лист</vt:lpstr>
      <vt:lpstr>Резюме</vt:lpstr>
      <vt:lpstr>1. Характеристика организации и стратегия ее развития</vt:lpstr>
      <vt:lpstr>2. Описание продукции (услуги)</vt:lpstr>
      <vt:lpstr>3. Анализ рынков сбыта. Маркетинговая стратегия</vt:lpstr>
      <vt:lpstr>3. Анализ рынков сбыта. Маркетинговая стратегия</vt:lpstr>
      <vt:lpstr>Слайд 8</vt:lpstr>
      <vt:lpstr>Слайд 9</vt:lpstr>
      <vt:lpstr>4. Инвестиционный план</vt:lpstr>
      <vt:lpstr>5. Прогнозирование финансово-хозяйственной деятельности</vt:lpstr>
      <vt:lpstr>6. Показатели эффективности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ПРЕДПРИЯТИЕМ</dc:title>
  <dc:creator>User</dc:creator>
  <cp:lastModifiedBy>флуд</cp:lastModifiedBy>
  <cp:revision>27</cp:revision>
  <dcterms:created xsi:type="dcterms:W3CDTF">2012-11-03T08:23:18Z</dcterms:created>
  <dcterms:modified xsi:type="dcterms:W3CDTF">2020-09-03T05:38:09Z</dcterms:modified>
</cp:coreProperties>
</file>