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26-Apr-20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26-Apr-20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Бизнес-план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Ремонтная мастерская компьютерной техники</a:t>
            </a:r>
          </a:p>
          <a:p>
            <a:r>
              <a:rPr lang="ru-RU" dirty="0" err="1" smtClean="0"/>
              <a:t>Сащека</a:t>
            </a:r>
            <a:r>
              <a:rPr lang="ru-RU" dirty="0" smtClean="0"/>
              <a:t> П. А. 							       17-ВС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42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1800" dirty="0" smtClean="0"/>
              <a:t>У всех нас рано или поздно случаются неприятные казусы, связанные с ежедневно используемой техникой: компьютерами, ноутбуками, планшетами и смартфонами. Проблемы бывают самыми разнообразными будь то стандартное «не включается» или достаточно сложные – поломки комплектующих, трещины экранов или ненадлежащее использование. Все мы хотим обратиться в компетентную мастерскую, но зачастую перед нами предстает коморка с беспорядком, доверие к которой сразу исчезает.</a:t>
            </a:r>
          </a:p>
          <a:p>
            <a:pPr marL="0" indent="0">
              <a:buNone/>
            </a:pPr>
            <a:r>
              <a:rPr lang="ru-RU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9519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Инновации в отрасли ремонта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1800" dirty="0"/>
              <a:t> </a:t>
            </a:r>
            <a:r>
              <a:rPr lang="ru-RU" sz="1800" dirty="0" smtClean="0"/>
              <a:t>Мы предлагаем </a:t>
            </a:r>
            <a:r>
              <a:rPr lang="ru-RU" sz="1800" dirty="0"/>
              <a:t>инновационный подход  к сервису и обслуживанию </a:t>
            </a:r>
            <a:r>
              <a:rPr lang="ru-RU" sz="1800" dirty="0" smtClean="0"/>
              <a:t>клиентов:</a:t>
            </a:r>
          </a:p>
          <a:p>
            <a:r>
              <a:rPr lang="ru-RU" sz="1800" dirty="0" smtClean="0"/>
              <a:t>Полная прозрачность процесса ремонта техники</a:t>
            </a:r>
          </a:p>
          <a:p>
            <a:r>
              <a:rPr lang="ru-RU" sz="1800" dirty="0" smtClean="0"/>
              <a:t>Удобное расположение сервис-центра (центр г. Минска)</a:t>
            </a:r>
          </a:p>
          <a:p>
            <a:r>
              <a:rPr lang="ru-RU" sz="1800" dirty="0" smtClean="0"/>
              <a:t>Индивидуальный подход к каждому клиенту</a:t>
            </a:r>
          </a:p>
          <a:p>
            <a:r>
              <a:rPr lang="ru-RU" sz="1800" dirty="0" smtClean="0"/>
              <a:t>Конкурентные цены</a:t>
            </a:r>
          </a:p>
          <a:p>
            <a:r>
              <a:rPr lang="ru-RU" sz="1800" dirty="0" smtClean="0"/>
              <a:t>Диагностика и консультации клиентов по вопросам ремонта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82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Услуги сервис-центра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662" y="2171769"/>
            <a:ext cx="4645025" cy="3235682"/>
          </a:xfr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1131052" y="2171769"/>
            <a:ext cx="4645152" cy="328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Мы предоставляем все возможные услуги по обслуживанию техники: от диагностики и ремонта – до персональной сборки настольных компьютеров под нужды клиентов. </a:t>
            </a:r>
          </a:p>
        </p:txBody>
      </p:sp>
    </p:spTree>
    <p:extLst>
      <p:ext uri="{BB962C8B-B14F-4D97-AF65-F5344CB8AC3E}">
        <p14:creationId xmlns:p14="http://schemas.microsoft.com/office/powerpoint/2010/main" val="416533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планируемой выручки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53668277"/>
              </p:ext>
            </p:extLst>
          </p:nvPr>
        </p:nvGraphicFramePr>
        <p:xfrm>
          <a:off x="1131052" y="2017342"/>
          <a:ext cx="5203167" cy="3839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2407">
                  <a:extLst>
                    <a:ext uri="{9D8B030D-6E8A-4147-A177-3AD203B41FA5}">
                      <a16:colId xmlns:a16="http://schemas.microsoft.com/office/drawing/2014/main" val="3693429498"/>
                    </a:ext>
                  </a:extLst>
                </a:gridCol>
                <a:gridCol w="1445324">
                  <a:extLst>
                    <a:ext uri="{9D8B030D-6E8A-4147-A177-3AD203B41FA5}">
                      <a16:colId xmlns:a16="http://schemas.microsoft.com/office/drawing/2014/main" val="1028523463"/>
                    </a:ext>
                  </a:extLst>
                </a:gridCol>
                <a:gridCol w="867195">
                  <a:extLst>
                    <a:ext uri="{9D8B030D-6E8A-4147-A177-3AD203B41FA5}">
                      <a16:colId xmlns:a16="http://schemas.microsoft.com/office/drawing/2014/main" val="1586316878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1997213524"/>
                    </a:ext>
                  </a:extLst>
                </a:gridCol>
                <a:gridCol w="722407">
                  <a:extLst>
                    <a:ext uri="{9D8B030D-6E8A-4147-A177-3AD203B41FA5}">
                      <a16:colId xmlns:a16="http://schemas.microsoft.com/office/drawing/2014/main" val="2746041504"/>
                    </a:ext>
                  </a:extLst>
                </a:gridCol>
                <a:gridCol w="650523">
                  <a:extLst>
                    <a:ext uri="{9D8B030D-6E8A-4147-A177-3AD203B41FA5}">
                      <a16:colId xmlns:a16="http://schemas.microsoft.com/office/drawing/2014/main" val="1424652220"/>
                    </a:ext>
                  </a:extLst>
                </a:gridCol>
              </a:tblGrid>
              <a:tr h="3516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№ п/п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Виды услуг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Количество оказываемых услуг, ед.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Средняя стоимость услуги, руб.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Выручка от оказания услуг, руб.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681081"/>
                  </a:ext>
                </a:extLst>
              </a:tr>
              <a:tr h="3516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 месяц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 год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extLst>
                  <a:ext uri="{0D108BD9-81ED-4DB2-BD59-A6C34878D82A}">
                    <a16:rowId xmlns:a16="http://schemas.microsoft.com/office/drawing/2014/main" val="2152216049"/>
                  </a:ext>
                </a:extLst>
              </a:tr>
              <a:tr h="31968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Замена экрана моб. телефона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25,00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375,00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4 500,00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extLst>
                  <a:ext uri="{0D108BD9-81ED-4DB2-BD59-A6C34878D82A}">
                    <a16:rowId xmlns:a16="http://schemas.microsoft.com/office/drawing/2014/main" val="822559464"/>
                  </a:ext>
                </a:extLst>
              </a:tr>
              <a:tr h="31968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Замена экрана ноутбука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750,00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9000,00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extLst>
                  <a:ext uri="{0D108BD9-81ED-4DB2-BD59-A6C34878D82A}">
                    <a16:rowId xmlns:a16="http://schemas.microsoft.com/office/drawing/2014/main" val="2672104572"/>
                  </a:ext>
                </a:extLst>
              </a:tr>
              <a:tr h="16650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Сборка ПК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500,00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6000,00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extLst>
                  <a:ext uri="{0D108BD9-81ED-4DB2-BD59-A6C34878D82A}">
                    <a16:rowId xmlns:a16="http://schemas.microsoft.com/office/drawing/2014/main" val="3946270341"/>
                  </a:ext>
                </a:extLst>
              </a:tr>
              <a:tr h="31968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Замена материнской платы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150,00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1800,00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extLst>
                  <a:ext uri="{0D108BD9-81ED-4DB2-BD59-A6C34878D82A}">
                    <a16:rowId xmlns:a16="http://schemas.microsoft.com/office/drawing/2014/main" val="1874168981"/>
                  </a:ext>
                </a:extLst>
              </a:tr>
              <a:tr h="16650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Замена блока питания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25,00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600,00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extLst>
                  <a:ext uri="{0D108BD9-81ED-4DB2-BD59-A6C34878D82A}">
                    <a16:rowId xmlns:a16="http://schemas.microsoft.com/office/drawing/2014/main" val="41551177"/>
                  </a:ext>
                </a:extLst>
              </a:tr>
              <a:tr h="16650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Замена видеокарты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12,00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60,00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720,00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extLst>
                  <a:ext uri="{0D108BD9-81ED-4DB2-BD59-A6C34878D82A}">
                    <a16:rowId xmlns:a16="http://schemas.microsoft.com/office/drawing/2014/main" val="2385674258"/>
                  </a:ext>
                </a:extLst>
              </a:tr>
              <a:tr h="47952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Комплексная замена комплектующих ноутбука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200,00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1000,00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12000,00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extLst>
                  <a:ext uri="{0D108BD9-81ED-4DB2-BD59-A6C34878D82A}">
                    <a16:rowId xmlns:a16="http://schemas.microsoft.com/office/drawing/2014/main" val="456289073"/>
                  </a:ext>
                </a:extLst>
              </a:tr>
              <a:tr h="31968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Диагностика моб. телефона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250,00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3000,00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extLst>
                  <a:ext uri="{0D108BD9-81ED-4DB2-BD59-A6C34878D82A}">
                    <a16:rowId xmlns:a16="http://schemas.microsoft.com/office/drawing/2014/main" val="2164693290"/>
                  </a:ext>
                </a:extLst>
              </a:tr>
              <a:tr h="16650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9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Диагностика ноутбука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60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600,00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7200,00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extLst>
                  <a:ext uri="{0D108BD9-81ED-4DB2-BD59-A6C34878D82A}">
                    <a16:rowId xmlns:a16="http://schemas.microsoft.com/office/drawing/2014/main" val="1887194223"/>
                  </a:ext>
                </a:extLst>
              </a:tr>
              <a:tr h="166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Итого: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х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х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4535,00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44820,00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940" marR="59940" marT="0" marB="0" anchor="ctr"/>
                </a:tc>
                <a:extLst>
                  <a:ext uri="{0D108BD9-81ED-4DB2-BD59-A6C34878D82A}">
                    <a16:rowId xmlns:a16="http://schemas.microsoft.com/office/drawing/2014/main" val="3232297977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31" y="2017341"/>
            <a:ext cx="3815156" cy="383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3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затрат и дохода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077872"/>
              </p:ext>
            </p:extLst>
          </p:nvPr>
        </p:nvGraphicFramePr>
        <p:xfrm>
          <a:off x="1131052" y="2171769"/>
          <a:ext cx="5747242" cy="3225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098">
                  <a:extLst>
                    <a:ext uri="{9D8B030D-6E8A-4147-A177-3AD203B41FA5}">
                      <a16:colId xmlns:a16="http://schemas.microsoft.com/office/drawing/2014/main" val="930655398"/>
                    </a:ext>
                  </a:extLst>
                </a:gridCol>
                <a:gridCol w="3248176">
                  <a:extLst>
                    <a:ext uri="{9D8B030D-6E8A-4147-A177-3AD203B41FA5}">
                      <a16:colId xmlns:a16="http://schemas.microsoft.com/office/drawing/2014/main" val="2026399403"/>
                    </a:ext>
                  </a:extLst>
                </a:gridCol>
                <a:gridCol w="1036808">
                  <a:extLst>
                    <a:ext uri="{9D8B030D-6E8A-4147-A177-3AD203B41FA5}">
                      <a16:colId xmlns:a16="http://schemas.microsoft.com/office/drawing/2014/main" val="3196045587"/>
                    </a:ext>
                  </a:extLst>
                </a:gridCol>
                <a:gridCol w="1072160">
                  <a:extLst>
                    <a:ext uri="{9D8B030D-6E8A-4147-A177-3AD203B41FA5}">
                      <a16:colId xmlns:a16="http://schemas.microsoft.com/office/drawing/2014/main" val="1193778013"/>
                    </a:ext>
                  </a:extLst>
                </a:gridCol>
              </a:tblGrid>
              <a:tr h="509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№ п/п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Показатели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 среднем за месяц, руб.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 среднем за год, руб.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extLst>
                  <a:ext uri="{0D108BD9-81ED-4DB2-BD59-A6C34878D82A}">
                    <a16:rowId xmlns:a16="http://schemas.microsoft.com/office/drawing/2014/main" val="478013226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Выручка от оказания услуг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4535,00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44820,00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extLst>
                  <a:ext uri="{0D108BD9-81ED-4DB2-BD59-A6C34878D82A}">
                    <a16:rowId xmlns:a16="http://schemas.microsoft.com/office/drawing/2014/main" val="2774265364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Текущие затраты, всего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1844,82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22,139,00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extLst>
                  <a:ext uri="{0D108BD9-81ED-4DB2-BD59-A6C34878D82A}">
                    <a16:rowId xmlns:a16="http://schemas.microsoft.com/office/drawing/2014/main" val="2280538550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 том числе: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extLst>
                  <a:ext uri="{0D108BD9-81ED-4DB2-BD59-A6C34878D82A}">
                    <a16:rowId xmlns:a16="http://schemas.microsoft.com/office/drawing/2014/main" val="948189825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2.1.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Амортизационные отчисления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10,82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131,0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extLst>
                  <a:ext uri="{0D108BD9-81ED-4DB2-BD59-A6C34878D82A}">
                    <a16:rowId xmlns:a16="http://schemas.microsoft.com/office/drawing/2014/main" val="1688216495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2.2.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Затраты на рекламу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250,00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3000,00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extLst>
                  <a:ext uri="{0D108BD9-81ED-4DB2-BD59-A6C34878D82A}">
                    <a16:rowId xmlns:a16="http://schemas.microsoft.com/office/drawing/2014/main" val="3312078400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2.3.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Арендные платежи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1500,00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18000,00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extLst>
                  <a:ext uri="{0D108BD9-81ED-4DB2-BD59-A6C34878D82A}">
                    <a16:rowId xmlns:a16="http://schemas.microsoft.com/office/drawing/2014/main" val="31876289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2.4.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Оплата электроэнергии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54,00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648,00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extLst>
                  <a:ext uri="{0D108BD9-81ED-4DB2-BD59-A6C34878D82A}">
                    <a16:rowId xmlns:a16="http://schemas.microsoft.com/office/drawing/2014/main" val="3695407500"/>
                  </a:ext>
                </a:extLst>
              </a:tr>
              <a:tr h="33941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2.5.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Плата за обслуживание кассового аппарата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144,00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extLst>
                  <a:ext uri="{0D108BD9-81ED-4DB2-BD59-A6C34878D82A}">
                    <a16:rowId xmlns:a16="http://schemas.microsoft.com/office/drawing/2014/main" val="4066106590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2.6.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Плата за банковское обслуживание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216,00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extLst>
                  <a:ext uri="{0D108BD9-81ED-4DB2-BD59-A6C34878D82A}">
                    <a16:rowId xmlns:a16="http://schemas.microsoft.com/office/drawing/2014/main" val="84052009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Налоги и страховые взносы, всего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225,50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2 706,00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extLst>
                  <a:ext uri="{0D108BD9-81ED-4DB2-BD59-A6C34878D82A}">
                    <a16:rowId xmlns:a16="http://schemas.microsoft.com/office/drawing/2014/main" val="1200008147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 том числе: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extLst>
                  <a:ext uri="{0D108BD9-81ED-4DB2-BD59-A6C34878D82A}">
                    <a16:rowId xmlns:a16="http://schemas.microsoft.com/office/drawing/2014/main" val="1594892630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3.1.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Уплата единого налога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110,00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1 320,00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extLst>
                  <a:ext uri="{0D108BD9-81ED-4DB2-BD59-A6C34878D82A}">
                    <a16:rowId xmlns:a16="http://schemas.microsoft.com/office/drawing/2014/main" val="3054638308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3.2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Отчисления в ФСЗН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115,50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1 386,00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extLst>
                  <a:ext uri="{0D108BD9-81ED-4DB2-BD59-A6C34878D82A}">
                    <a16:rowId xmlns:a16="http://schemas.microsoft.com/office/drawing/2014/main" val="1551427526"/>
                  </a:ext>
                </a:extLst>
              </a:tr>
              <a:tr h="18285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Чистый доход (стр.1-стр.2-стр.3)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2 465,18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19,975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829" marR="65829" marT="0" marB="0" anchor="ctr"/>
                </a:tc>
                <a:extLst>
                  <a:ext uri="{0D108BD9-81ED-4DB2-BD59-A6C34878D82A}">
                    <a16:rowId xmlns:a16="http://schemas.microsoft.com/office/drawing/2014/main" val="1633966625"/>
                  </a:ext>
                </a:extLst>
              </a:tr>
            </a:tbl>
          </a:graphicData>
        </a:graphic>
      </p:graphicFrame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62" y="2171769"/>
            <a:ext cx="3425825" cy="3225700"/>
          </a:xfrm>
        </p:spPr>
      </p:pic>
    </p:spTree>
    <p:extLst>
      <p:ext uri="{BB962C8B-B14F-4D97-AF65-F5344CB8AC3E}">
        <p14:creationId xmlns:p14="http://schemas.microsoft.com/office/powerpoint/2010/main" val="247743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Сащека</a:t>
            </a:r>
            <a:r>
              <a:rPr lang="ru-RU" dirty="0" smtClean="0"/>
              <a:t> П. А. </a:t>
            </a:r>
            <a:r>
              <a:rPr lang="ru-RU" smtClean="0"/>
              <a:t>(17-ВС)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7986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30</TotalTime>
  <Words>284</Words>
  <Application>Microsoft Office PowerPoint</Application>
  <PresentationFormat>Широкоэкранный</PresentationFormat>
  <Paragraphs>146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Gallery</vt:lpstr>
      <vt:lpstr>Бизнес-план</vt:lpstr>
      <vt:lpstr>Введение</vt:lpstr>
      <vt:lpstr>Инновации в отрасли ремонта</vt:lpstr>
      <vt:lpstr>Услуги сервис-центра</vt:lpstr>
      <vt:lpstr>Расчет планируемой выручки</vt:lpstr>
      <vt:lpstr>Расчет затрат и дохода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Бизнес-план</dc:title>
  <dc:creator>Павел Сащека</dc:creator>
  <cp:lastModifiedBy>Павел Сащека</cp:lastModifiedBy>
  <cp:revision>4</cp:revision>
  <dcterms:created xsi:type="dcterms:W3CDTF">2020-04-26T20:03:43Z</dcterms:created>
  <dcterms:modified xsi:type="dcterms:W3CDTF">2020-04-26T20:34:28Z</dcterms:modified>
</cp:coreProperties>
</file>