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6" r:id="rId8"/>
    <p:sldId id="267" r:id="rId9"/>
    <p:sldId id="261" r:id="rId10"/>
    <p:sldId id="270" r:id="rId11"/>
    <p:sldId id="271" r:id="rId12"/>
    <p:sldId id="262" r:id="rId13"/>
    <p:sldId id="275" r:id="rId14"/>
    <p:sldId id="263" r:id="rId15"/>
    <p:sldId id="272" r:id="rId16"/>
    <p:sldId id="277" r:id="rId17"/>
    <p:sldId id="268" r:id="rId18"/>
    <p:sldId id="283" r:id="rId19"/>
    <p:sldId id="287" r:id="rId20"/>
    <p:sldId id="273" r:id="rId21"/>
    <p:sldId id="278" r:id="rId22"/>
    <p:sldId id="264" r:id="rId23"/>
    <p:sldId id="274" r:id="rId24"/>
    <p:sldId id="265" r:id="rId25"/>
    <p:sldId id="279" r:id="rId26"/>
    <p:sldId id="286" r:id="rId27"/>
    <p:sldId id="285" r:id="rId28"/>
    <p:sldId id="280" r:id="rId29"/>
    <p:sldId id="281" r:id="rId30"/>
    <p:sldId id="282" r:id="rId31"/>
    <p:sldId id="276" r:id="rId32"/>
    <p:sldId id="269" r:id="rId33"/>
    <p:sldId id="28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11/5/2015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2973" y="1202929"/>
            <a:ext cx="93169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Analogue Digital Converter</a:t>
            </a:r>
          </a:p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(ADC)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1363" y="4306738"/>
            <a:ext cx="8900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STEVEN FOONG GHIN YEW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95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</a:t>
            </a:r>
            <a:r>
              <a:rPr lang="en-US" dirty="0" smtClean="0"/>
              <a:t>(Resolution)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8" y="1680632"/>
            <a:ext cx="11385879" cy="5067898"/>
          </a:xfrm>
        </p:spPr>
      </p:pic>
    </p:spTree>
    <p:extLst>
      <p:ext uri="{BB962C8B-B14F-4D97-AF65-F5344CB8AC3E}">
        <p14:creationId xmlns:p14="http://schemas.microsoft.com/office/powerpoint/2010/main" val="20048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</a:t>
            </a:r>
            <a:r>
              <a:rPr lang="en-US" dirty="0" smtClean="0"/>
              <a:t>(Resolution)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CR1.RES [1:0] will be used to set the resolution of the ADC</a:t>
            </a:r>
          </a:p>
        </p:txBody>
      </p:sp>
    </p:spTree>
    <p:extLst>
      <p:ext uri="{BB962C8B-B14F-4D97-AF65-F5344CB8AC3E}">
        <p14:creationId xmlns:p14="http://schemas.microsoft.com/office/powerpoint/2010/main" val="42647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(SLEEP &amp; AWAKE)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mode for the ADC chip, Sleep Mode and Awake Mode</a:t>
            </a:r>
          </a:p>
          <a:p>
            <a:r>
              <a:rPr lang="en-US" dirty="0" smtClean="0"/>
              <a:t>During Sleep Mode, the chip only consume few micro-A which approximately zero.</a:t>
            </a:r>
            <a:r>
              <a:rPr lang="en-GB" dirty="0" smtClean="0"/>
              <a:t> However, no conversion can be perform during the Sleep Mode</a:t>
            </a:r>
          </a:p>
          <a:p>
            <a:r>
              <a:rPr lang="en-GB" dirty="0"/>
              <a:t>T</a:t>
            </a:r>
            <a:r>
              <a:rPr lang="en-US" dirty="0" smtClean="0"/>
              <a:t>he chip can only perform conversion/conversions during Awake Mode</a:t>
            </a:r>
            <a:endParaRPr lang="en-US" dirty="0"/>
          </a:p>
          <a:p>
            <a:r>
              <a:rPr lang="en-US" dirty="0" smtClean="0"/>
              <a:t>To wake up the ADC chip from Sleep mode, CR2.ADON bit must be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STM32F42x(FAST &amp; SLOW Conv)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conversion mode allowed which is Fast Conversion Mode and Slow Conversion Mode.</a:t>
            </a:r>
          </a:p>
          <a:p>
            <a:r>
              <a:rPr lang="en-US" dirty="0" smtClean="0"/>
              <a:t>To use Fast Conversion Mode, analogue supplied voltage </a:t>
            </a:r>
            <a:r>
              <a:rPr lang="en-US" dirty="0" err="1" smtClean="0"/>
              <a:t>Vdd</a:t>
            </a:r>
            <a:r>
              <a:rPr lang="en-US" dirty="0" smtClean="0"/>
              <a:t> in the range of 2.4V and 3.6V</a:t>
            </a:r>
          </a:p>
          <a:p>
            <a:r>
              <a:rPr lang="en-US" dirty="0" smtClean="0"/>
              <a:t>To use Slow Conversion Mode, analogue supplied voltage </a:t>
            </a:r>
            <a:r>
              <a:rPr lang="en-US" dirty="0" err="1" smtClean="0"/>
              <a:t>Vdd</a:t>
            </a:r>
            <a:r>
              <a:rPr lang="en-US" dirty="0" smtClean="0"/>
              <a:t> must in the range of 1.8V and 3.6V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(CHANNEL)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STM32F42x consist of 19 ADC pin</a:t>
            </a:r>
          </a:p>
          <a:p>
            <a:pPr lvl="1"/>
            <a:r>
              <a:rPr lang="en-US" dirty="0" smtClean="0"/>
              <a:t>16 External Input pin</a:t>
            </a:r>
          </a:p>
          <a:p>
            <a:pPr lvl="1"/>
            <a:r>
              <a:rPr lang="en-US" dirty="0" smtClean="0"/>
              <a:t>3 Internal Input pin</a:t>
            </a:r>
          </a:p>
          <a:p>
            <a:r>
              <a:rPr lang="en-US" dirty="0" smtClean="0"/>
              <a:t>There are 16 GPIO pins that can be use as ADC input channel</a:t>
            </a:r>
            <a:r>
              <a:rPr lang="en-GB" dirty="0" smtClean="0"/>
              <a:t> which is ADC_IN0, ADC_IN1, … , ADC_IN14 and ADC_IN15.</a:t>
            </a:r>
          </a:p>
          <a:p>
            <a:r>
              <a:rPr lang="en-US" dirty="0" smtClean="0"/>
              <a:t>These channels can be grouped into Regular Group or Injected Group</a:t>
            </a:r>
          </a:p>
          <a:p>
            <a:r>
              <a:rPr lang="en-US" dirty="0" smtClean="0"/>
              <a:t>Regular Group allow 16 conversion</a:t>
            </a:r>
          </a:p>
          <a:p>
            <a:r>
              <a:rPr lang="en-US" dirty="0" smtClean="0"/>
              <a:t>Injected Group allow 4 conversion</a:t>
            </a:r>
          </a:p>
        </p:txBody>
      </p:sp>
    </p:spTree>
    <p:extLst>
      <p:ext uri="{BB962C8B-B14F-4D97-AF65-F5344CB8AC3E}">
        <p14:creationId xmlns:p14="http://schemas.microsoft.com/office/powerpoint/2010/main" val="27680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(CHANNEL)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SQR1.L[3:0] is use to select the number of conversion in the sequence. The sequence can be arranged in SQR3, SQR2 and SQR1.</a:t>
            </a:r>
          </a:p>
          <a:p>
            <a:r>
              <a:rPr lang="en-US" dirty="0" smtClean="0"/>
              <a:t>The sequence can have repeated channel</a:t>
            </a:r>
          </a:p>
          <a:p>
            <a:r>
              <a:rPr lang="en-US" dirty="0" err="1"/>
              <a:t>Eg</a:t>
            </a:r>
            <a:r>
              <a:rPr lang="en-US" dirty="0"/>
              <a:t>. With L = 0010 (3 conversion), the sequence can be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Convert channel ADC_IN0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Convert channel ADC_IN1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Convert channel ADC_IN0 again</a:t>
            </a:r>
          </a:p>
          <a:p>
            <a:r>
              <a:rPr lang="en-US" dirty="0" smtClean="0"/>
              <a:t>Same case to Injected group but JSQR.JL[1:0] can only have maximum 4 conversion. Therefore only one JSQR register is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(CHANNEL)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70506"/>
              </p:ext>
            </p:extLst>
          </p:nvPr>
        </p:nvGraphicFramePr>
        <p:xfrm>
          <a:off x="708336" y="2408342"/>
          <a:ext cx="5898525" cy="4250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0376"/>
                <a:gridCol w="2687998"/>
                <a:gridCol w="2670151"/>
              </a:tblGrid>
              <a:tr h="4833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No.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Regular Channel sequence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Injected Channel sequence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1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IN3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IN9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IN0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15955" y="2408342"/>
            <a:ext cx="385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CR2.JAUTO is not set</a:t>
            </a:r>
          </a:p>
          <a:p>
            <a:r>
              <a:rPr lang="en-US" dirty="0" smtClean="0"/>
              <a:t>Injected group will have higher priority.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During conversion of a regular group channel, JWSTART is set. The current regular conversion will halt and start the injected channel conversion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(CHANNEL)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369713"/>
            <a:ext cx="8761412" cy="394093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3 Internal inputs are </a:t>
            </a:r>
            <a:endParaRPr lang="en-US" dirty="0" smtClean="0"/>
          </a:p>
          <a:p>
            <a:pPr lvl="1"/>
            <a:r>
              <a:rPr lang="en-US" dirty="0" smtClean="0"/>
              <a:t>Temperature sensor</a:t>
            </a:r>
          </a:p>
          <a:p>
            <a:pPr lvl="2"/>
            <a:r>
              <a:rPr lang="en-US" dirty="0" smtClean="0"/>
              <a:t>Is connected to ADC_IN18 in STM32F42x</a:t>
            </a:r>
          </a:p>
          <a:p>
            <a:pPr lvl="2"/>
            <a:r>
              <a:rPr lang="en-US" dirty="0" smtClean="0"/>
              <a:t>It can measure the temperature ranging from -40 to 125 ± 1.5 degree </a:t>
            </a:r>
            <a:r>
              <a:rPr lang="en-US" dirty="0" err="1" smtClean="0"/>
              <a:t>celcius</a:t>
            </a:r>
            <a:endParaRPr lang="en-US" dirty="0" smtClean="0"/>
          </a:p>
          <a:p>
            <a:pPr lvl="2"/>
            <a:r>
              <a:rPr lang="en-US" dirty="0" smtClean="0"/>
              <a:t>However, I recommend to use 6 bit resolution while using the </a:t>
            </a:r>
            <a:r>
              <a:rPr lang="en-US" dirty="0"/>
              <a:t>t</a:t>
            </a:r>
            <a:r>
              <a:rPr lang="en-US" dirty="0" smtClean="0"/>
              <a:t>emperature sensor</a:t>
            </a:r>
          </a:p>
          <a:p>
            <a:pPr lvl="2"/>
            <a:r>
              <a:rPr lang="en-US" dirty="0" smtClean="0"/>
              <a:t>This is because (125-(-40))/1.5 = 110 which mean that a resolution with more than 110 level will give an inaccurate result. 8 bit would have a resolution up to 256 already</a:t>
            </a:r>
            <a:endParaRPr lang="en-US" dirty="0"/>
          </a:p>
          <a:p>
            <a:pPr lvl="1"/>
            <a:r>
              <a:rPr lang="en-US" dirty="0" err="1" smtClean="0"/>
              <a:t>Vrefint</a:t>
            </a:r>
            <a:r>
              <a:rPr lang="en-US" dirty="0" smtClean="0"/>
              <a:t> (ACD_IN17)</a:t>
            </a:r>
          </a:p>
          <a:p>
            <a:pPr lvl="1"/>
            <a:r>
              <a:rPr lang="en-US" dirty="0" err="1" smtClean="0"/>
              <a:t>Vbat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9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(CHANNEL)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the internal input channel</a:t>
            </a:r>
          </a:p>
          <a:p>
            <a:pPr lvl="1"/>
            <a:r>
              <a:rPr lang="en-US" dirty="0" smtClean="0"/>
              <a:t>Temperature sensor and </a:t>
            </a:r>
            <a:r>
              <a:rPr lang="en-US" dirty="0" err="1" smtClean="0"/>
              <a:t>Vrefint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CCR.TSVREFE have to be set HIGH</a:t>
            </a:r>
          </a:p>
          <a:p>
            <a:pPr lvl="1"/>
            <a:r>
              <a:rPr lang="en-US" dirty="0" err="1" smtClean="0"/>
              <a:t>Vbat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CCR.VBATE have to be set HIGH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469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(CHANNEL)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70" t="23942" r="35190" b="63274"/>
          <a:stretch/>
        </p:blipFill>
        <p:spPr>
          <a:xfrm>
            <a:off x="354840" y="2866031"/>
            <a:ext cx="11018293" cy="219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ADC 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ANALOGUE signal input converted into DIGITAL data.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2" y="3644900"/>
            <a:ext cx="2857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" t="417" r="62384" b="-417"/>
          <a:stretch/>
        </p:blipFill>
        <p:spPr>
          <a:xfrm>
            <a:off x="6918580" y="3182787"/>
            <a:ext cx="3155970" cy="27309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439478" y="4015409"/>
            <a:ext cx="1669774" cy="13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39478" y="4311650"/>
            <a:ext cx="1669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39478" y="4548284"/>
            <a:ext cx="1669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(Conversion)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start conversion of regular group, the CR1.SWSTART have to be set whereas CR1.JSWSTART set to start injected group.</a:t>
            </a:r>
          </a:p>
          <a:p>
            <a:r>
              <a:rPr lang="en-US" dirty="0" smtClean="0"/>
              <a:t>After the conversion, an interrupt SR.EOC will be generated to acknowledge the end of conversion. </a:t>
            </a:r>
          </a:p>
          <a:p>
            <a:r>
              <a:rPr lang="en-US" dirty="0" smtClean="0"/>
              <a:t>Therefore, this interrupt must be enable by setting CR1.EOCIE to 1.</a:t>
            </a:r>
          </a:p>
          <a:p>
            <a:r>
              <a:rPr lang="en-US" dirty="0" smtClean="0"/>
              <a:t>Same case to injected group with SR.JEOC and CR1.JEOCIE as its interrupt flag and interrupt enable.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(Conversion)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741" y="2333043"/>
            <a:ext cx="8761412" cy="34163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than using SWSTART and JSWSTART to start.</a:t>
            </a:r>
          </a:p>
          <a:p>
            <a:r>
              <a:rPr lang="en-US" dirty="0" smtClean="0"/>
              <a:t>ADC can also start a conversion from 16 external triggers</a:t>
            </a:r>
          </a:p>
          <a:p>
            <a:r>
              <a:rPr lang="en-US" dirty="0" smtClean="0"/>
              <a:t>First, set the edge of trigger through the CR2.EXTEN[1:0]</a:t>
            </a:r>
          </a:p>
          <a:p>
            <a:pPr lvl="1"/>
            <a:r>
              <a:rPr lang="en-US" dirty="0"/>
              <a:t>00	No external trigger</a:t>
            </a:r>
          </a:p>
          <a:p>
            <a:pPr lvl="1"/>
            <a:r>
              <a:rPr lang="en-US" dirty="0"/>
              <a:t>01	Rising Edge trigger</a:t>
            </a:r>
          </a:p>
          <a:p>
            <a:pPr lvl="1"/>
            <a:r>
              <a:rPr lang="en-US" dirty="0"/>
              <a:t>10	Falling Edge trigger</a:t>
            </a:r>
          </a:p>
          <a:p>
            <a:pPr lvl="1"/>
            <a:r>
              <a:rPr lang="en-US" dirty="0"/>
              <a:t>11	Both Edge </a:t>
            </a:r>
            <a:r>
              <a:rPr lang="en-US" dirty="0" smtClean="0"/>
              <a:t>trigger</a:t>
            </a:r>
            <a:endParaRPr lang="en-US" dirty="0"/>
          </a:p>
          <a:p>
            <a:r>
              <a:rPr lang="en-US" dirty="0" smtClean="0"/>
              <a:t>Second, set the source of trigger through CR2. EXTSEL[3:0]</a:t>
            </a:r>
          </a:p>
          <a:p>
            <a:pPr lvl="1"/>
            <a:r>
              <a:rPr lang="en-US" dirty="0" smtClean="0"/>
              <a:t>There are 16 available sources of trigger including TMR1, TMR2 …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2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(SAMPLING)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sampling time can be set to every channel individually with the SMP1 and SMP2 registers</a:t>
            </a:r>
          </a:p>
          <a:p>
            <a:r>
              <a:rPr lang="en-US" dirty="0" smtClean="0"/>
              <a:t>However, the time set is not the actual sampling time because the conversion time have to be include.</a:t>
            </a:r>
            <a:endParaRPr lang="en-US" dirty="0"/>
          </a:p>
          <a:p>
            <a:r>
              <a:rPr lang="en-US" dirty="0" smtClean="0"/>
              <a:t>12 clock cycle have to be added to obtain the actual time scale.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A 30MHz clock with sampling time set to 3 cycle (case 000)</a:t>
            </a:r>
          </a:p>
          <a:p>
            <a:pPr lvl="1"/>
            <a:r>
              <a:rPr lang="en-US" dirty="0" smtClean="0"/>
              <a:t>The conversion time will be (3 + 12) cycles = 15cycles </a:t>
            </a:r>
          </a:p>
          <a:p>
            <a:pPr lvl="1"/>
            <a:r>
              <a:rPr lang="en-US" dirty="0" smtClean="0"/>
              <a:t>The time needed would be 0.5 micro-s  between each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(SAMPLING)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reduce the actual sampling time with the FAST CONVERSION MODE and the resolution setting.</a:t>
            </a:r>
          </a:p>
          <a:p>
            <a:endParaRPr lang="en-US" dirty="0" smtClean="0"/>
          </a:p>
          <a:p>
            <a:r>
              <a:rPr lang="en-US" dirty="0" smtClean="0"/>
              <a:t>In FAST CONVERSION MODE and resolution to 12bits. The actual sampling time only have to add extra clock cycle as follow:</a:t>
            </a:r>
          </a:p>
          <a:p>
            <a:pPr lvl="1"/>
            <a:r>
              <a:rPr lang="en-US" dirty="0" smtClean="0"/>
              <a:t>12 bits:	Sampling time + 12 clock cycle (no change)</a:t>
            </a:r>
          </a:p>
          <a:p>
            <a:pPr lvl="1"/>
            <a:r>
              <a:rPr lang="en-US" dirty="0" smtClean="0"/>
              <a:t>10 </a:t>
            </a:r>
            <a:r>
              <a:rPr lang="en-US" dirty="0"/>
              <a:t>bits:	Sampling time + </a:t>
            </a:r>
            <a:r>
              <a:rPr lang="en-US" dirty="0" smtClean="0"/>
              <a:t>10 </a:t>
            </a:r>
            <a:r>
              <a:rPr lang="en-US" dirty="0"/>
              <a:t>clock </a:t>
            </a:r>
            <a:r>
              <a:rPr lang="en-US" dirty="0" smtClean="0"/>
              <a:t>cycle (reduced 2 cycle)</a:t>
            </a:r>
          </a:p>
          <a:p>
            <a:pPr lvl="1"/>
            <a:r>
              <a:rPr lang="en-US" dirty="0" smtClean="0"/>
              <a:t>  8 </a:t>
            </a:r>
            <a:r>
              <a:rPr lang="en-US" dirty="0"/>
              <a:t>bits:	Sampling time + </a:t>
            </a:r>
            <a:r>
              <a:rPr lang="en-US" dirty="0" smtClean="0"/>
              <a:t>  8 </a:t>
            </a:r>
            <a:r>
              <a:rPr lang="en-US" dirty="0"/>
              <a:t>clock cycle (reduced </a:t>
            </a:r>
            <a:r>
              <a:rPr lang="en-US" dirty="0" smtClean="0"/>
              <a:t>4 </a:t>
            </a:r>
            <a:r>
              <a:rPr lang="en-US" dirty="0"/>
              <a:t>cycle)</a:t>
            </a:r>
          </a:p>
          <a:p>
            <a:pPr lvl="1"/>
            <a:r>
              <a:rPr lang="en-US" dirty="0" smtClean="0"/>
              <a:t>  6 </a:t>
            </a:r>
            <a:r>
              <a:rPr lang="en-US" dirty="0"/>
              <a:t>bits:	Sampling time +  </a:t>
            </a:r>
            <a:r>
              <a:rPr lang="en-US" dirty="0" smtClean="0"/>
              <a:t> 6 </a:t>
            </a:r>
            <a:r>
              <a:rPr lang="en-US" dirty="0"/>
              <a:t>clock cycle (reduced </a:t>
            </a:r>
            <a:r>
              <a:rPr lang="en-US" dirty="0" smtClean="0"/>
              <a:t>6 </a:t>
            </a:r>
            <a:r>
              <a:rPr lang="en-US" dirty="0"/>
              <a:t>cycle)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11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(DATA STORAGE)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conversion, regular group will store the data in:</a:t>
            </a:r>
          </a:p>
          <a:p>
            <a:pPr lvl="1"/>
            <a:r>
              <a:rPr lang="en-US" dirty="0" smtClean="0"/>
              <a:t>Register DR</a:t>
            </a:r>
          </a:p>
          <a:p>
            <a:r>
              <a:rPr lang="en-US" dirty="0" smtClean="0"/>
              <a:t>Whereas, injected group will store the data in:</a:t>
            </a:r>
          </a:p>
          <a:p>
            <a:pPr lvl="1"/>
            <a:r>
              <a:rPr lang="en-US" dirty="0" smtClean="0"/>
              <a:t>Register JDR1</a:t>
            </a:r>
          </a:p>
          <a:p>
            <a:pPr lvl="1"/>
            <a:r>
              <a:rPr lang="en-US" dirty="0" smtClean="0"/>
              <a:t>Register JDR2</a:t>
            </a:r>
            <a:endParaRPr lang="en-US" dirty="0"/>
          </a:p>
          <a:p>
            <a:pPr lvl="1"/>
            <a:r>
              <a:rPr lang="en-US" dirty="0"/>
              <a:t>Register </a:t>
            </a:r>
            <a:r>
              <a:rPr lang="en-US" dirty="0" smtClean="0"/>
              <a:t>JDR3</a:t>
            </a:r>
            <a:endParaRPr lang="en-US" dirty="0"/>
          </a:p>
          <a:p>
            <a:pPr lvl="1"/>
            <a:r>
              <a:rPr lang="en-US" dirty="0"/>
              <a:t>Register </a:t>
            </a:r>
            <a:r>
              <a:rPr lang="en-US" dirty="0" smtClean="0"/>
              <a:t>JDR4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</a:t>
            </a:r>
            <a:r>
              <a:rPr lang="en-US" dirty="0" smtClean="0"/>
              <a:t>(DATA STORAGE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previous slide, it is clear that the regular group only have 1 data register DR.</a:t>
            </a:r>
            <a:endParaRPr lang="en-GB" dirty="0" smtClean="0"/>
          </a:p>
          <a:p>
            <a:r>
              <a:rPr lang="en-US" dirty="0" smtClean="0"/>
              <a:t>Must keep track when there are more than 1 regular channel</a:t>
            </a:r>
          </a:p>
          <a:p>
            <a:r>
              <a:rPr lang="en-US" dirty="0" smtClean="0"/>
              <a:t>Therefore, NOT CONVENIENT</a:t>
            </a:r>
          </a:p>
          <a:p>
            <a:r>
              <a:rPr lang="en-US" dirty="0" smtClean="0"/>
              <a:t>By using DMA, the system allow the converted data to be stored directly to the memory allocated in the software.</a:t>
            </a:r>
          </a:p>
          <a:p>
            <a:r>
              <a:rPr lang="en-US" dirty="0" smtClean="0"/>
              <a:t>DMA can be enabled by setting CR2.DMA to HIGH.</a:t>
            </a:r>
          </a:p>
          <a:p>
            <a:r>
              <a:rPr lang="en-US" dirty="0" smtClean="0"/>
              <a:t>NOTE: This DMA setting only allow for single ADC mode</a:t>
            </a:r>
          </a:p>
        </p:txBody>
      </p:sp>
    </p:spTree>
    <p:extLst>
      <p:ext uri="{BB962C8B-B14F-4D97-AF65-F5344CB8AC3E}">
        <p14:creationId xmlns:p14="http://schemas.microsoft.com/office/powerpoint/2010/main" val="387129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(DATA STORAGE)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DMA is used for multiple ADC, CCR.DMA[1:0] have to be configure.</a:t>
            </a:r>
          </a:p>
          <a:p>
            <a:pPr lvl="1"/>
            <a:r>
              <a:rPr lang="en-US" dirty="0"/>
              <a:t>00:	Multi ADC disabled</a:t>
            </a:r>
          </a:p>
          <a:p>
            <a:pPr lvl="1"/>
            <a:r>
              <a:rPr lang="en-US" dirty="0"/>
              <a:t>01:	ADC1 → ADC2 → ADC3</a:t>
            </a:r>
          </a:p>
          <a:p>
            <a:pPr lvl="1"/>
            <a:r>
              <a:rPr lang="en-US" dirty="0"/>
              <a:t>10:	ADC1 &amp; 2  → ADC3 &amp; 1  → ADC2 &amp; 3 (more than 6 bit)</a:t>
            </a:r>
          </a:p>
          <a:p>
            <a:pPr lvl="1"/>
            <a:r>
              <a:rPr lang="en-US" dirty="0"/>
              <a:t>11:	ADC1 &amp; 2  → ADC3 &amp; 1  → ADC2 &amp; 3 (6bit)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4684745"/>
            <a:ext cx="10122823" cy="133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735" y="5352271"/>
            <a:ext cx="7592041" cy="699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734" y="5352271"/>
            <a:ext cx="7592041" cy="727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817" y="5352270"/>
            <a:ext cx="7578958" cy="7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(DATA STORAGE)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DMA is used for multiple ADC, CCR.DMA[1:0] have to be configure.</a:t>
            </a:r>
          </a:p>
          <a:p>
            <a:pPr lvl="1"/>
            <a:r>
              <a:rPr lang="en-US" dirty="0" smtClean="0"/>
              <a:t>00:	Multi ADC disabled</a:t>
            </a:r>
          </a:p>
          <a:p>
            <a:pPr lvl="1"/>
            <a:r>
              <a:rPr lang="en-US" dirty="0" smtClean="0"/>
              <a:t>01:	ADC1 → ADC2 → ADC3</a:t>
            </a:r>
          </a:p>
          <a:p>
            <a:pPr lvl="1"/>
            <a:r>
              <a:rPr lang="en-US" dirty="0" smtClean="0"/>
              <a:t>10:	ADC1 &amp; 2  </a:t>
            </a:r>
            <a:r>
              <a:rPr lang="en-US" dirty="0"/>
              <a:t>→ </a:t>
            </a:r>
            <a:r>
              <a:rPr lang="en-US" dirty="0" smtClean="0"/>
              <a:t>ADC3 &amp; 1 </a:t>
            </a:r>
            <a:r>
              <a:rPr lang="en-US" dirty="0"/>
              <a:t> → </a:t>
            </a:r>
            <a:r>
              <a:rPr lang="en-US" dirty="0" smtClean="0"/>
              <a:t>ADC2 &amp; 3 (more than 6 bit)</a:t>
            </a:r>
          </a:p>
          <a:p>
            <a:pPr lvl="1"/>
            <a:r>
              <a:rPr lang="en-US" dirty="0" smtClean="0"/>
              <a:t>11:	ADC1 </a:t>
            </a:r>
            <a:r>
              <a:rPr lang="en-US" dirty="0"/>
              <a:t>&amp; 2  → ADC3 &amp; 1  → ADC2 &amp; </a:t>
            </a:r>
            <a:r>
              <a:rPr lang="en-US" dirty="0" smtClean="0"/>
              <a:t>3 (6bit)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95" y="4507425"/>
            <a:ext cx="9089527" cy="1512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96" y="5330287"/>
            <a:ext cx="8876324" cy="574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3" y="5330286"/>
            <a:ext cx="8818867" cy="6235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53" y="5383037"/>
            <a:ext cx="8761413" cy="51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5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(MODE)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conversion mode, only 1 conversion is done</a:t>
            </a:r>
          </a:p>
          <a:p>
            <a:pPr lvl="1"/>
            <a:r>
              <a:rPr lang="en-US" dirty="0"/>
              <a:t>Temperature sensor only need 1 conversion</a:t>
            </a:r>
          </a:p>
          <a:p>
            <a:pPr lvl="1"/>
            <a:r>
              <a:rPr lang="en-US" dirty="0"/>
              <a:t>CR2.CONT must be </a:t>
            </a:r>
            <a:r>
              <a:rPr lang="en-US" dirty="0" smtClean="0"/>
              <a:t>cleared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Continuous conversion mode</a:t>
            </a:r>
          </a:p>
          <a:p>
            <a:pPr lvl="1"/>
            <a:r>
              <a:rPr lang="en-US" dirty="0"/>
              <a:t>The ADC will convert </a:t>
            </a:r>
            <a:r>
              <a:rPr lang="en-US" dirty="0" smtClean="0"/>
              <a:t>that </a:t>
            </a:r>
            <a:r>
              <a:rPr lang="en-US" dirty="0"/>
              <a:t>channel </a:t>
            </a:r>
            <a:r>
              <a:rPr lang="en-US" dirty="0" smtClean="0"/>
              <a:t>again </a:t>
            </a:r>
            <a:r>
              <a:rPr lang="en-US" dirty="0"/>
              <a:t>after </a:t>
            </a:r>
            <a:r>
              <a:rPr lang="en-US" dirty="0" smtClean="0"/>
              <a:t>it </a:t>
            </a:r>
            <a:r>
              <a:rPr lang="en-US" dirty="0"/>
              <a:t>finished</a:t>
            </a:r>
          </a:p>
          <a:p>
            <a:pPr lvl="1"/>
            <a:r>
              <a:rPr lang="en-US" dirty="0"/>
              <a:t>Meaning that it will keep on convert the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CR2.CONT have to be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</a:t>
            </a:r>
            <a:r>
              <a:rPr lang="en-US" dirty="0" smtClean="0"/>
              <a:t>(MODE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mode</a:t>
            </a:r>
          </a:p>
          <a:p>
            <a:pPr lvl="1"/>
            <a:r>
              <a:rPr lang="en-US" dirty="0"/>
              <a:t>The ADC convert all the channels listed in the sequence and restart the converting all the channels if CONT bit is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CR1.SCAN have to be set in order to be in this mode</a:t>
            </a:r>
          </a:p>
          <a:p>
            <a:pPr lvl="1"/>
            <a:r>
              <a:rPr lang="en-US" dirty="0" smtClean="0"/>
              <a:t>if CR2.EOCS == 0</a:t>
            </a:r>
          </a:p>
          <a:p>
            <a:pPr lvl="2"/>
            <a:r>
              <a:rPr lang="en-US" dirty="0" smtClean="0"/>
              <a:t>EOC is generated after the whole sequence is finished</a:t>
            </a:r>
            <a:endParaRPr lang="en-US" dirty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EOC is generated after finishing each channel conversion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ADC works???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level of voltage measured and stored into register.</a:t>
            </a:r>
          </a:p>
          <a:p>
            <a:endParaRPr lang="en-US" dirty="0"/>
          </a:p>
          <a:p>
            <a:r>
              <a:rPr lang="en-US" dirty="0" smtClean="0"/>
              <a:t>RED	: Conversion</a:t>
            </a:r>
          </a:p>
          <a:p>
            <a:r>
              <a:rPr lang="en-US" dirty="0" smtClean="0"/>
              <a:t>BLUE	: Input Analogue Signal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95" y="2961513"/>
            <a:ext cx="3842734" cy="34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</a:t>
            </a:r>
            <a:r>
              <a:rPr lang="en-US" dirty="0" smtClean="0"/>
              <a:t>(MODE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Discontinuous mode</a:t>
            </a:r>
          </a:p>
          <a:p>
            <a:pPr lvl="1"/>
            <a:r>
              <a:rPr lang="en-US" dirty="0" smtClean="0"/>
              <a:t>CR1.DISCEN[0:0]</a:t>
            </a:r>
          </a:p>
          <a:p>
            <a:pPr lvl="2"/>
            <a:r>
              <a:rPr lang="en-US" dirty="0" smtClean="0"/>
              <a:t>This bit is use to ENABLE the discontinuous mode with set and DISABLE with unset.</a:t>
            </a:r>
          </a:p>
          <a:p>
            <a:pPr lvl="1"/>
            <a:r>
              <a:rPr lang="en-US" dirty="0" smtClean="0"/>
              <a:t>CR2.DISCNUM[2:0]</a:t>
            </a:r>
            <a:endParaRPr lang="en-US" dirty="0"/>
          </a:p>
          <a:p>
            <a:pPr lvl="2"/>
            <a:r>
              <a:rPr lang="en-US" dirty="0" smtClean="0"/>
              <a:t>This 3 bits use to separate the sequence listed in SQR</a:t>
            </a:r>
          </a:p>
          <a:p>
            <a:pPr lvl="2"/>
            <a:r>
              <a:rPr lang="en-US" dirty="0" smtClean="0"/>
              <a:t>Example.</a:t>
            </a:r>
            <a:endParaRPr lang="en-GB" dirty="0" smtClean="0"/>
          </a:p>
          <a:p>
            <a:pPr lvl="2"/>
            <a:r>
              <a:rPr lang="en-US" dirty="0" smtClean="0"/>
              <a:t>The setting is DISCNUM = 011 (4 channel) and DISCEN = 1</a:t>
            </a:r>
          </a:p>
          <a:p>
            <a:pPr lvl="2"/>
            <a:r>
              <a:rPr lang="en-US" dirty="0" smtClean="0"/>
              <a:t>The sequence then wait for the second trigger / setting of SWSTART 2</a:t>
            </a:r>
            <a:r>
              <a:rPr lang="en-US" baseline="30000" dirty="0" smtClean="0"/>
              <a:t>nd</a:t>
            </a:r>
            <a:r>
              <a:rPr lang="en-US" dirty="0" smtClean="0"/>
              <a:t> time</a:t>
            </a:r>
          </a:p>
          <a:p>
            <a:pPr lvl="2"/>
            <a:r>
              <a:rPr lang="en-US" dirty="0" smtClean="0"/>
              <a:t>NOTE: SWSTART and JSWSTART will auto reset once conversion started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34081"/>
              </p:ext>
            </p:extLst>
          </p:nvPr>
        </p:nvGraphicFramePr>
        <p:xfrm>
          <a:off x="9451022" y="1860465"/>
          <a:ext cx="193597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73"/>
                <a:gridCol w="13394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Channel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IN2</a:t>
                      </a:r>
                      <a:endParaRPr lang="en-GB" dirty="0"/>
                    </a:p>
                  </a:txBody>
                  <a:tcPr/>
                </a:tc>
              </a:tr>
              <a:tr h="31533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36690"/>
              </p:ext>
            </p:extLst>
          </p:nvPr>
        </p:nvGraphicFramePr>
        <p:xfrm>
          <a:off x="9451022" y="3919047"/>
          <a:ext cx="1935975" cy="191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574"/>
                <a:gridCol w="1302401"/>
              </a:tblGrid>
              <a:tr h="383409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Channel</a:t>
                      </a:r>
                      <a:endParaRPr lang="en-GB" dirty="0"/>
                    </a:p>
                  </a:txBody>
                  <a:tcPr/>
                </a:tc>
              </a:tr>
              <a:tr h="38340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IN4</a:t>
                      </a:r>
                      <a:endParaRPr lang="en-GB" dirty="0"/>
                    </a:p>
                  </a:txBody>
                  <a:tcPr/>
                </a:tc>
              </a:tr>
              <a:tr h="38340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IN5</a:t>
                      </a:r>
                      <a:endParaRPr lang="en-GB" dirty="0"/>
                    </a:p>
                  </a:txBody>
                  <a:tcPr/>
                </a:tc>
              </a:tr>
              <a:tr h="38340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IN2</a:t>
                      </a:r>
                      <a:endParaRPr lang="en-GB" dirty="0"/>
                    </a:p>
                  </a:txBody>
                  <a:tcPr/>
                </a:tc>
              </a:tr>
              <a:tr h="38340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(ALLIGNMENT)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there are two alignment</a:t>
            </a:r>
          </a:p>
          <a:p>
            <a:pPr lvl="1"/>
            <a:r>
              <a:rPr lang="en-US" dirty="0" smtClean="0"/>
              <a:t>Right Align</a:t>
            </a:r>
          </a:p>
          <a:p>
            <a:pPr lvl="1"/>
            <a:r>
              <a:rPr lang="en-US" dirty="0" smtClean="0"/>
              <a:t>Left Align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9" y="732961"/>
            <a:ext cx="9920730" cy="55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8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(ADC Clock)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31914" cy="3980181"/>
          </a:xfrm>
        </p:spPr>
        <p:txBody>
          <a:bodyPr>
            <a:noAutofit/>
          </a:bodyPr>
          <a:lstStyle/>
          <a:p>
            <a:r>
              <a:rPr lang="en-US" sz="2000" dirty="0" smtClean="0"/>
              <a:t>After all this, you may found your pin unable to perform ADC as there is no CLOCK.</a:t>
            </a:r>
          </a:p>
          <a:p>
            <a:r>
              <a:rPr lang="en-US" sz="2000" dirty="0" smtClean="0"/>
              <a:t>RCC still have to be configured to allow the ADC feature.</a:t>
            </a:r>
          </a:p>
          <a:p>
            <a:r>
              <a:rPr lang="en-US" sz="2000" dirty="0" smtClean="0"/>
              <a:t>To pre-scale clock (division of clock), CCR.ADCPRE[1:0] have to be configured.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APB2 is the CLOCK for ADC. Therefore, we still have to configure the RCC.APB2ENR to ENABLE APB2</a:t>
            </a:r>
          </a:p>
          <a:p>
            <a:r>
              <a:rPr lang="en-US" sz="2000" dirty="0" smtClean="0"/>
              <a:t>But this is not under ADC because it is under RCC. MUAHAHAHAHAHAHA</a:t>
            </a:r>
          </a:p>
        </p:txBody>
      </p:sp>
    </p:spTree>
    <p:extLst>
      <p:ext uri="{BB962C8B-B14F-4D97-AF65-F5344CB8AC3E}">
        <p14:creationId xmlns:p14="http://schemas.microsoft.com/office/powerpoint/2010/main" val="306050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99471" y="3417501"/>
            <a:ext cx="755435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37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ADC works???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conversion is done frequently, a long analogue signal will be able to be converted and store into registers.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3307535"/>
            <a:ext cx="3607627" cy="271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628" y="3307535"/>
            <a:ext cx="33813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required to perform ADC???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ADC required the following information</a:t>
            </a:r>
          </a:p>
          <a:p>
            <a:pPr lvl="1"/>
            <a:r>
              <a:rPr lang="en-US" dirty="0"/>
              <a:t>Threshold voltage control</a:t>
            </a:r>
          </a:p>
          <a:p>
            <a:pPr lvl="1"/>
            <a:r>
              <a:rPr lang="en-US" dirty="0"/>
              <a:t>Sample time</a:t>
            </a:r>
          </a:p>
          <a:p>
            <a:pPr lvl="1"/>
            <a:r>
              <a:rPr lang="en-US" dirty="0"/>
              <a:t>Resolution of conversion</a:t>
            </a:r>
          </a:p>
          <a:p>
            <a:pPr lvl="1"/>
            <a:endParaRPr lang="en-US" dirty="0"/>
          </a:p>
          <a:p>
            <a:r>
              <a:rPr lang="en-US" dirty="0" smtClean="0"/>
              <a:t>Interrupt are used to represent the conversion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98" y="2931586"/>
            <a:ext cx="5025524" cy="38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</a:t>
            </a:r>
            <a:r>
              <a:rPr lang="en-US" dirty="0" smtClean="0"/>
              <a:t>STM32F42x (GENERAL)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ADC in STM32F42x</a:t>
            </a:r>
          </a:p>
          <a:p>
            <a:r>
              <a:rPr lang="en-US" dirty="0" smtClean="0"/>
              <a:t>There are total of 19 available input channel shared to all three ADC</a:t>
            </a:r>
          </a:p>
          <a:p>
            <a:r>
              <a:rPr lang="en-US" dirty="0"/>
              <a:t>All 3 ADC have same feature and same number of</a:t>
            </a:r>
          </a:p>
          <a:p>
            <a:pPr lvl="1"/>
            <a:r>
              <a:rPr lang="en-US" dirty="0"/>
              <a:t>Control Register (CR)</a:t>
            </a:r>
          </a:p>
          <a:p>
            <a:pPr lvl="1"/>
            <a:r>
              <a:rPr lang="en-US" dirty="0"/>
              <a:t>Status Register (SR)</a:t>
            </a:r>
          </a:p>
          <a:p>
            <a:pPr lvl="1"/>
            <a:r>
              <a:rPr lang="en-US" dirty="0"/>
              <a:t>Data Register (</a:t>
            </a:r>
            <a:r>
              <a:rPr lang="en-US"/>
              <a:t>DR</a:t>
            </a:r>
            <a:r>
              <a:rPr lang="en-US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NOTE: One ADC is enough to sample all 19 channels</a:t>
            </a:r>
          </a:p>
        </p:txBody>
      </p:sp>
    </p:spTree>
    <p:extLst>
      <p:ext uri="{BB962C8B-B14F-4D97-AF65-F5344CB8AC3E}">
        <p14:creationId xmlns:p14="http://schemas.microsoft.com/office/powerpoint/2010/main" val="17954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 STM32F42x (Threshold Voltage)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STM32, threshold voltage is referred as </a:t>
            </a:r>
            <a:r>
              <a:rPr lang="en-US" dirty="0" err="1" smtClean="0"/>
              <a:t>Vref</a:t>
            </a:r>
            <a:endParaRPr lang="en-GB" dirty="0" smtClean="0"/>
          </a:p>
          <a:p>
            <a:r>
              <a:rPr lang="en-US" dirty="0" smtClean="0"/>
              <a:t>If the input analogue signal exceeded the threshold voltage range, the process will be halt.</a:t>
            </a:r>
          </a:p>
          <a:p>
            <a:r>
              <a:rPr lang="en-US" dirty="0"/>
              <a:t>Therefore, the input signals must between </a:t>
            </a:r>
            <a:r>
              <a:rPr lang="en-US" dirty="0" err="1"/>
              <a:t>Vref</a:t>
            </a:r>
            <a:r>
              <a:rPr lang="en-US" dirty="0"/>
              <a:t>- and </a:t>
            </a:r>
            <a:r>
              <a:rPr lang="en-US" dirty="0" err="1"/>
              <a:t>Vref</a:t>
            </a:r>
            <a:r>
              <a:rPr lang="en-US" dirty="0"/>
              <a:t>+,</a:t>
            </a:r>
          </a:p>
          <a:p>
            <a:pPr lvl="1"/>
            <a:r>
              <a:rPr lang="en-US" dirty="0" err="1"/>
              <a:t>Vref</a:t>
            </a:r>
            <a:r>
              <a:rPr lang="en-US" dirty="0"/>
              <a:t>+		as the highest allowable input voltage</a:t>
            </a:r>
          </a:p>
          <a:p>
            <a:pPr lvl="1"/>
            <a:r>
              <a:rPr lang="en-US" dirty="0" err="1"/>
              <a:t>Vref</a:t>
            </a:r>
            <a:r>
              <a:rPr lang="en-US" dirty="0"/>
              <a:t>-		as the lowest allowable input voltage</a:t>
            </a:r>
          </a:p>
          <a:p>
            <a:r>
              <a:rPr lang="en-US" dirty="0" smtClean="0"/>
              <a:t>The two </a:t>
            </a:r>
            <a:r>
              <a:rPr lang="en-US" dirty="0" err="1" smtClean="0"/>
              <a:t>Vref</a:t>
            </a:r>
            <a:r>
              <a:rPr lang="en-US" dirty="0" smtClean="0"/>
              <a:t> value will be stored in HTR and LTR register</a:t>
            </a:r>
          </a:p>
          <a:p>
            <a:r>
              <a:rPr lang="en-US" dirty="0"/>
              <a:t>NOTE: The supplied </a:t>
            </a:r>
            <a:r>
              <a:rPr lang="en-US" dirty="0" err="1"/>
              <a:t>Vss</a:t>
            </a:r>
            <a:r>
              <a:rPr lang="en-US" dirty="0"/>
              <a:t> must be equal to </a:t>
            </a:r>
            <a:r>
              <a:rPr lang="en-US" dirty="0" err="1" smtClean="0"/>
              <a:t>Vref</a:t>
            </a:r>
            <a:r>
              <a:rPr lang="en-US" dirty="0" smtClean="0"/>
              <a:t>-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Vref</a:t>
            </a:r>
            <a:r>
              <a:rPr lang="en-US" dirty="0" smtClean="0"/>
              <a:t>+ must be higher than 1.8V and lower than </a:t>
            </a:r>
            <a:r>
              <a:rPr lang="en-US" dirty="0" err="1" smtClean="0"/>
              <a:t>Vdd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06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in STM32F42x (Threshold Voltage)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enable the Watchdog to generate interrupt, CR1.AWDIE must be set</a:t>
            </a:r>
          </a:p>
          <a:p>
            <a:pPr lvl="1"/>
            <a:r>
              <a:rPr lang="en-US" dirty="0" smtClean="0"/>
              <a:t>If the input signal exceed the threshold voltage range, an interrupt SR.AWD will be generated.</a:t>
            </a:r>
            <a:r>
              <a:rPr lang="en-US" dirty="0"/>
              <a:t> </a:t>
            </a:r>
            <a:r>
              <a:rPr lang="en-US" dirty="0" smtClean="0"/>
              <a:t>We can then halt the conversion.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75" y="3631844"/>
            <a:ext cx="4555902" cy="31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 STM32F42x (Resolution)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64" y="2333043"/>
            <a:ext cx="8761412" cy="4402608"/>
          </a:xfrm>
        </p:spPr>
        <p:txBody>
          <a:bodyPr/>
          <a:lstStyle/>
          <a:p>
            <a:pPr marL="342900" lvl="1" indent="-342900"/>
            <a:r>
              <a:rPr lang="en-US" dirty="0"/>
              <a:t>The </a:t>
            </a:r>
            <a:r>
              <a:rPr lang="en-US" dirty="0" smtClean="0"/>
              <a:t>resolution can </a:t>
            </a:r>
            <a:r>
              <a:rPr lang="en-US" dirty="0"/>
              <a:t>be calculate with (</a:t>
            </a:r>
            <a:r>
              <a:rPr lang="en-US" dirty="0" err="1"/>
              <a:t>Vref</a:t>
            </a:r>
            <a:r>
              <a:rPr lang="en-US" dirty="0"/>
              <a:t>+  -  </a:t>
            </a:r>
            <a:r>
              <a:rPr lang="en-US" dirty="0" err="1"/>
              <a:t>Vref</a:t>
            </a:r>
            <a:r>
              <a:rPr lang="en-US" dirty="0"/>
              <a:t>-)/(2^number of bits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bits allowed:</a:t>
            </a:r>
            <a:r>
              <a:rPr lang="en-GB" dirty="0" smtClean="0"/>
              <a:t> 12, 10, 8, 6</a:t>
            </a:r>
            <a:endParaRPr lang="en-US" dirty="0"/>
          </a:p>
          <a:p>
            <a:pPr lvl="1"/>
            <a:r>
              <a:rPr lang="en-US" dirty="0" smtClean="0"/>
              <a:t>4096</a:t>
            </a:r>
          </a:p>
          <a:p>
            <a:pPr lvl="1"/>
            <a:r>
              <a:rPr lang="en-US" dirty="0" smtClean="0"/>
              <a:t>1024</a:t>
            </a:r>
          </a:p>
          <a:p>
            <a:pPr lvl="1"/>
            <a:r>
              <a:rPr lang="en-US" dirty="0" smtClean="0"/>
              <a:t>256</a:t>
            </a:r>
          </a:p>
          <a:p>
            <a:pPr lvl="1"/>
            <a:r>
              <a:rPr lang="en-US" dirty="0" smtClean="0"/>
              <a:t>64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ADC </a:t>
            </a:r>
            <a:r>
              <a:rPr lang="en-US" dirty="0"/>
              <a:t>configured with 8 bit </a:t>
            </a:r>
            <a:r>
              <a:rPr lang="en-US" dirty="0" smtClean="0"/>
              <a:t>resolution and </a:t>
            </a:r>
            <a:r>
              <a:rPr lang="en-US" dirty="0" err="1"/>
              <a:t>Vref</a:t>
            </a:r>
            <a:r>
              <a:rPr lang="en-US" dirty="0"/>
              <a:t>+ = </a:t>
            </a:r>
            <a:r>
              <a:rPr lang="en-US" dirty="0" smtClean="0"/>
              <a:t>3.3V, </a:t>
            </a:r>
            <a:r>
              <a:rPr lang="en-US" dirty="0" err="1"/>
              <a:t>Vref</a:t>
            </a:r>
            <a:r>
              <a:rPr lang="en-US" dirty="0"/>
              <a:t>- = </a:t>
            </a:r>
            <a:r>
              <a:rPr lang="en-US" dirty="0" smtClean="0"/>
              <a:t>-3.3V</a:t>
            </a:r>
            <a:endParaRPr lang="en-US" dirty="0"/>
          </a:p>
          <a:p>
            <a:pPr lvl="1"/>
            <a:r>
              <a:rPr lang="en-US" dirty="0" smtClean="0"/>
              <a:t>The voltage resolution = (3.3V – (-3.3V))/(2^8) = 0.0257812V</a:t>
            </a:r>
          </a:p>
          <a:p>
            <a:pPr lvl="1"/>
            <a:r>
              <a:rPr lang="en-US" dirty="0" smtClean="0"/>
              <a:t>This mean there will be a 0.0257812V different at every level</a:t>
            </a:r>
          </a:p>
        </p:txBody>
      </p:sp>
    </p:spTree>
    <p:extLst>
      <p:ext uri="{BB962C8B-B14F-4D97-AF65-F5344CB8AC3E}">
        <p14:creationId xmlns:p14="http://schemas.microsoft.com/office/powerpoint/2010/main" val="32440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737</TotalTime>
  <Words>1596</Words>
  <Application>Microsoft Office PowerPoint</Application>
  <PresentationFormat>Widescreen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SimSun</vt:lpstr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What is ADC ???</vt:lpstr>
      <vt:lpstr>How ADC works???</vt:lpstr>
      <vt:lpstr>How ADC works???</vt:lpstr>
      <vt:lpstr>What is required to perform ADC???</vt:lpstr>
      <vt:lpstr>ADC in STM32F42x (GENERAL)</vt:lpstr>
      <vt:lpstr>ADC in STM32F42x (Threshold Voltage)</vt:lpstr>
      <vt:lpstr>ADC in STM32F42x (Threshold Voltage)</vt:lpstr>
      <vt:lpstr>ADC in STM32F42x (Resolution)</vt:lpstr>
      <vt:lpstr>ADC in STM32F42x (Resolution)</vt:lpstr>
      <vt:lpstr>ADC in STM32F42x (Resolution)</vt:lpstr>
      <vt:lpstr>ADC in STM32F42x (SLEEP &amp; AWAKE)</vt:lpstr>
      <vt:lpstr>ADC in STM32F42x(FAST &amp; SLOW Conv)</vt:lpstr>
      <vt:lpstr>ADC in STM32F42x (CHANNEL)</vt:lpstr>
      <vt:lpstr>ADC in STM32F42x (CHANNEL)</vt:lpstr>
      <vt:lpstr>ADC in STM32F42x (CHANNEL)</vt:lpstr>
      <vt:lpstr>ADC in STM32F42x (CHANNEL)</vt:lpstr>
      <vt:lpstr>ADC in STM32F42x (CHANNEL)</vt:lpstr>
      <vt:lpstr>ADC in STM32F42x (CHANNEL)</vt:lpstr>
      <vt:lpstr>ADC in STM32F42x (Conversion)</vt:lpstr>
      <vt:lpstr>ADC in STM32F42x (Conversion)</vt:lpstr>
      <vt:lpstr>ADC in STM32F42x (SAMPLING)</vt:lpstr>
      <vt:lpstr>ADC in STM32F42x (SAMPLING)</vt:lpstr>
      <vt:lpstr>ADC in STM32F42x (DATA STORAGE)</vt:lpstr>
      <vt:lpstr>ADC in STM32F42x (DATA STORAGE)</vt:lpstr>
      <vt:lpstr>ADC in STM32F42x (DATA STORAGE)</vt:lpstr>
      <vt:lpstr>ADC in STM32F42x (DATA STORAGE)</vt:lpstr>
      <vt:lpstr>ADC in STM32F42x (MODE)</vt:lpstr>
      <vt:lpstr>ADC in STM32F42x (MODE)</vt:lpstr>
      <vt:lpstr>ADC in STM32F42x (MODE)</vt:lpstr>
      <vt:lpstr>ADC in STM32F42x (ALLIGNMENT)</vt:lpstr>
      <vt:lpstr>ADC in STM32F42x (ADC Clock)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GhinY Foong</dc:creator>
  <cp:lastModifiedBy>GhinY Foong</cp:lastModifiedBy>
  <cp:revision>43</cp:revision>
  <dcterms:created xsi:type="dcterms:W3CDTF">2015-11-05T13:32:02Z</dcterms:created>
  <dcterms:modified xsi:type="dcterms:W3CDTF">2015-11-06T01:49:21Z</dcterms:modified>
</cp:coreProperties>
</file>