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F3D"/>
    <a:srgbClr val="727F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388"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80E7E-D93C-431C-8E55-F81528CE1330}"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82915D-3155-40C1-B52A-F44F94EA6881}" type="slidenum">
              <a:rPr lang="en-US" smtClean="0"/>
              <a:t>‹#›</a:t>
            </a:fld>
            <a:endParaRPr lang="en-US"/>
          </a:p>
        </p:txBody>
      </p:sp>
    </p:spTree>
    <p:extLst>
      <p:ext uri="{BB962C8B-B14F-4D97-AF65-F5344CB8AC3E}">
        <p14:creationId xmlns:p14="http://schemas.microsoft.com/office/powerpoint/2010/main" val="364944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82915D-3155-40C1-B52A-F44F94EA6881}" type="slidenum">
              <a:rPr lang="en-US" smtClean="0"/>
              <a:t>6</a:t>
            </a:fld>
            <a:endParaRPr lang="en-US"/>
          </a:p>
        </p:txBody>
      </p:sp>
    </p:spTree>
    <p:extLst>
      <p:ext uri="{BB962C8B-B14F-4D97-AF65-F5344CB8AC3E}">
        <p14:creationId xmlns:p14="http://schemas.microsoft.com/office/powerpoint/2010/main" val="13722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3108-88E5-F617-3A89-282C1C8E2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92694E-3C3F-5270-64DB-FD398AA124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83691-DE4A-ECD5-D793-4FD8576EE847}"/>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CA5F1730-5B52-7D19-A969-6DF5FCCD2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65361-505E-D92D-7427-C6876550C0E3}"/>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211967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056-5431-60D0-6BB3-0E94AD413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337993-8DDC-122E-7B2F-D0F47194EA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076BE-4631-56D9-FF94-E04D778D2A3D}"/>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493B75F6-B6BA-F057-0A7C-E76A2CB2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B73FD-440D-7953-3AA6-66E2D3CBD37F}"/>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35058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93B0B-148D-81C9-4AD2-83A168A30B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00B914-D01E-2FEA-22D2-BED76F662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2C1E2-6634-5A17-D236-9A5FFB6CB3E1}"/>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D652BC9B-4E95-962D-A195-A11D6D04F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C2858-A063-99D2-CF1B-5EAC88CA6ECB}"/>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364288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C477F-2F0D-B615-A9D2-D798E25F7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122A43-A28C-7770-8FB7-FBEB5CCFB9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064F8-C6E9-EE79-FB1F-10B5D86D58CF}"/>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3903605A-2022-6C36-912D-3DCA49BC7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41A25-6243-DE02-E450-0F9DA8DA7512}"/>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349359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094-45BD-6C51-C263-EFA6AF8BB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859892-7900-6DAB-B4F8-F87EDB90F3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ED723-1716-3B2A-78E5-9C867E22B0A5}"/>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6F4D0C7A-795C-D614-9D41-ECCA44AD2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EFBA-D766-954A-F9F5-1673903B2AD4}"/>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293422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9E07-F6B6-E1CC-85E8-ADBC3D487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53085E-1990-A8FB-D7B6-A7D0239BB2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CA1F30-861C-64E6-6123-F26E8D966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6606D-B5B5-3E70-799D-B02A825AA479}"/>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6" name="Footer Placeholder 5">
            <a:extLst>
              <a:ext uri="{FF2B5EF4-FFF2-40B4-BE49-F238E27FC236}">
                <a16:creationId xmlns:a16="http://schemas.microsoft.com/office/drawing/2014/main" id="{32F9307F-A9F2-C1D9-CD0D-52C16D498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313582-5548-C9CF-D6CC-865BC738380A}"/>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175640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E8AA-81D5-D77C-A0F0-7D0D062533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B0055B-BCCC-DFE3-2B8E-1D16EF889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54881-A845-BE64-061B-07E649C13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3C6FA0-7079-DE8E-8011-6880DED730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928E38-7197-B2E6-E6F4-3DD46AA0D8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9BF00-33A5-9A93-CAD8-D39F2164B406}"/>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8" name="Footer Placeholder 7">
            <a:extLst>
              <a:ext uri="{FF2B5EF4-FFF2-40B4-BE49-F238E27FC236}">
                <a16:creationId xmlns:a16="http://schemas.microsoft.com/office/drawing/2014/main" id="{B0A4F0CC-F97F-0EDA-A708-6723599125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9581B-3459-37FE-068D-71508E46FDBE}"/>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276642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C773-7650-9432-0E85-6B4E43C58B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C78ED-7EBA-7A04-8A06-7C96A5D3488C}"/>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4" name="Footer Placeholder 3">
            <a:extLst>
              <a:ext uri="{FF2B5EF4-FFF2-40B4-BE49-F238E27FC236}">
                <a16:creationId xmlns:a16="http://schemas.microsoft.com/office/drawing/2014/main" id="{450150FB-767D-3D80-8A6B-3F3958357B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BC59CE-777A-8F2C-A164-A57491BCFE36}"/>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88101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325501-5E09-CB27-8731-7C44189CC570}"/>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3" name="Footer Placeholder 2">
            <a:extLst>
              <a:ext uri="{FF2B5EF4-FFF2-40B4-BE49-F238E27FC236}">
                <a16:creationId xmlns:a16="http://schemas.microsoft.com/office/drawing/2014/main" id="{BADE95D0-91D8-82F7-B4BB-112EEAC7B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FD0F2F-D27A-B07A-DC67-95102D6FDC28}"/>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3424167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6181-201F-6548-0CFD-395DA5E03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2DF7A-DF15-5A7D-77B4-3ED9067E6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8BE6C0-1936-AC96-5CC9-7CDB50362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4F3A7-2E39-2F65-7041-E93B0BF7A7D7}"/>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6" name="Footer Placeholder 5">
            <a:extLst>
              <a:ext uri="{FF2B5EF4-FFF2-40B4-BE49-F238E27FC236}">
                <a16:creationId xmlns:a16="http://schemas.microsoft.com/office/drawing/2014/main" id="{66BD4C22-3110-1C6C-000F-A191ABD3D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BA0D5B-8669-3530-1120-B9B1AB64800E}"/>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78711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C091-3150-0C27-681F-71F7614FD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1920E-E3A0-916A-C868-1257B7FC6C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BD6AF-C7F9-5C64-CC0F-5D4C0E67C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C86DA-0FE5-9AE0-776D-9C46AA83F1FF}"/>
              </a:ext>
            </a:extLst>
          </p:cNvPr>
          <p:cNvSpPr>
            <a:spLocks noGrp="1"/>
          </p:cNvSpPr>
          <p:nvPr>
            <p:ph type="dt" sz="half" idx="10"/>
          </p:nvPr>
        </p:nvSpPr>
        <p:spPr/>
        <p:txBody>
          <a:bodyPr/>
          <a:lstStyle/>
          <a:p>
            <a:fld id="{FAFC328C-C09D-48D8-AED8-785DA2843661}" type="datetimeFigureOut">
              <a:rPr lang="en-US" smtClean="0"/>
              <a:t>12/20/2024</a:t>
            </a:fld>
            <a:endParaRPr lang="en-US"/>
          </a:p>
        </p:txBody>
      </p:sp>
      <p:sp>
        <p:nvSpPr>
          <p:cNvPr id="6" name="Footer Placeholder 5">
            <a:extLst>
              <a:ext uri="{FF2B5EF4-FFF2-40B4-BE49-F238E27FC236}">
                <a16:creationId xmlns:a16="http://schemas.microsoft.com/office/drawing/2014/main" id="{53372E87-2A11-C7A8-DFC2-96CC7EE3FC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6A139-060A-F069-A853-5D06DA52EFE4}"/>
              </a:ext>
            </a:extLst>
          </p:cNvPr>
          <p:cNvSpPr>
            <a:spLocks noGrp="1"/>
          </p:cNvSpPr>
          <p:nvPr>
            <p:ph type="sldNum" sz="quarter" idx="12"/>
          </p:nvPr>
        </p:nvSpPr>
        <p:spPr/>
        <p:txBody>
          <a:bodyPr/>
          <a:lstStyle/>
          <a:p>
            <a:fld id="{B9A64ECB-F360-429B-AD38-3A72B748D4BD}" type="slidenum">
              <a:rPr lang="en-US" smtClean="0"/>
              <a:t>‹#›</a:t>
            </a:fld>
            <a:endParaRPr lang="en-US"/>
          </a:p>
        </p:txBody>
      </p:sp>
    </p:spTree>
    <p:extLst>
      <p:ext uri="{BB962C8B-B14F-4D97-AF65-F5344CB8AC3E}">
        <p14:creationId xmlns:p14="http://schemas.microsoft.com/office/powerpoint/2010/main" val="236851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5E855-E434-9355-DBCF-409C2F219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C6BC4C-91AD-EDC4-1094-C9DB8FE568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7AAF6-D97B-1D2F-367A-B9F7139CA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FC328C-C09D-48D8-AED8-785DA2843661}" type="datetimeFigureOut">
              <a:rPr lang="en-US" smtClean="0"/>
              <a:t>12/20/2024</a:t>
            </a:fld>
            <a:endParaRPr lang="en-US"/>
          </a:p>
        </p:txBody>
      </p:sp>
      <p:sp>
        <p:nvSpPr>
          <p:cNvPr id="5" name="Footer Placeholder 4">
            <a:extLst>
              <a:ext uri="{FF2B5EF4-FFF2-40B4-BE49-F238E27FC236}">
                <a16:creationId xmlns:a16="http://schemas.microsoft.com/office/drawing/2014/main" id="{3A07A352-5A4F-9138-B821-CAA717A2C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BDE9BB0-6E2B-3D11-6939-C337BDF97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64ECB-F360-429B-AD38-3A72B748D4BD}" type="slidenum">
              <a:rPr lang="en-US" smtClean="0"/>
              <a:t>‹#›</a:t>
            </a:fld>
            <a:endParaRPr lang="en-US"/>
          </a:p>
        </p:txBody>
      </p:sp>
    </p:spTree>
    <p:extLst>
      <p:ext uri="{BB962C8B-B14F-4D97-AF65-F5344CB8AC3E}">
        <p14:creationId xmlns:p14="http://schemas.microsoft.com/office/powerpoint/2010/main" val="338869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bie.photography/office/slides/office_building.htm"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7BD5CB-B730-D8A0-B7F8-88FC8565D361}"/>
              </a:ext>
            </a:extLst>
          </p:cNvPr>
          <p:cNvSpPr/>
          <p:nvPr/>
        </p:nvSpPr>
        <p:spPr>
          <a:xfrm>
            <a:off x="0" y="0"/>
            <a:ext cx="1219200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E5AEBBA-73DC-92AC-4148-2D70B15A9BA4}"/>
              </a:ext>
            </a:extLst>
          </p:cNvPr>
          <p:cNvSpPr/>
          <p:nvPr/>
        </p:nvSpPr>
        <p:spPr>
          <a:xfrm>
            <a:off x="0" y="5788550"/>
            <a:ext cx="12192000" cy="106945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BF07C44-B14C-EC65-414D-C9691FE42471}"/>
              </a:ext>
            </a:extLst>
          </p:cNvPr>
          <p:cNvSpPr/>
          <p:nvPr/>
        </p:nvSpPr>
        <p:spPr>
          <a:xfrm>
            <a:off x="0" y="4719100"/>
            <a:ext cx="4416879" cy="1069450"/>
          </a:xfrm>
          <a:prstGeom prst="rect">
            <a:avLst/>
          </a:prstGeom>
          <a:solidFill>
            <a:srgbClr val="1D2F3D"/>
          </a:solidFill>
          <a:ln>
            <a:solidFill>
              <a:srgbClr val="1D2F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52B8AD2-B5BC-0F1E-5F4E-B8E65D34F5F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082939" y="437323"/>
            <a:ext cx="3053302" cy="5351227"/>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47D56EEB-1639-2F44-9633-9C7700AFA4A1}"/>
              </a:ext>
            </a:extLst>
          </p:cNvPr>
          <p:cNvSpPr txBox="1"/>
          <p:nvPr/>
        </p:nvSpPr>
        <p:spPr>
          <a:xfrm>
            <a:off x="-2511903" y="7003325"/>
            <a:ext cx="10242987" cy="230832"/>
          </a:xfrm>
          <a:prstGeom prst="rect">
            <a:avLst/>
          </a:prstGeom>
          <a:noFill/>
        </p:spPr>
        <p:txBody>
          <a:bodyPr wrap="square" rtlCol="0">
            <a:spAutoFit/>
          </a:bodyPr>
          <a:lstStyle/>
          <a:p>
            <a:r>
              <a:rPr lang="en-US" sz="900">
                <a:hlinkClick r:id="rId3" tooltip="https://freebie.photography/office/slides/office_building.htm"/>
              </a:rPr>
              <a:t>This Photo</a:t>
            </a:r>
            <a:r>
              <a:rPr lang="en-US" sz="900"/>
              <a:t> by Unknown Author is licensed under </a:t>
            </a:r>
            <a:r>
              <a:rPr lang="en-US" sz="900">
                <a:hlinkClick r:id="rId4" tooltip="https://creativecommons.org/licenses/by/3.0/"/>
              </a:rPr>
              <a:t>CC BY</a:t>
            </a:r>
            <a:endParaRPr lang="en-US" sz="900"/>
          </a:p>
        </p:txBody>
      </p:sp>
      <p:sp>
        <p:nvSpPr>
          <p:cNvPr id="12" name="TextBox 11">
            <a:extLst>
              <a:ext uri="{FF2B5EF4-FFF2-40B4-BE49-F238E27FC236}">
                <a16:creationId xmlns:a16="http://schemas.microsoft.com/office/drawing/2014/main" id="{66F9FD5E-1C55-718F-B1D2-5034A3D069C0}"/>
              </a:ext>
            </a:extLst>
          </p:cNvPr>
          <p:cNvSpPr txBox="1"/>
          <p:nvPr/>
        </p:nvSpPr>
        <p:spPr>
          <a:xfrm>
            <a:off x="5110817" y="1939054"/>
            <a:ext cx="5323139" cy="954107"/>
          </a:xfrm>
          <a:prstGeom prst="rect">
            <a:avLst/>
          </a:prstGeom>
          <a:noFill/>
        </p:spPr>
        <p:txBody>
          <a:bodyPr wrap="square" rtlCol="0">
            <a:spAutoFit/>
          </a:bodyPr>
          <a:lstStyle/>
          <a:p>
            <a:r>
              <a:rPr lang="en-US" sz="2800" dirty="0">
                <a:latin typeface="Yu Gothic UI Semibold" panose="020B0700000000000000" pitchFamily="34" charset="-128"/>
                <a:ea typeface="Yu Gothic UI Semibold" panose="020B0700000000000000" pitchFamily="34" charset="-128"/>
              </a:rPr>
              <a:t>Human Resource Management Summary Report</a:t>
            </a:r>
          </a:p>
        </p:txBody>
      </p:sp>
      <p:sp>
        <p:nvSpPr>
          <p:cNvPr id="13" name="Oval 12">
            <a:extLst>
              <a:ext uri="{FF2B5EF4-FFF2-40B4-BE49-F238E27FC236}">
                <a16:creationId xmlns:a16="http://schemas.microsoft.com/office/drawing/2014/main" id="{D0CED937-01B6-EB9D-1A83-004401944EB9}"/>
              </a:ext>
            </a:extLst>
          </p:cNvPr>
          <p:cNvSpPr/>
          <p:nvPr/>
        </p:nvSpPr>
        <p:spPr>
          <a:xfrm>
            <a:off x="5607698" y="5243809"/>
            <a:ext cx="214604" cy="223935"/>
          </a:xfrm>
          <a:prstGeom prst="ellipse">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0CBBE53-E25E-3BAB-E264-7BBC7606A094}"/>
              </a:ext>
            </a:extLst>
          </p:cNvPr>
          <p:cNvSpPr/>
          <p:nvPr/>
        </p:nvSpPr>
        <p:spPr>
          <a:xfrm>
            <a:off x="5840964" y="5243809"/>
            <a:ext cx="214604" cy="223935"/>
          </a:xfrm>
          <a:prstGeom prst="ellipse">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15A97117-6CF0-2E48-FFFA-3BB0F715203A}"/>
              </a:ext>
            </a:extLst>
          </p:cNvPr>
          <p:cNvSpPr/>
          <p:nvPr/>
        </p:nvSpPr>
        <p:spPr>
          <a:xfrm>
            <a:off x="6074230" y="5243809"/>
            <a:ext cx="214604" cy="223935"/>
          </a:xfrm>
          <a:prstGeom prst="ellipse">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DF8FF40-56D9-B8C5-65EB-D8B80B04FE27}"/>
              </a:ext>
            </a:extLst>
          </p:cNvPr>
          <p:cNvSpPr txBox="1"/>
          <p:nvPr/>
        </p:nvSpPr>
        <p:spPr>
          <a:xfrm>
            <a:off x="7912360" y="3247053"/>
            <a:ext cx="467564"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By </a:t>
            </a:r>
          </a:p>
        </p:txBody>
      </p:sp>
      <p:sp>
        <p:nvSpPr>
          <p:cNvPr id="18" name="TextBox 17">
            <a:extLst>
              <a:ext uri="{FF2B5EF4-FFF2-40B4-BE49-F238E27FC236}">
                <a16:creationId xmlns:a16="http://schemas.microsoft.com/office/drawing/2014/main" id="{E5FF6C6B-D1A0-1463-B9BF-56A295D71313}"/>
              </a:ext>
            </a:extLst>
          </p:cNvPr>
          <p:cNvSpPr txBox="1"/>
          <p:nvPr/>
        </p:nvSpPr>
        <p:spPr>
          <a:xfrm>
            <a:off x="7884371" y="3638939"/>
            <a:ext cx="322469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Hamimi Ben-Anzua MaryAnn</a:t>
            </a:r>
          </a:p>
        </p:txBody>
      </p:sp>
      <p:sp>
        <p:nvSpPr>
          <p:cNvPr id="21" name="TextBox 20">
            <a:extLst>
              <a:ext uri="{FF2B5EF4-FFF2-40B4-BE49-F238E27FC236}">
                <a16:creationId xmlns:a16="http://schemas.microsoft.com/office/drawing/2014/main" id="{F0C10FB8-4469-ABE8-F386-3F7802281DE3}"/>
              </a:ext>
            </a:extLst>
          </p:cNvPr>
          <p:cNvSpPr txBox="1"/>
          <p:nvPr/>
        </p:nvSpPr>
        <p:spPr>
          <a:xfrm>
            <a:off x="6250285" y="4365664"/>
            <a:ext cx="2086947"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18</a:t>
            </a:r>
            <a:r>
              <a:rPr lang="en-US" sz="1600" baseline="30000" dirty="0">
                <a:latin typeface="Yu Gothic UI Semibold" panose="020B0700000000000000" pitchFamily="34" charset="-128"/>
                <a:ea typeface="Yu Gothic UI Semibold" panose="020B0700000000000000" pitchFamily="34" charset="-128"/>
              </a:rPr>
              <a:t>th</a:t>
            </a:r>
            <a:r>
              <a:rPr lang="en-US" sz="1600" dirty="0">
                <a:latin typeface="Yu Gothic UI Semibold" panose="020B0700000000000000" pitchFamily="34" charset="-128"/>
                <a:ea typeface="Yu Gothic UI Semibold" panose="020B0700000000000000" pitchFamily="34" charset="-128"/>
              </a:rPr>
              <a:t> December, 2024</a:t>
            </a:r>
          </a:p>
        </p:txBody>
      </p:sp>
      <p:pic>
        <p:nvPicPr>
          <p:cNvPr id="23" name="Graphic 22" descr="Daily calendar with solid fill">
            <a:extLst>
              <a:ext uri="{FF2B5EF4-FFF2-40B4-BE49-F238E27FC236}">
                <a16:creationId xmlns:a16="http://schemas.microsoft.com/office/drawing/2014/main" id="{9C7E6E4A-F4E4-FD9C-B452-0E7510F2E6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37640" y="4607236"/>
            <a:ext cx="712236" cy="639147"/>
          </a:xfrm>
          <a:prstGeom prst="rect">
            <a:avLst/>
          </a:prstGeom>
        </p:spPr>
      </p:pic>
    </p:spTree>
    <p:extLst>
      <p:ext uri="{BB962C8B-B14F-4D97-AF65-F5344CB8AC3E}">
        <p14:creationId xmlns:p14="http://schemas.microsoft.com/office/powerpoint/2010/main" val="273804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D0F2A3-AFF3-22BC-F06F-A6D5883ADBAB}"/>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A7AC999-BDF7-4210-B7C1-73BBDAAAB591}"/>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82EBC75-61FB-CD26-0899-4A092A83FE58}"/>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9440263-12DB-A08A-A4F4-A2ECC6F09448}"/>
              </a:ext>
            </a:extLst>
          </p:cNvPr>
          <p:cNvSpPr txBox="1"/>
          <p:nvPr/>
        </p:nvSpPr>
        <p:spPr>
          <a:xfrm>
            <a:off x="6977185" y="1037906"/>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Employee by Department</a:t>
            </a:r>
          </a:p>
        </p:txBody>
      </p:sp>
      <p:pic>
        <p:nvPicPr>
          <p:cNvPr id="10" name="Picture 9">
            <a:extLst>
              <a:ext uri="{FF2B5EF4-FFF2-40B4-BE49-F238E27FC236}">
                <a16:creationId xmlns:a16="http://schemas.microsoft.com/office/drawing/2014/main" id="{22A907F0-0FBA-9EF7-6B22-2AE3947A4C78}"/>
              </a:ext>
            </a:extLst>
          </p:cNvPr>
          <p:cNvPicPr>
            <a:picLocks noChangeAspect="1"/>
          </p:cNvPicPr>
          <p:nvPr/>
        </p:nvPicPr>
        <p:blipFill>
          <a:blip r:embed="rId2"/>
          <a:stretch>
            <a:fillRect/>
          </a:stretch>
        </p:blipFill>
        <p:spPr>
          <a:xfrm>
            <a:off x="612475" y="2147977"/>
            <a:ext cx="5267733" cy="3450566"/>
          </a:xfrm>
          <a:prstGeom prst="rect">
            <a:avLst/>
          </a:prstGeom>
        </p:spPr>
      </p:pic>
      <p:sp>
        <p:nvSpPr>
          <p:cNvPr id="12" name="TextBox 11">
            <a:extLst>
              <a:ext uri="{FF2B5EF4-FFF2-40B4-BE49-F238E27FC236}">
                <a16:creationId xmlns:a16="http://schemas.microsoft.com/office/drawing/2014/main" id="{61094B9D-A4E8-41AE-2428-984FFD667C5B}"/>
              </a:ext>
            </a:extLst>
          </p:cNvPr>
          <p:cNvSpPr txBox="1"/>
          <p:nvPr/>
        </p:nvSpPr>
        <p:spPr>
          <a:xfrm>
            <a:off x="7834644" y="3101959"/>
            <a:ext cx="4096703" cy="1077218"/>
          </a:xfrm>
          <a:prstGeom prst="rect">
            <a:avLst/>
          </a:prstGeom>
          <a:noFill/>
        </p:spPr>
        <p:txBody>
          <a:bodyPr wrap="square">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The department with more employees  are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Marketing</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Sales</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and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IT</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(15, 14, and 14 employees, respectively), while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Finance</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has the fewest employees (12). </a:t>
            </a:r>
          </a:p>
        </p:txBody>
      </p:sp>
    </p:spTree>
    <p:extLst>
      <p:ext uri="{BB962C8B-B14F-4D97-AF65-F5344CB8AC3E}">
        <p14:creationId xmlns:p14="http://schemas.microsoft.com/office/powerpoint/2010/main" val="178803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AEAD53-2C8D-C3CC-4864-BD9588ADE5BD}"/>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9199E0B-2CC9-E728-FBEA-1CB52D775392}"/>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62CF878-363C-76A1-D811-6A1747BE6BAA}"/>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DCE763C-A67D-53C3-E560-9D8B906DCFE2}"/>
              </a:ext>
            </a:extLst>
          </p:cNvPr>
          <p:cNvSpPr txBox="1"/>
          <p:nvPr/>
        </p:nvSpPr>
        <p:spPr>
          <a:xfrm>
            <a:off x="7117081" y="1127798"/>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Gender Distribution</a:t>
            </a:r>
          </a:p>
        </p:txBody>
      </p:sp>
      <p:pic>
        <p:nvPicPr>
          <p:cNvPr id="7" name="Picture 6">
            <a:extLst>
              <a:ext uri="{FF2B5EF4-FFF2-40B4-BE49-F238E27FC236}">
                <a16:creationId xmlns:a16="http://schemas.microsoft.com/office/drawing/2014/main" id="{4FFFF5F1-EF9B-52F8-4139-91F125A54802}"/>
              </a:ext>
            </a:extLst>
          </p:cNvPr>
          <p:cNvPicPr>
            <a:picLocks noChangeAspect="1"/>
          </p:cNvPicPr>
          <p:nvPr/>
        </p:nvPicPr>
        <p:blipFill>
          <a:blip r:embed="rId2"/>
          <a:stretch>
            <a:fillRect/>
          </a:stretch>
        </p:blipFill>
        <p:spPr>
          <a:xfrm>
            <a:off x="1069676" y="2320506"/>
            <a:ext cx="3925017" cy="2706664"/>
          </a:xfrm>
          <a:prstGeom prst="rect">
            <a:avLst/>
          </a:prstGeom>
        </p:spPr>
      </p:pic>
      <p:sp>
        <p:nvSpPr>
          <p:cNvPr id="9" name="TextBox 8">
            <a:extLst>
              <a:ext uri="{FF2B5EF4-FFF2-40B4-BE49-F238E27FC236}">
                <a16:creationId xmlns:a16="http://schemas.microsoft.com/office/drawing/2014/main" id="{1917A257-DAC2-3854-6E01-C9D561B043A6}"/>
              </a:ext>
            </a:extLst>
          </p:cNvPr>
          <p:cNvSpPr txBox="1"/>
          <p:nvPr/>
        </p:nvSpPr>
        <p:spPr>
          <a:xfrm>
            <a:off x="7914739" y="3079955"/>
            <a:ext cx="2186793" cy="1077218"/>
          </a:xfrm>
          <a:prstGeom prst="rect">
            <a:avLst/>
          </a:prstGeom>
          <a:noFill/>
        </p:spPr>
        <p:txBody>
          <a:bodyPr wrap="square">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The employees are mostly male with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42  employees</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and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39 female employees</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a:t>
            </a:r>
          </a:p>
        </p:txBody>
      </p:sp>
    </p:spTree>
    <p:extLst>
      <p:ext uri="{BB962C8B-B14F-4D97-AF65-F5344CB8AC3E}">
        <p14:creationId xmlns:p14="http://schemas.microsoft.com/office/powerpoint/2010/main" val="2896047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047C7B-A81A-2B7A-DB26-1996DA4BF9BD}"/>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AA67C43-A560-235B-6289-9A914D3A467C}"/>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C0F4C37-9CEC-4FAD-466D-E9BD0AF04B4E}"/>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E4CF03A-E7F5-6C8E-00CC-B54D1EAC3B9A}"/>
              </a:ext>
            </a:extLst>
          </p:cNvPr>
          <p:cNvSpPr txBox="1"/>
          <p:nvPr/>
        </p:nvSpPr>
        <p:spPr>
          <a:xfrm>
            <a:off x="7407754" y="1037906"/>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Age Distribution</a:t>
            </a:r>
          </a:p>
        </p:txBody>
      </p:sp>
      <p:pic>
        <p:nvPicPr>
          <p:cNvPr id="7" name="Picture 6">
            <a:extLst>
              <a:ext uri="{FF2B5EF4-FFF2-40B4-BE49-F238E27FC236}">
                <a16:creationId xmlns:a16="http://schemas.microsoft.com/office/drawing/2014/main" id="{6B437B18-A130-1CB4-1B21-BB5582466B26}"/>
              </a:ext>
            </a:extLst>
          </p:cNvPr>
          <p:cNvPicPr>
            <a:picLocks noChangeAspect="1"/>
          </p:cNvPicPr>
          <p:nvPr/>
        </p:nvPicPr>
        <p:blipFill>
          <a:blip r:embed="rId2"/>
          <a:stretch>
            <a:fillRect/>
          </a:stretch>
        </p:blipFill>
        <p:spPr>
          <a:xfrm>
            <a:off x="1138688" y="2663123"/>
            <a:ext cx="3291798" cy="1960635"/>
          </a:xfrm>
          <a:prstGeom prst="rect">
            <a:avLst/>
          </a:prstGeom>
        </p:spPr>
      </p:pic>
      <p:sp>
        <p:nvSpPr>
          <p:cNvPr id="9" name="TextBox 8">
            <a:extLst>
              <a:ext uri="{FF2B5EF4-FFF2-40B4-BE49-F238E27FC236}">
                <a16:creationId xmlns:a16="http://schemas.microsoft.com/office/drawing/2014/main" id="{14E198CC-4930-95A2-B714-B15E8155CEA3}"/>
              </a:ext>
            </a:extLst>
          </p:cNvPr>
          <p:cNvSpPr txBox="1"/>
          <p:nvPr/>
        </p:nvSpPr>
        <p:spPr>
          <a:xfrm>
            <a:off x="8022565" y="2794136"/>
            <a:ext cx="2924356" cy="2308324"/>
          </a:xfrm>
          <a:prstGeom prst="rect">
            <a:avLst/>
          </a:prstGeom>
          <a:noFill/>
        </p:spPr>
        <p:txBody>
          <a:bodyPr wrap="square">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A significant portion of employees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44</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falls within the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31–35-year age group</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followed by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31 employees</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in the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25–30-year range</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Only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6 employees</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are above 36 years, indicating a young workforce with limited seniority and experience.</a:t>
            </a:r>
          </a:p>
        </p:txBody>
      </p:sp>
    </p:spTree>
    <p:extLst>
      <p:ext uri="{BB962C8B-B14F-4D97-AF65-F5344CB8AC3E}">
        <p14:creationId xmlns:p14="http://schemas.microsoft.com/office/powerpoint/2010/main" val="315887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41E1F-129F-B711-C75F-67CDA869C4B6}"/>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F9835-1A87-9E3F-D5C6-448AC9FA8502}"/>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2AB32EF-840B-A18B-EF64-DE5A4A52A266}"/>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999522F-ABBC-EC0D-6981-B81F59FC7B39}"/>
              </a:ext>
            </a:extLst>
          </p:cNvPr>
          <p:cNvSpPr txBox="1"/>
          <p:nvPr/>
        </p:nvSpPr>
        <p:spPr>
          <a:xfrm>
            <a:off x="7064328" y="1207183"/>
            <a:ext cx="2714747"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Employee Start Date Trend</a:t>
            </a:r>
          </a:p>
        </p:txBody>
      </p:sp>
      <p:pic>
        <p:nvPicPr>
          <p:cNvPr id="7" name="Picture 6">
            <a:extLst>
              <a:ext uri="{FF2B5EF4-FFF2-40B4-BE49-F238E27FC236}">
                <a16:creationId xmlns:a16="http://schemas.microsoft.com/office/drawing/2014/main" id="{87347FA3-A0DD-34A7-5549-93BD9EE74D2E}"/>
              </a:ext>
            </a:extLst>
          </p:cNvPr>
          <p:cNvPicPr>
            <a:picLocks noChangeAspect="1"/>
          </p:cNvPicPr>
          <p:nvPr/>
        </p:nvPicPr>
        <p:blipFill>
          <a:blip r:embed="rId2"/>
          <a:stretch>
            <a:fillRect/>
          </a:stretch>
        </p:blipFill>
        <p:spPr>
          <a:xfrm>
            <a:off x="724619" y="2294626"/>
            <a:ext cx="4731579" cy="3080188"/>
          </a:xfrm>
          <a:prstGeom prst="rect">
            <a:avLst/>
          </a:prstGeom>
        </p:spPr>
      </p:pic>
      <p:sp>
        <p:nvSpPr>
          <p:cNvPr id="9" name="TextBox 8">
            <a:extLst>
              <a:ext uri="{FF2B5EF4-FFF2-40B4-BE49-F238E27FC236}">
                <a16:creationId xmlns:a16="http://schemas.microsoft.com/office/drawing/2014/main" id="{415597D6-87DD-84B2-A2F0-9B147D758905}"/>
              </a:ext>
            </a:extLst>
          </p:cNvPr>
          <p:cNvSpPr txBox="1"/>
          <p:nvPr/>
        </p:nvSpPr>
        <p:spPr>
          <a:xfrm>
            <a:off x="7789653" y="2863342"/>
            <a:ext cx="4096702" cy="1077218"/>
          </a:xfrm>
          <a:prstGeom prst="rect">
            <a:avLst/>
          </a:prstGeom>
          <a:noFill/>
        </p:spPr>
        <p:txBody>
          <a:bodyPr wrap="square">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Employee start dates show a peak in hiring around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2018</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followed by a steep decline, possibly due to external factors or internal factors.</a:t>
            </a:r>
          </a:p>
        </p:txBody>
      </p:sp>
    </p:spTree>
    <p:extLst>
      <p:ext uri="{BB962C8B-B14F-4D97-AF65-F5344CB8AC3E}">
        <p14:creationId xmlns:p14="http://schemas.microsoft.com/office/powerpoint/2010/main" val="338757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45F55C-2FEF-971F-CCE6-28370C4C603C}"/>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4FF34D7-EF5F-BC80-0492-B16B28F52268}"/>
              </a:ext>
            </a:extLst>
          </p:cNvPr>
          <p:cNvSpPr/>
          <p:nvPr/>
        </p:nvSpPr>
        <p:spPr>
          <a:xfrm>
            <a:off x="327804" y="-17255"/>
            <a:ext cx="11490568" cy="6858000"/>
          </a:xfrm>
          <a:prstGeom prst="rect">
            <a:avLst/>
          </a:prstGeom>
          <a:solidFill>
            <a:srgbClr val="1D2F3D"/>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CCC116E-10DE-7012-4B3D-3F66C1EF7C08}"/>
              </a:ext>
            </a:extLst>
          </p:cNvPr>
          <p:cNvSpPr txBox="1"/>
          <p:nvPr/>
        </p:nvSpPr>
        <p:spPr>
          <a:xfrm>
            <a:off x="576724" y="458487"/>
            <a:ext cx="8354375"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RECOMMENDATIONS</a:t>
            </a:r>
          </a:p>
        </p:txBody>
      </p:sp>
      <p:sp>
        <p:nvSpPr>
          <p:cNvPr id="6" name="TextBox 5">
            <a:extLst>
              <a:ext uri="{FF2B5EF4-FFF2-40B4-BE49-F238E27FC236}">
                <a16:creationId xmlns:a16="http://schemas.microsoft.com/office/drawing/2014/main" id="{5B76CF8C-CD6D-75BD-99B3-D06F010FDF1F}"/>
              </a:ext>
            </a:extLst>
          </p:cNvPr>
          <p:cNvSpPr txBox="1"/>
          <p:nvPr/>
        </p:nvSpPr>
        <p:spPr>
          <a:xfrm>
            <a:off x="576723" y="1389605"/>
            <a:ext cx="10154537"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Improve Workforce Allocation</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Review staffing needs in underrepresented locations like (Borno, Katsina , </a:t>
            </a:r>
            <a:r>
              <a:rPr lang="en-US" sz="1600" dirty="0" err="1">
                <a:solidFill>
                  <a:schemeClr val="bg1">
                    <a:lumMod val="65000"/>
                  </a:schemeClr>
                </a:solidFill>
                <a:latin typeface="Yu Gothic UI Semibold" panose="020B0700000000000000" pitchFamily="34" charset="-128"/>
                <a:ea typeface="Yu Gothic UI Semibold" panose="020B0700000000000000" pitchFamily="34" charset="-128"/>
              </a:rPr>
              <a:t>etc</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and departments with fewer employees, such as Finance.</a:t>
            </a:r>
          </a:p>
        </p:txBody>
      </p:sp>
      <p:sp>
        <p:nvSpPr>
          <p:cNvPr id="10" name="TextBox 9">
            <a:extLst>
              <a:ext uri="{FF2B5EF4-FFF2-40B4-BE49-F238E27FC236}">
                <a16:creationId xmlns:a16="http://schemas.microsoft.com/office/drawing/2014/main" id="{3904DD44-5CA0-0720-B9BD-B7DA3E2A32F7}"/>
              </a:ext>
            </a:extLst>
          </p:cNvPr>
          <p:cNvSpPr txBox="1"/>
          <p:nvPr/>
        </p:nvSpPr>
        <p:spPr>
          <a:xfrm>
            <a:off x="576722" y="2312272"/>
            <a:ext cx="10154537"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Promote Talent Acquisition</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Focus on hiring younger talent for departments dominated by the 31–35-year age group to maintain long-term talent sustainability.</a:t>
            </a:r>
          </a:p>
        </p:txBody>
      </p:sp>
      <p:sp>
        <p:nvSpPr>
          <p:cNvPr id="12" name="TextBox 11">
            <a:extLst>
              <a:ext uri="{FF2B5EF4-FFF2-40B4-BE49-F238E27FC236}">
                <a16:creationId xmlns:a16="http://schemas.microsoft.com/office/drawing/2014/main" id="{A3E50321-EB40-8A54-52CA-0DF9262A0B29}"/>
              </a:ext>
            </a:extLst>
          </p:cNvPr>
          <p:cNvSpPr txBox="1"/>
          <p:nvPr/>
        </p:nvSpPr>
        <p:spPr>
          <a:xfrm>
            <a:off x="576721" y="3194201"/>
            <a:ext cx="10154537"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Transform Recruitment Strategies</a:t>
            </a:r>
            <a:endParaRPr lang="en-US" sz="1600" dirty="0">
              <a:solidFill>
                <a:schemeClr val="bg1">
                  <a:lumMod val="65000"/>
                </a:schemeClr>
              </a:solidFill>
              <a:latin typeface="Yu Gothic UI Semibold" panose="020B0700000000000000" pitchFamily="34" charset="-128"/>
              <a:ea typeface="Yu Gothic UI Semibold" panose="020B0700000000000000" pitchFamily="34" charset="-128"/>
            </a:endParaRP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Look into reasons behind the declining employee start trends post-2018 and address challenges in attracting new talent.</a:t>
            </a:r>
          </a:p>
        </p:txBody>
      </p:sp>
      <p:sp>
        <p:nvSpPr>
          <p:cNvPr id="14" name="TextBox 13">
            <a:extLst>
              <a:ext uri="{FF2B5EF4-FFF2-40B4-BE49-F238E27FC236}">
                <a16:creationId xmlns:a16="http://schemas.microsoft.com/office/drawing/2014/main" id="{5831FF33-0D66-FAA4-694F-ABC080CE593B}"/>
              </a:ext>
            </a:extLst>
          </p:cNvPr>
          <p:cNvSpPr txBox="1"/>
          <p:nvPr/>
        </p:nvSpPr>
        <p:spPr>
          <a:xfrm>
            <a:off x="576721" y="4118666"/>
            <a:ext cx="10154536" cy="830997"/>
          </a:xfrm>
          <a:prstGeom prst="rect">
            <a:avLst/>
          </a:prstGeom>
          <a:noFill/>
        </p:spPr>
        <p:txBody>
          <a:bodyPr wrap="square">
            <a:spAutoFit/>
          </a:bodyPr>
          <a:lstStyle/>
          <a:p>
            <a:pPr marL="285750" indent="-285750">
              <a:buFont typeface="Arial" panose="020B0604020202020204" pitchFamily="34" charset="0"/>
              <a:buChar char="•"/>
            </a:pP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Organizational Communication</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Create open communication channels between employees and management to understand concerns and implement suggestions.</a:t>
            </a:r>
          </a:p>
        </p:txBody>
      </p:sp>
      <p:sp>
        <p:nvSpPr>
          <p:cNvPr id="16" name="TextBox 15">
            <a:extLst>
              <a:ext uri="{FF2B5EF4-FFF2-40B4-BE49-F238E27FC236}">
                <a16:creationId xmlns:a16="http://schemas.microsoft.com/office/drawing/2014/main" id="{3AE0D6A8-D3B8-0A19-069E-0B12072C677F}"/>
              </a:ext>
            </a:extLst>
          </p:cNvPr>
          <p:cNvSpPr txBox="1"/>
          <p:nvPr/>
        </p:nvSpPr>
        <p:spPr>
          <a:xfrm>
            <a:off x="576721" y="5048879"/>
            <a:ext cx="9542064" cy="1077218"/>
          </a:xfrm>
          <a:prstGeom prst="rect">
            <a:avLst/>
          </a:prstGeom>
          <a:noFill/>
        </p:spPr>
        <p:txBody>
          <a:bodyPr wrap="square">
            <a:spAutoFit/>
          </a:bodyPr>
          <a:lstStyle/>
          <a:p>
            <a:pPr marL="285750" indent="-285750">
              <a:buFont typeface="Arial" panose="020B0604020202020204" pitchFamily="34" charset="0"/>
              <a:buChar char="•"/>
            </a:pP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Prepare for the Unexpected: </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Develop backup plans to handle unexpected economic changes, such as:- </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Hiring freezes: no new employees can be hired</a:t>
            </a:r>
          </a:p>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Budget cuts: less money available for operations</a:t>
            </a:r>
          </a:p>
        </p:txBody>
      </p:sp>
    </p:spTree>
    <p:extLst>
      <p:ext uri="{BB962C8B-B14F-4D97-AF65-F5344CB8AC3E}">
        <p14:creationId xmlns:p14="http://schemas.microsoft.com/office/powerpoint/2010/main" val="298095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9793B9-912A-2B6F-8D6E-B36DD9D1B32B}"/>
              </a:ext>
            </a:extLst>
          </p:cNvPr>
          <p:cNvSpPr/>
          <p:nvPr/>
        </p:nvSpPr>
        <p:spPr>
          <a:xfrm>
            <a:off x="0" y="0"/>
            <a:ext cx="1219200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09F2515-DD22-DEAE-080A-33307C59ACD8}"/>
              </a:ext>
            </a:extLst>
          </p:cNvPr>
          <p:cNvSpPr txBox="1"/>
          <p:nvPr/>
        </p:nvSpPr>
        <p:spPr>
          <a:xfrm>
            <a:off x="1072134" y="2505670"/>
            <a:ext cx="9854946" cy="1200329"/>
          </a:xfrm>
          <a:prstGeom prst="rect">
            <a:avLst/>
          </a:prstGeom>
          <a:noFill/>
        </p:spPr>
        <p:txBody>
          <a:bodyPr wrap="square">
            <a:spAutoFit/>
          </a:bodyPr>
          <a:lstStyle/>
          <a:p>
            <a:r>
              <a:rPr lang="en-US" dirty="0">
                <a:latin typeface="Yu Gothic UI Semibold" panose="020B0700000000000000" pitchFamily="34" charset="-128"/>
                <a:ea typeface="Yu Gothic UI Semibold" panose="020B0700000000000000" pitchFamily="34" charset="-128"/>
              </a:rPr>
              <a:t>This HR summary report analyzes the organization's workforce based on metrics extracted from the dashboard. The analysis provides insights into workforce demographics, departmental structure, salary distribution across departments, and hiring trends to support data-driven decision-making.</a:t>
            </a:r>
          </a:p>
        </p:txBody>
      </p:sp>
      <p:sp>
        <p:nvSpPr>
          <p:cNvPr id="7" name="Rectangle 6">
            <a:extLst>
              <a:ext uri="{FF2B5EF4-FFF2-40B4-BE49-F238E27FC236}">
                <a16:creationId xmlns:a16="http://schemas.microsoft.com/office/drawing/2014/main" id="{9220D402-A47E-1E2B-5793-43AD60EB1CB7}"/>
              </a:ext>
            </a:extLst>
          </p:cNvPr>
          <p:cNvSpPr/>
          <p:nvPr/>
        </p:nvSpPr>
        <p:spPr>
          <a:xfrm>
            <a:off x="384048" y="969264"/>
            <a:ext cx="11402568" cy="1069450"/>
          </a:xfrm>
          <a:prstGeom prst="rect">
            <a:avLst/>
          </a:prstGeom>
          <a:solidFill>
            <a:srgbClr val="1D2F3D"/>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3AF5E7-69F1-AD3E-E4BE-7B55AB4DAC0E}"/>
              </a:ext>
            </a:extLst>
          </p:cNvPr>
          <p:cNvSpPr/>
          <p:nvPr/>
        </p:nvSpPr>
        <p:spPr>
          <a:xfrm>
            <a:off x="384048" y="969264"/>
            <a:ext cx="237744" cy="1069450"/>
          </a:xfrm>
          <a:prstGeom prst="rect">
            <a:avLst/>
          </a:prstGeom>
          <a:solidFill>
            <a:srgbClr val="727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2E8B853-2FCC-D0BC-B8B3-3624C4391B9F}"/>
              </a:ext>
            </a:extLst>
          </p:cNvPr>
          <p:cNvSpPr txBox="1"/>
          <p:nvPr/>
        </p:nvSpPr>
        <p:spPr>
          <a:xfrm>
            <a:off x="881065" y="1242379"/>
            <a:ext cx="2840544"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OVERVIEW</a:t>
            </a:r>
          </a:p>
        </p:txBody>
      </p:sp>
    </p:spTree>
    <p:extLst>
      <p:ext uri="{BB962C8B-B14F-4D97-AF65-F5344CB8AC3E}">
        <p14:creationId xmlns:p14="http://schemas.microsoft.com/office/powerpoint/2010/main" val="290149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86D887-4997-5912-879B-0B62716B615B}"/>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9E1DE5-5584-4853-E1E4-FACA175099AC}"/>
              </a:ext>
            </a:extLst>
          </p:cNvPr>
          <p:cNvSpPr/>
          <p:nvPr/>
        </p:nvSpPr>
        <p:spPr>
          <a:xfrm>
            <a:off x="327804" y="-3"/>
            <a:ext cx="11490568" cy="6858000"/>
          </a:xfrm>
          <a:prstGeom prst="rect">
            <a:avLst/>
          </a:prstGeom>
          <a:solidFill>
            <a:srgbClr val="1D2F3D"/>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6541D93-38AF-9943-EFF4-B5F543728604}"/>
              </a:ext>
            </a:extLst>
          </p:cNvPr>
          <p:cNvSpPr txBox="1"/>
          <p:nvPr/>
        </p:nvSpPr>
        <p:spPr>
          <a:xfrm>
            <a:off x="699911" y="716167"/>
            <a:ext cx="5580120"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OBJECTIVES OF REPORT</a:t>
            </a:r>
          </a:p>
        </p:txBody>
      </p:sp>
      <p:sp>
        <p:nvSpPr>
          <p:cNvPr id="8" name="TextBox 7">
            <a:extLst>
              <a:ext uri="{FF2B5EF4-FFF2-40B4-BE49-F238E27FC236}">
                <a16:creationId xmlns:a16="http://schemas.microsoft.com/office/drawing/2014/main" id="{A138DD05-FD78-8107-3E65-F09DA819FBFD}"/>
              </a:ext>
            </a:extLst>
          </p:cNvPr>
          <p:cNvSpPr txBox="1"/>
          <p:nvPr/>
        </p:nvSpPr>
        <p:spPr>
          <a:xfrm>
            <a:off x="772065" y="1545275"/>
            <a:ext cx="10347384" cy="1200329"/>
          </a:xfrm>
          <a:prstGeom prst="rect">
            <a:avLst/>
          </a:prstGeom>
          <a:noFill/>
        </p:spPr>
        <p:txBody>
          <a:bodyPr wrap="square">
            <a:spAutoFit/>
          </a:bodyPr>
          <a:lstStyle/>
          <a:p>
            <a:r>
              <a:rPr lang="en-US" dirty="0">
                <a:solidFill>
                  <a:schemeClr val="bg1">
                    <a:lumMod val="65000"/>
                  </a:schemeClr>
                </a:solidFill>
                <a:latin typeface="Yu Gothic UI Semibold" panose="020B0700000000000000" pitchFamily="34" charset="-128"/>
                <a:ea typeface="Yu Gothic UI Semibold" panose="020B0700000000000000" pitchFamily="34" charset="-128"/>
              </a:rPr>
              <a:t>The purpose of this analysis is to evaluate the organization's workforce and identify areas for improvement in resource allocation, diversity, compensation, and hiring strategies. The insights derived will enable HR teams to make informed decisions, foster employee satisfaction, and align human capital management with business goals.</a:t>
            </a:r>
          </a:p>
        </p:txBody>
      </p:sp>
    </p:spTree>
    <p:extLst>
      <p:ext uri="{BB962C8B-B14F-4D97-AF65-F5344CB8AC3E}">
        <p14:creationId xmlns:p14="http://schemas.microsoft.com/office/powerpoint/2010/main" val="68953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C5E316-B7E9-C213-8B19-14AA65FA69ED}"/>
              </a:ext>
            </a:extLst>
          </p:cNvPr>
          <p:cNvSpPr/>
          <p:nvPr/>
        </p:nvSpPr>
        <p:spPr>
          <a:xfrm>
            <a:off x="0" y="0"/>
            <a:ext cx="1219200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E537FF7-9F62-C9BC-5869-160B2B074A58}"/>
              </a:ext>
            </a:extLst>
          </p:cNvPr>
          <p:cNvSpPr/>
          <p:nvPr/>
        </p:nvSpPr>
        <p:spPr>
          <a:xfrm>
            <a:off x="0" y="2546212"/>
            <a:ext cx="12192000" cy="4311788"/>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6D5202-DDB3-307F-7340-F56C9F6441D2}"/>
              </a:ext>
            </a:extLst>
          </p:cNvPr>
          <p:cNvSpPr txBox="1"/>
          <p:nvPr/>
        </p:nvSpPr>
        <p:spPr>
          <a:xfrm>
            <a:off x="533593" y="1036456"/>
            <a:ext cx="2840544"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CONTENTS</a:t>
            </a:r>
          </a:p>
        </p:txBody>
      </p:sp>
      <p:sp>
        <p:nvSpPr>
          <p:cNvPr id="4" name="Rectangle 3">
            <a:extLst>
              <a:ext uri="{FF2B5EF4-FFF2-40B4-BE49-F238E27FC236}">
                <a16:creationId xmlns:a16="http://schemas.microsoft.com/office/drawing/2014/main" id="{65DEA0FF-CBCD-2457-8C03-58DD183D834D}"/>
              </a:ext>
            </a:extLst>
          </p:cNvPr>
          <p:cNvSpPr/>
          <p:nvPr/>
        </p:nvSpPr>
        <p:spPr>
          <a:xfrm>
            <a:off x="640080" y="2000082"/>
            <a:ext cx="11036808" cy="202327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623F53-B4A3-3A79-D804-B1A31788BD2F}"/>
              </a:ext>
            </a:extLst>
          </p:cNvPr>
          <p:cNvSpPr/>
          <p:nvPr/>
        </p:nvSpPr>
        <p:spPr>
          <a:xfrm>
            <a:off x="640080" y="4196286"/>
            <a:ext cx="11036808" cy="2460545"/>
          </a:xfrm>
          <a:prstGeom prst="rect">
            <a:avLst/>
          </a:prstGeom>
          <a:solidFill>
            <a:srgbClr val="727F8C"/>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D2A3336-FADD-0D71-08A1-AD1F2C6F9E07}"/>
              </a:ext>
            </a:extLst>
          </p:cNvPr>
          <p:cNvSpPr/>
          <p:nvPr/>
        </p:nvSpPr>
        <p:spPr>
          <a:xfrm>
            <a:off x="1360980" y="2527546"/>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EC87E8-66B2-758D-C66A-2A081A45943F}"/>
              </a:ext>
            </a:extLst>
          </p:cNvPr>
          <p:cNvSpPr/>
          <p:nvPr/>
        </p:nvSpPr>
        <p:spPr>
          <a:xfrm>
            <a:off x="1360980" y="3316300"/>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01E1F2-1F64-BDBE-C4DF-C78788DB8B38}"/>
              </a:ext>
            </a:extLst>
          </p:cNvPr>
          <p:cNvSpPr/>
          <p:nvPr/>
        </p:nvSpPr>
        <p:spPr>
          <a:xfrm>
            <a:off x="8385000" y="3377907"/>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1C86DB8-A929-3363-0F42-E29FD687A70D}"/>
              </a:ext>
            </a:extLst>
          </p:cNvPr>
          <p:cNvSpPr/>
          <p:nvPr/>
        </p:nvSpPr>
        <p:spPr>
          <a:xfrm>
            <a:off x="8368284" y="2546212"/>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48C1072-28DF-4A97-93C8-DE9D8B8D9C3E}"/>
              </a:ext>
            </a:extLst>
          </p:cNvPr>
          <p:cNvSpPr/>
          <p:nvPr/>
        </p:nvSpPr>
        <p:spPr>
          <a:xfrm>
            <a:off x="5059680" y="3383563"/>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46A34C3-3D1B-8B91-65C7-93BE8583C3D3}"/>
              </a:ext>
            </a:extLst>
          </p:cNvPr>
          <p:cNvSpPr/>
          <p:nvPr/>
        </p:nvSpPr>
        <p:spPr>
          <a:xfrm>
            <a:off x="5059680" y="2527547"/>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A4F247D-66FD-9C50-C3FD-DE1083ADE82C}"/>
              </a:ext>
            </a:extLst>
          </p:cNvPr>
          <p:cNvSpPr txBox="1"/>
          <p:nvPr/>
        </p:nvSpPr>
        <p:spPr>
          <a:xfrm>
            <a:off x="1953865" y="2581700"/>
            <a:ext cx="243525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Salary Expense</a:t>
            </a:r>
          </a:p>
        </p:txBody>
      </p:sp>
      <p:sp>
        <p:nvSpPr>
          <p:cNvPr id="16" name="TextBox 15">
            <a:extLst>
              <a:ext uri="{FF2B5EF4-FFF2-40B4-BE49-F238E27FC236}">
                <a16:creationId xmlns:a16="http://schemas.microsoft.com/office/drawing/2014/main" id="{0C48193F-DB64-B3A8-A564-15FD63BD6D72}"/>
              </a:ext>
            </a:extLst>
          </p:cNvPr>
          <p:cNvSpPr txBox="1"/>
          <p:nvPr/>
        </p:nvSpPr>
        <p:spPr>
          <a:xfrm>
            <a:off x="1953865" y="3393227"/>
            <a:ext cx="2014631"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Average Salary</a:t>
            </a:r>
          </a:p>
        </p:txBody>
      </p:sp>
      <p:sp>
        <p:nvSpPr>
          <p:cNvPr id="17" name="TextBox 16">
            <a:extLst>
              <a:ext uri="{FF2B5EF4-FFF2-40B4-BE49-F238E27FC236}">
                <a16:creationId xmlns:a16="http://schemas.microsoft.com/office/drawing/2014/main" id="{F5308E9F-F911-31C7-B90B-C47589545640}"/>
              </a:ext>
            </a:extLst>
          </p:cNvPr>
          <p:cNvSpPr txBox="1"/>
          <p:nvPr/>
        </p:nvSpPr>
        <p:spPr>
          <a:xfrm>
            <a:off x="5678521" y="2604474"/>
            <a:ext cx="223875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Employees</a:t>
            </a:r>
          </a:p>
        </p:txBody>
      </p:sp>
      <p:sp>
        <p:nvSpPr>
          <p:cNvPr id="18" name="TextBox 17">
            <a:extLst>
              <a:ext uri="{FF2B5EF4-FFF2-40B4-BE49-F238E27FC236}">
                <a16:creationId xmlns:a16="http://schemas.microsoft.com/office/drawing/2014/main" id="{DA800225-249C-EA09-7977-9B5CEE6F3D3F}"/>
              </a:ext>
            </a:extLst>
          </p:cNvPr>
          <p:cNvSpPr txBox="1"/>
          <p:nvPr/>
        </p:nvSpPr>
        <p:spPr>
          <a:xfrm>
            <a:off x="5678521" y="3440545"/>
            <a:ext cx="2418811"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Departments</a:t>
            </a:r>
          </a:p>
        </p:txBody>
      </p:sp>
      <p:sp>
        <p:nvSpPr>
          <p:cNvPr id="19" name="TextBox 18">
            <a:extLst>
              <a:ext uri="{FF2B5EF4-FFF2-40B4-BE49-F238E27FC236}">
                <a16:creationId xmlns:a16="http://schemas.microsoft.com/office/drawing/2014/main" id="{01B2063F-11A6-F3F2-2DFA-9F3FB5C83550}"/>
              </a:ext>
            </a:extLst>
          </p:cNvPr>
          <p:cNvSpPr txBox="1"/>
          <p:nvPr/>
        </p:nvSpPr>
        <p:spPr>
          <a:xfrm>
            <a:off x="8903211" y="2600355"/>
            <a:ext cx="322469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Location</a:t>
            </a:r>
          </a:p>
        </p:txBody>
      </p:sp>
      <p:sp>
        <p:nvSpPr>
          <p:cNvPr id="20" name="TextBox 19">
            <a:extLst>
              <a:ext uri="{FF2B5EF4-FFF2-40B4-BE49-F238E27FC236}">
                <a16:creationId xmlns:a16="http://schemas.microsoft.com/office/drawing/2014/main" id="{F66A6F6A-97E2-8E8A-1AB1-BB24B5FFD37A}"/>
              </a:ext>
            </a:extLst>
          </p:cNvPr>
          <p:cNvSpPr txBox="1"/>
          <p:nvPr/>
        </p:nvSpPr>
        <p:spPr>
          <a:xfrm>
            <a:off x="8903211" y="3469383"/>
            <a:ext cx="322469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Average Age</a:t>
            </a:r>
          </a:p>
        </p:txBody>
      </p:sp>
      <p:sp>
        <p:nvSpPr>
          <p:cNvPr id="21" name="TextBox 20">
            <a:extLst>
              <a:ext uri="{FF2B5EF4-FFF2-40B4-BE49-F238E27FC236}">
                <a16:creationId xmlns:a16="http://schemas.microsoft.com/office/drawing/2014/main" id="{D15A68AB-4DA4-D79C-A135-FF5D7A68B750}"/>
              </a:ext>
            </a:extLst>
          </p:cNvPr>
          <p:cNvSpPr txBox="1"/>
          <p:nvPr/>
        </p:nvSpPr>
        <p:spPr>
          <a:xfrm>
            <a:off x="929736" y="2052392"/>
            <a:ext cx="3614831" cy="400110"/>
          </a:xfrm>
          <a:prstGeom prst="rect">
            <a:avLst/>
          </a:prstGeom>
          <a:noFill/>
        </p:spPr>
        <p:txBody>
          <a:bodyPr wrap="square" rtlCol="0">
            <a:spAutoFit/>
          </a:bodyPr>
          <a:lstStyle/>
          <a:p>
            <a:r>
              <a:rPr lang="en-US" sz="2000" dirty="0">
                <a:latin typeface="Yu Gothic UI Semibold" panose="020B0700000000000000" pitchFamily="34" charset="-128"/>
                <a:ea typeface="Yu Gothic UI Semibold" panose="020B0700000000000000" pitchFamily="34" charset="-128"/>
              </a:rPr>
              <a:t>Key Performance Indicators</a:t>
            </a:r>
          </a:p>
        </p:txBody>
      </p:sp>
      <p:sp>
        <p:nvSpPr>
          <p:cNvPr id="22" name="TextBox 21">
            <a:extLst>
              <a:ext uri="{FF2B5EF4-FFF2-40B4-BE49-F238E27FC236}">
                <a16:creationId xmlns:a16="http://schemas.microsoft.com/office/drawing/2014/main" id="{D2FD9413-AD94-AD9A-2A3D-3D73D1B77E4C}"/>
              </a:ext>
            </a:extLst>
          </p:cNvPr>
          <p:cNvSpPr txBox="1"/>
          <p:nvPr/>
        </p:nvSpPr>
        <p:spPr>
          <a:xfrm>
            <a:off x="1502851" y="2584966"/>
            <a:ext cx="386915" cy="369332"/>
          </a:xfrm>
          <a:prstGeom prst="rect">
            <a:avLst/>
          </a:prstGeom>
          <a:noFill/>
        </p:spPr>
        <p:txBody>
          <a:bodyPr wrap="square" rtlCol="0">
            <a:spAutoFit/>
          </a:bodyPr>
          <a:lstStyle/>
          <a:p>
            <a:r>
              <a:rPr lang="en-US" dirty="0">
                <a:solidFill>
                  <a:schemeClr val="bg1">
                    <a:lumMod val="65000"/>
                  </a:schemeClr>
                </a:solidFill>
              </a:rPr>
              <a:t>1</a:t>
            </a:r>
          </a:p>
        </p:txBody>
      </p:sp>
      <p:sp>
        <p:nvSpPr>
          <p:cNvPr id="24" name="TextBox 23">
            <a:extLst>
              <a:ext uri="{FF2B5EF4-FFF2-40B4-BE49-F238E27FC236}">
                <a16:creationId xmlns:a16="http://schemas.microsoft.com/office/drawing/2014/main" id="{123D33A4-86DB-54AE-8EC2-6CF79F12C5A0}"/>
              </a:ext>
            </a:extLst>
          </p:cNvPr>
          <p:cNvSpPr txBox="1"/>
          <p:nvPr/>
        </p:nvSpPr>
        <p:spPr>
          <a:xfrm>
            <a:off x="1481657" y="3377483"/>
            <a:ext cx="386915" cy="369332"/>
          </a:xfrm>
          <a:prstGeom prst="rect">
            <a:avLst/>
          </a:prstGeom>
          <a:noFill/>
        </p:spPr>
        <p:txBody>
          <a:bodyPr wrap="square" rtlCol="0">
            <a:spAutoFit/>
          </a:bodyPr>
          <a:lstStyle/>
          <a:p>
            <a:r>
              <a:rPr lang="en-US" dirty="0">
                <a:solidFill>
                  <a:schemeClr val="bg1">
                    <a:lumMod val="65000"/>
                  </a:schemeClr>
                </a:solidFill>
              </a:rPr>
              <a:t>2</a:t>
            </a:r>
          </a:p>
        </p:txBody>
      </p:sp>
      <p:sp>
        <p:nvSpPr>
          <p:cNvPr id="25" name="TextBox 24">
            <a:extLst>
              <a:ext uri="{FF2B5EF4-FFF2-40B4-BE49-F238E27FC236}">
                <a16:creationId xmlns:a16="http://schemas.microsoft.com/office/drawing/2014/main" id="{B2614CF1-3065-74CF-ED25-A2AEA34BBABD}"/>
              </a:ext>
            </a:extLst>
          </p:cNvPr>
          <p:cNvSpPr txBox="1"/>
          <p:nvPr/>
        </p:nvSpPr>
        <p:spPr>
          <a:xfrm>
            <a:off x="5193222" y="2600355"/>
            <a:ext cx="386915" cy="369332"/>
          </a:xfrm>
          <a:prstGeom prst="rect">
            <a:avLst/>
          </a:prstGeom>
          <a:noFill/>
        </p:spPr>
        <p:txBody>
          <a:bodyPr wrap="square" rtlCol="0">
            <a:spAutoFit/>
          </a:bodyPr>
          <a:lstStyle/>
          <a:p>
            <a:r>
              <a:rPr lang="en-US" dirty="0">
                <a:solidFill>
                  <a:schemeClr val="bg1">
                    <a:lumMod val="65000"/>
                  </a:schemeClr>
                </a:solidFill>
              </a:rPr>
              <a:t>3</a:t>
            </a:r>
          </a:p>
        </p:txBody>
      </p:sp>
      <p:sp>
        <p:nvSpPr>
          <p:cNvPr id="26" name="TextBox 25">
            <a:extLst>
              <a:ext uri="{FF2B5EF4-FFF2-40B4-BE49-F238E27FC236}">
                <a16:creationId xmlns:a16="http://schemas.microsoft.com/office/drawing/2014/main" id="{A24834DA-1638-48D2-3350-E0223E6811B3}"/>
              </a:ext>
            </a:extLst>
          </p:cNvPr>
          <p:cNvSpPr txBox="1"/>
          <p:nvPr/>
        </p:nvSpPr>
        <p:spPr>
          <a:xfrm>
            <a:off x="5227507" y="3442896"/>
            <a:ext cx="386915" cy="369332"/>
          </a:xfrm>
          <a:prstGeom prst="rect">
            <a:avLst/>
          </a:prstGeom>
          <a:noFill/>
        </p:spPr>
        <p:txBody>
          <a:bodyPr wrap="square" rtlCol="0">
            <a:spAutoFit/>
          </a:bodyPr>
          <a:lstStyle/>
          <a:p>
            <a:r>
              <a:rPr lang="en-US" dirty="0">
                <a:solidFill>
                  <a:schemeClr val="bg1">
                    <a:lumMod val="65000"/>
                  </a:schemeClr>
                </a:solidFill>
              </a:rPr>
              <a:t>4</a:t>
            </a:r>
          </a:p>
        </p:txBody>
      </p:sp>
      <p:sp>
        <p:nvSpPr>
          <p:cNvPr id="27" name="TextBox 26">
            <a:extLst>
              <a:ext uri="{FF2B5EF4-FFF2-40B4-BE49-F238E27FC236}">
                <a16:creationId xmlns:a16="http://schemas.microsoft.com/office/drawing/2014/main" id="{02A8C029-BDB9-3BD8-13C0-37D852A81A6D}"/>
              </a:ext>
            </a:extLst>
          </p:cNvPr>
          <p:cNvSpPr txBox="1"/>
          <p:nvPr/>
        </p:nvSpPr>
        <p:spPr>
          <a:xfrm>
            <a:off x="8511776" y="2581700"/>
            <a:ext cx="386915" cy="369332"/>
          </a:xfrm>
          <a:prstGeom prst="rect">
            <a:avLst/>
          </a:prstGeom>
          <a:noFill/>
        </p:spPr>
        <p:txBody>
          <a:bodyPr wrap="square" rtlCol="0">
            <a:spAutoFit/>
          </a:bodyPr>
          <a:lstStyle/>
          <a:p>
            <a:r>
              <a:rPr lang="en-US" dirty="0">
                <a:solidFill>
                  <a:schemeClr val="bg1">
                    <a:lumMod val="65000"/>
                  </a:schemeClr>
                </a:solidFill>
              </a:rPr>
              <a:t>5</a:t>
            </a:r>
          </a:p>
        </p:txBody>
      </p:sp>
      <p:sp>
        <p:nvSpPr>
          <p:cNvPr id="28" name="TextBox 27">
            <a:extLst>
              <a:ext uri="{FF2B5EF4-FFF2-40B4-BE49-F238E27FC236}">
                <a16:creationId xmlns:a16="http://schemas.microsoft.com/office/drawing/2014/main" id="{1ADA49CD-B05B-7DA9-E386-83D85331F953}"/>
              </a:ext>
            </a:extLst>
          </p:cNvPr>
          <p:cNvSpPr txBox="1"/>
          <p:nvPr/>
        </p:nvSpPr>
        <p:spPr>
          <a:xfrm>
            <a:off x="8548345" y="3459210"/>
            <a:ext cx="386915" cy="369332"/>
          </a:xfrm>
          <a:prstGeom prst="rect">
            <a:avLst/>
          </a:prstGeom>
          <a:noFill/>
        </p:spPr>
        <p:txBody>
          <a:bodyPr wrap="square" rtlCol="0">
            <a:spAutoFit/>
          </a:bodyPr>
          <a:lstStyle/>
          <a:p>
            <a:r>
              <a:rPr lang="en-US" dirty="0">
                <a:solidFill>
                  <a:schemeClr val="bg1">
                    <a:lumMod val="65000"/>
                  </a:schemeClr>
                </a:solidFill>
              </a:rPr>
              <a:t>6</a:t>
            </a:r>
          </a:p>
        </p:txBody>
      </p:sp>
      <p:sp>
        <p:nvSpPr>
          <p:cNvPr id="46" name="Oval 45">
            <a:extLst>
              <a:ext uri="{FF2B5EF4-FFF2-40B4-BE49-F238E27FC236}">
                <a16:creationId xmlns:a16="http://schemas.microsoft.com/office/drawing/2014/main" id="{D5AA30D7-B347-14A2-4F2B-61BC8CA4138D}"/>
              </a:ext>
            </a:extLst>
          </p:cNvPr>
          <p:cNvSpPr/>
          <p:nvPr/>
        </p:nvSpPr>
        <p:spPr>
          <a:xfrm>
            <a:off x="1360980" y="4863950"/>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B495B0E-CE08-1DC8-0C74-550F756A7A61}"/>
              </a:ext>
            </a:extLst>
          </p:cNvPr>
          <p:cNvSpPr/>
          <p:nvPr/>
        </p:nvSpPr>
        <p:spPr>
          <a:xfrm>
            <a:off x="1360980" y="5652704"/>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63712B7-3D74-950E-6EFA-5870BA031D34}"/>
              </a:ext>
            </a:extLst>
          </p:cNvPr>
          <p:cNvSpPr/>
          <p:nvPr/>
        </p:nvSpPr>
        <p:spPr>
          <a:xfrm>
            <a:off x="8368284" y="4882616"/>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557CB0F-B1E3-86D8-72F0-6BF2685EAC34}"/>
              </a:ext>
            </a:extLst>
          </p:cNvPr>
          <p:cNvSpPr/>
          <p:nvPr/>
        </p:nvSpPr>
        <p:spPr>
          <a:xfrm>
            <a:off x="5059680" y="5719967"/>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51E89D1-0BBC-24A9-270D-80B8A291C216}"/>
              </a:ext>
            </a:extLst>
          </p:cNvPr>
          <p:cNvSpPr/>
          <p:nvPr/>
        </p:nvSpPr>
        <p:spPr>
          <a:xfrm>
            <a:off x="5059680" y="4863951"/>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18386FE-2F0D-794C-C888-E2138188AC03}"/>
              </a:ext>
            </a:extLst>
          </p:cNvPr>
          <p:cNvSpPr txBox="1"/>
          <p:nvPr/>
        </p:nvSpPr>
        <p:spPr>
          <a:xfrm>
            <a:off x="1502851" y="4921370"/>
            <a:ext cx="386915" cy="369332"/>
          </a:xfrm>
          <a:prstGeom prst="rect">
            <a:avLst/>
          </a:prstGeom>
          <a:noFill/>
        </p:spPr>
        <p:txBody>
          <a:bodyPr wrap="square" rtlCol="0">
            <a:spAutoFit/>
          </a:bodyPr>
          <a:lstStyle/>
          <a:p>
            <a:r>
              <a:rPr lang="en-US" dirty="0">
                <a:solidFill>
                  <a:schemeClr val="bg1">
                    <a:lumMod val="65000"/>
                  </a:schemeClr>
                </a:solidFill>
              </a:rPr>
              <a:t>1</a:t>
            </a:r>
          </a:p>
        </p:txBody>
      </p:sp>
      <p:sp>
        <p:nvSpPr>
          <p:cNvPr id="52" name="TextBox 51">
            <a:extLst>
              <a:ext uri="{FF2B5EF4-FFF2-40B4-BE49-F238E27FC236}">
                <a16:creationId xmlns:a16="http://schemas.microsoft.com/office/drawing/2014/main" id="{5D664EDD-411B-8412-DAC1-886FAB233E78}"/>
              </a:ext>
            </a:extLst>
          </p:cNvPr>
          <p:cNvSpPr txBox="1"/>
          <p:nvPr/>
        </p:nvSpPr>
        <p:spPr>
          <a:xfrm>
            <a:off x="1481657" y="5713887"/>
            <a:ext cx="386915" cy="369332"/>
          </a:xfrm>
          <a:prstGeom prst="rect">
            <a:avLst/>
          </a:prstGeom>
          <a:noFill/>
        </p:spPr>
        <p:txBody>
          <a:bodyPr wrap="square" rtlCol="0">
            <a:spAutoFit/>
          </a:bodyPr>
          <a:lstStyle/>
          <a:p>
            <a:r>
              <a:rPr lang="en-US" dirty="0">
                <a:solidFill>
                  <a:schemeClr val="bg1">
                    <a:lumMod val="65000"/>
                  </a:schemeClr>
                </a:solidFill>
              </a:rPr>
              <a:t>2</a:t>
            </a:r>
          </a:p>
        </p:txBody>
      </p:sp>
      <p:sp>
        <p:nvSpPr>
          <p:cNvPr id="53" name="TextBox 52">
            <a:extLst>
              <a:ext uri="{FF2B5EF4-FFF2-40B4-BE49-F238E27FC236}">
                <a16:creationId xmlns:a16="http://schemas.microsoft.com/office/drawing/2014/main" id="{1965E6A7-6AA7-E1DC-ADFF-1765A30C643E}"/>
              </a:ext>
            </a:extLst>
          </p:cNvPr>
          <p:cNvSpPr txBox="1"/>
          <p:nvPr/>
        </p:nvSpPr>
        <p:spPr>
          <a:xfrm>
            <a:off x="5193222" y="4936759"/>
            <a:ext cx="386915" cy="369332"/>
          </a:xfrm>
          <a:prstGeom prst="rect">
            <a:avLst/>
          </a:prstGeom>
          <a:noFill/>
        </p:spPr>
        <p:txBody>
          <a:bodyPr wrap="square" rtlCol="0">
            <a:spAutoFit/>
          </a:bodyPr>
          <a:lstStyle/>
          <a:p>
            <a:r>
              <a:rPr lang="en-US" dirty="0">
                <a:solidFill>
                  <a:schemeClr val="bg1">
                    <a:lumMod val="65000"/>
                  </a:schemeClr>
                </a:solidFill>
              </a:rPr>
              <a:t>3</a:t>
            </a:r>
          </a:p>
        </p:txBody>
      </p:sp>
      <p:sp>
        <p:nvSpPr>
          <p:cNvPr id="54" name="TextBox 53">
            <a:extLst>
              <a:ext uri="{FF2B5EF4-FFF2-40B4-BE49-F238E27FC236}">
                <a16:creationId xmlns:a16="http://schemas.microsoft.com/office/drawing/2014/main" id="{EDA1A1AA-4BC6-2FB5-DC29-03D18F6E554D}"/>
              </a:ext>
            </a:extLst>
          </p:cNvPr>
          <p:cNvSpPr txBox="1"/>
          <p:nvPr/>
        </p:nvSpPr>
        <p:spPr>
          <a:xfrm>
            <a:off x="5227507" y="5779300"/>
            <a:ext cx="386915" cy="369332"/>
          </a:xfrm>
          <a:prstGeom prst="rect">
            <a:avLst/>
          </a:prstGeom>
          <a:noFill/>
        </p:spPr>
        <p:txBody>
          <a:bodyPr wrap="square" rtlCol="0">
            <a:spAutoFit/>
          </a:bodyPr>
          <a:lstStyle/>
          <a:p>
            <a:r>
              <a:rPr lang="en-US" dirty="0">
                <a:solidFill>
                  <a:schemeClr val="bg1">
                    <a:lumMod val="65000"/>
                  </a:schemeClr>
                </a:solidFill>
              </a:rPr>
              <a:t>4</a:t>
            </a:r>
          </a:p>
        </p:txBody>
      </p:sp>
      <p:sp>
        <p:nvSpPr>
          <p:cNvPr id="55" name="TextBox 54">
            <a:extLst>
              <a:ext uri="{FF2B5EF4-FFF2-40B4-BE49-F238E27FC236}">
                <a16:creationId xmlns:a16="http://schemas.microsoft.com/office/drawing/2014/main" id="{87B800B6-1131-8323-D74F-65A8F7CA74F6}"/>
              </a:ext>
            </a:extLst>
          </p:cNvPr>
          <p:cNvSpPr txBox="1"/>
          <p:nvPr/>
        </p:nvSpPr>
        <p:spPr>
          <a:xfrm>
            <a:off x="8511776" y="4918104"/>
            <a:ext cx="386915" cy="369332"/>
          </a:xfrm>
          <a:prstGeom prst="rect">
            <a:avLst/>
          </a:prstGeom>
          <a:noFill/>
        </p:spPr>
        <p:txBody>
          <a:bodyPr wrap="square" rtlCol="0">
            <a:spAutoFit/>
          </a:bodyPr>
          <a:lstStyle/>
          <a:p>
            <a:r>
              <a:rPr lang="en-US" dirty="0">
                <a:solidFill>
                  <a:schemeClr val="bg1">
                    <a:lumMod val="65000"/>
                  </a:schemeClr>
                </a:solidFill>
              </a:rPr>
              <a:t>5</a:t>
            </a:r>
          </a:p>
        </p:txBody>
      </p:sp>
      <p:sp>
        <p:nvSpPr>
          <p:cNvPr id="56" name="Oval 55">
            <a:extLst>
              <a:ext uri="{FF2B5EF4-FFF2-40B4-BE49-F238E27FC236}">
                <a16:creationId xmlns:a16="http://schemas.microsoft.com/office/drawing/2014/main" id="{17D3AD18-87E6-8078-9514-8E784C7633C4}"/>
              </a:ext>
            </a:extLst>
          </p:cNvPr>
          <p:cNvSpPr/>
          <p:nvPr/>
        </p:nvSpPr>
        <p:spPr>
          <a:xfrm>
            <a:off x="8398945" y="5713887"/>
            <a:ext cx="618841" cy="484173"/>
          </a:xfrm>
          <a:prstGeom prst="ellipse">
            <a:avLst/>
          </a:prstGeom>
          <a:solidFill>
            <a:srgbClr val="1D2F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6B7C2EB-202B-557E-C981-B3B485C748D3}"/>
              </a:ext>
            </a:extLst>
          </p:cNvPr>
          <p:cNvSpPr txBox="1"/>
          <p:nvPr/>
        </p:nvSpPr>
        <p:spPr>
          <a:xfrm>
            <a:off x="8511776" y="5779300"/>
            <a:ext cx="386915" cy="369332"/>
          </a:xfrm>
          <a:prstGeom prst="rect">
            <a:avLst/>
          </a:prstGeom>
          <a:noFill/>
        </p:spPr>
        <p:txBody>
          <a:bodyPr wrap="square" rtlCol="0">
            <a:spAutoFit/>
          </a:bodyPr>
          <a:lstStyle/>
          <a:p>
            <a:r>
              <a:rPr lang="en-US" dirty="0">
                <a:solidFill>
                  <a:schemeClr val="bg1">
                    <a:lumMod val="65000"/>
                  </a:schemeClr>
                </a:solidFill>
              </a:rPr>
              <a:t>6</a:t>
            </a:r>
          </a:p>
        </p:txBody>
      </p:sp>
      <p:sp>
        <p:nvSpPr>
          <p:cNvPr id="58" name="TextBox 57">
            <a:extLst>
              <a:ext uri="{FF2B5EF4-FFF2-40B4-BE49-F238E27FC236}">
                <a16:creationId xmlns:a16="http://schemas.microsoft.com/office/drawing/2014/main" id="{124F4824-7D18-B246-B1FB-DCD092DCDF2E}"/>
              </a:ext>
            </a:extLst>
          </p:cNvPr>
          <p:cNvSpPr txBox="1"/>
          <p:nvPr/>
        </p:nvSpPr>
        <p:spPr>
          <a:xfrm>
            <a:off x="1153765" y="4233194"/>
            <a:ext cx="1443132" cy="400110"/>
          </a:xfrm>
          <a:prstGeom prst="rect">
            <a:avLst/>
          </a:prstGeom>
          <a:noFill/>
        </p:spPr>
        <p:txBody>
          <a:bodyPr wrap="square" rtlCol="0">
            <a:spAutoFit/>
          </a:bodyPr>
          <a:lstStyle/>
          <a:p>
            <a:r>
              <a:rPr lang="en-US" sz="2000" dirty="0">
                <a:latin typeface="Yu Gothic UI Semibold" panose="020B0700000000000000" pitchFamily="34" charset="-128"/>
                <a:ea typeface="Yu Gothic UI Semibold" panose="020B0700000000000000" pitchFamily="34" charset="-128"/>
              </a:rPr>
              <a:t>Charts</a:t>
            </a:r>
          </a:p>
        </p:txBody>
      </p:sp>
      <p:sp>
        <p:nvSpPr>
          <p:cNvPr id="59" name="TextBox 58">
            <a:extLst>
              <a:ext uri="{FF2B5EF4-FFF2-40B4-BE49-F238E27FC236}">
                <a16:creationId xmlns:a16="http://schemas.microsoft.com/office/drawing/2014/main" id="{3062C433-F2E2-5817-24DF-8D21E18488D2}"/>
              </a:ext>
            </a:extLst>
          </p:cNvPr>
          <p:cNvSpPr txBox="1"/>
          <p:nvPr/>
        </p:nvSpPr>
        <p:spPr>
          <a:xfrm>
            <a:off x="1979821" y="4882616"/>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Location Map of Employees</a:t>
            </a:r>
          </a:p>
        </p:txBody>
      </p:sp>
      <p:sp>
        <p:nvSpPr>
          <p:cNvPr id="60" name="TextBox 59">
            <a:extLst>
              <a:ext uri="{FF2B5EF4-FFF2-40B4-BE49-F238E27FC236}">
                <a16:creationId xmlns:a16="http://schemas.microsoft.com/office/drawing/2014/main" id="{62A642C9-527C-8BC2-50BE-623742A9D793}"/>
              </a:ext>
            </a:extLst>
          </p:cNvPr>
          <p:cNvSpPr txBox="1"/>
          <p:nvPr/>
        </p:nvSpPr>
        <p:spPr>
          <a:xfrm>
            <a:off x="1970907" y="5684887"/>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Avg Salary by Department</a:t>
            </a:r>
          </a:p>
        </p:txBody>
      </p:sp>
      <p:sp>
        <p:nvSpPr>
          <p:cNvPr id="61" name="TextBox 60">
            <a:extLst>
              <a:ext uri="{FF2B5EF4-FFF2-40B4-BE49-F238E27FC236}">
                <a16:creationId xmlns:a16="http://schemas.microsoft.com/office/drawing/2014/main" id="{A4710A12-6C3B-A2C4-CC17-5252B6F236CE}"/>
              </a:ext>
            </a:extLst>
          </p:cNvPr>
          <p:cNvSpPr txBox="1"/>
          <p:nvPr/>
        </p:nvSpPr>
        <p:spPr>
          <a:xfrm>
            <a:off x="5641853" y="4882616"/>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Employee by Department</a:t>
            </a:r>
          </a:p>
        </p:txBody>
      </p:sp>
      <p:sp>
        <p:nvSpPr>
          <p:cNvPr id="62" name="TextBox 61">
            <a:extLst>
              <a:ext uri="{FF2B5EF4-FFF2-40B4-BE49-F238E27FC236}">
                <a16:creationId xmlns:a16="http://schemas.microsoft.com/office/drawing/2014/main" id="{EFC7E2B1-A157-52BF-4DC0-0075D53A9AA2}"/>
              </a:ext>
            </a:extLst>
          </p:cNvPr>
          <p:cNvSpPr txBox="1"/>
          <p:nvPr/>
        </p:nvSpPr>
        <p:spPr>
          <a:xfrm>
            <a:off x="5626766" y="5794689"/>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Gender Distribution</a:t>
            </a:r>
          </a:p>
        </p:txBody>
      </p:sp>
      <p:sp>
        <p:nvSpPr>
          <p:cNvPr id="63" name="TextBox 62">
            <a:extLst>
              <a:ext uri="{FF2B5EF4-FFF2-40B4-BE49-F238E27FC236}">
                <a16:creationId xmlns:a16="http://schemas.microsoft.com/office/drawing/2014/main" id="{A8F90A18-58B2-AADC-759A-3F8D975CC508}"/>
              </a:ext>
            </a:extLst>
          </p:cNvPr>
          <p:cNvSpPr txBox="1"/>
          <p:nvPr/>
        </p:nvSpPr>
        <p:spPr>
          <a:xfrm>
            <a:off x="8977761" y="4882616"/>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Age Distribution</a:t>
            </a:r>
          </a:p>
        </p:txBody>
      </p:sp>
      <p:sp>
        <p:nvSpPr>
          <p:cNvPr id="64" name="TextBox 63">
            <a:extLst>
              <a:ext uri="{FF2B5EF4-FFF2-40B4-BE49-F238E27FC236}">
                <a16:creationId xmlns:a16="http://schemas.microsoft.com/office/drawing/2014/main" id="{EA52750F-7CBE-4169-3576-5EEF36399212}"/>
              </a:ext>
            </a:extLst>
          </p:cNvPr>
          <p:cNvSpPr txBox="1"/>
          <p:nvPr/>
        </p:nvSpPr>
        <p:spPr>
          <a:xfrm>
            <a:off x="8962140" y="5779300"/>
            <a:ext cx="2714747"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Employee Start Date Trend</a:t>
            </a:r>
          </a:p>
        </p:txBody>
      </p:sp>
    </p:spTree>
    <p:extLst>
      <p:ext uri="{BB962C8B-B14F-4D97-AF65-F5344CB8AC3E}">
        <p14:creationId xmlns:p14="http://schemas.microsoft.com/office/powerpoint/2010/main" val="875025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87A588-0AE5-905E-FE02-2B8BCB028AF1}"/>
              </a:ext>
            </a:extLst>
          </p:cNvPr>
          <p:cNvSpPr/>
          <p:nvPr/>
        </p:nvSpPr>
        <p:spPr>
          <a:xfrm>
            <a:off x="0" y="0"/>
            <a:ext cx="1219200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2C96F0-79CF-4D46-E764-2EA1D6996D63}"/>
              </a:ext>
            </a:extLst>
          </p:cNvPr>
          <p:cNvSpPr/>
          <p:nvPr/>
        </p:nvSpPr>
        <p:spPr>
          <a:xfrm>
            <a:off x="18480" y="0"/>
            <a:ext cx="4078224"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3823FC4-2304-012A-0C2A-56C15B7AE024}"/>
              </a:ext>
            </a:extLst>
          </p:cNvPr>
          <p:cNvSpPr txBox="1"/>
          <p:nvPr/>
        </p:nvSpPr>
        <p:spPr>
          <a:xfrm>
            <a:off x="533592" y="1036456"/>
            <a:ext cx="8354375"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KPIs (Key Performance Indicators)</a:t>
            </a:r>
          </a:p>
        </p:txBody>
      </p:sp>
      <p:sp>
        <p:nvSpPr>
          <p:cNvPr id="5" name="Rectangle 4">
            <a:extLst>
              <a:ext uri="{FF2B5EF4-FFF2-40B4-BE49-F238E27FC236}">
                <a16:creationId xmlns:a16="http://schemas.microsoft.com/office/drawing/2014/main" id="{73CECFA0-9251-E813-D0C8-649C6D86E442}"/>
              </a:ext>
            </a:extLst>
          </p:cNvPr>
          <p:cNvSpPr/>
          <p:nvPr/>
        </p:nvSpPr>
        <p:spPr>
          <a:xfrm>
            <a:off x="3035808" y="2000082"/>
            <a:ext cx="8641080" cy="4108110"/>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3FA5BE3-6605-A5BD-33CF-6C80C3309BE1}"/>
              </a:ext>
            </a:extLst>
          </p:cNvPr>
          <p:cNvSpPr txBox="1"/>
          <p:nvPr/>
        </p:nvSpPr>
        <p:spPr>
          <a:xfrm>
            <a:off x="91440" y="2379924"/>
            <a:ext cx="3017520" cy="830997"/>
          </a:xfrm>
          <a:prstGeom prst="rect">
            <a:avLst/>
          </a:prstGeom>
          <a:noFill/>
        </p:spPr>
        <p:txBody>
          <a:bodyPr wrap="square" rtlCol="0">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From the Analysis I derived these key performance indicators </a:t>
            </a:r>
          </a:p>
        </p:txBody>
      </p:sp>
      <p:sp>
        <p:nvSpPr>
          <p:cNvPr id="7" name="TextBox 6">
            <a:extLst>
              <a:ext uri="{FF2B5EF4-FFF2-40B4-BE49-F238E27FC236}">
                <a16:creationId xmlns:a16="http://schemas.microsoft.com/office/drawing/2014/main" id="{720901F9-1970-4315-C628-9C73B58D3A07}"/>
              </a:ext>
            </a:extLst>
          </p:cNvPr>
          <p:cNvSpPr txBox="1"/>
          <p:nvPr/>
        </p:nvSpPr>
        <p:spPr>
          <a:xfrm>
            <a:off x="3243170" y="2456868"/>
            <a:ext cx="2188366"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Salary Expense:</a:t>
            </a:r>
          </a:p>
        </p:txBody>
      </p:sp>
      <p:sp>
        <p:nvSpPr>
          <p:cNvPr id="8" name="TextBox 7">
            <a:extLst>
              <a:ext uri="{FF2B5EF4-FFF2-40B4-BE49-F238E27FC236}">
                <a16:creationId xmlns:a16="http://schemas.microsoft.com/office/drawing/2014/main" id="{4448232C-6507-4AB1-EBFD-8626DF5EDDE7}"/>
              </a:ext>
            </a:extLst>
          </p:cNvPr>
          <p:cNvSpPr txBox="1"/>
          <p:nvPr/>
        </p:nvSpPr>
        <p:spPr>
          <a:xfrm>
            <a:off x="5326813" y="2456868"/>
            <a:ext cx="1348307" cy="338554"/>
          </a:xfrm>
          <a:prstGeom prst="rect">
            <a:avLst/>
          </a:prstGeom>
          <a:noFill/>
        </p:spPr>
        <p:txBody>
          <a:bodyPr wrap="square" rtlCol="0">
            <a:spAutoFit/>
          </a:bodyPr>
          <a:lstStyle/>
          <a:p>
            <a:r>
              <a:rPr lang="en-US" sz="1600" strike="sngStrike" dirty="0">
                <a:latin typeface="Yu Gothic UI Semibold" panose="020B0700000000000000" pitchFamily="34" charset="-128"/>
                <a:ea typeface="Yu Gothic UI Semibold" panose="020B0700000000000000" pitchFamily="34" charset="-128"/>
              </a:rPr>
              <a:t>N</a:t>
            </a:r>
            <a:r>
              <a:rPr lang="en-US" sz="1600" dirty="0">
                <a:latin typeface="Yu Gothic UI Semibold" panose="020B0700000000000000" pitchFamily="34" charset="-128"/>
                <a:ea typeface="Yu Gothic UI Semibold" panose="020B0700000000000000" pitchFamily="34" charset="-128"/>
              </a:rPr>
              <a:t>3,995,000</a:t>
            </a:r>
          </a:p>
        </p:txBody>
      </p:sp>
      <p:sp>
        <p:nvSpPr>
          <p:cNvPr id="10" name="TextBox 9">
            <a:extLst>
              <a:ext uri="{FF2B5EF4-FFF2-40B4-BE49-F238E27FC236}">
                <a16:creationId xmlns:a16="http://schemas.microsoft.com/office/drawing/2014/main" id="{D99EE119-37FA-4509-EE1E-0875A2C66357}"/>
              </a:ext>
            </a:extLst>
          </p:cNvPr>
          <p:cNvSpPr txBox="1"/>
          <p:nvPr/>
        </p:nvSpPr>
        <p:spPr>
          <a:xfrm>
            <a:off x="3249408" y="2931160"/>
            <a:ext cx="1694591"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Average Salary:</a:t>
            </a:r>
          </a:p>
        </p:txBody>
      </p:sp>
      <p:sp>
        <p:nvSpPr>
          <p:cNvPr id="11" name="TextBox 10">
            <a:extLst>
              <a:ext uri="{FF2B5EF4-FFF2-40B4-BE49-F238E27FC236}">
                <a16:creationId xmlns:a16="http://schemas.microsoft.com/office/drawing/2014/main" id="{A0E9699A-0FC3-3CD0-8F2D-4BE53117CCC0}"/>
              </a:ext>
            </a:extLst>
          </p:cNvPr>
          <p:cNvSpPr txBox="1"/>
          <p:nvPr/>
        </p:nvSpPr>
        <p:spPr>
          <a:xfrm>
            <a:off x="4943999" y="2959956"/>
            <a:ext cx="1095515" cy="338554"/>
          </a:xfrm>
          <a:prstGeom prst="rect">
            <a:avLst/>
          </a:prstGeom>
          <a:noFill/>
        </p:spPr>
        <p:txBody>
          <a:bodyPr wrap="square" rtlCol="0">
            <a:spAutoFit/>
          </a:bodyPr>
          <a:lstStyle/>
          <a:p>
            <a:r>
              <a:rPr lang="en-US" sz="1600" strike="sngStrike" dirty="0">
                <a:latin typeface="Yu Gothic UI Semibold" panose="020B0700000000000000" pitchFamily="34" charset="-128"/>
                <a:ea typeface="Yu Gothic UI Semibold" panose="020B0700000000000000" pitchFamily="34" charset="-128"/>
              </a:rPr>
              <a:t>N</a:t>
            </a:r>
            <a:r>
              <a:rPr lang="en-US" sz="1600" dirty="0">
                <a:latin typeface="Yu Gothic UI Semibold" panose="020B0700000000000000" pitchFamily="34" charset="-128"/>
                <a:ea typeface="Yu Gothic UI Semibold" panose="020B0700000000000000" pitchFamily="34" charset="-128"/>
              </a:rPr>
              <a:t>49,321</a:t>
            </a:r>
          </a:p>
        </p:txBody>
      </p:sp>
      <p:sp>
        <p:nvSpPr>
          <p:cNvPr id="12" name="TextBox 11">
            <a:extLst>
              <a:ext uri="{FF2B5EF4-FFF2-40B4-BE49-F238E27FC236}">
                <a16:creationId xmlns:a16="http://schemas.microsoft.com/office/drawing/2014/main" id="{E207375E-6279-C8B6-AE76-2528040D6F00}"/>
              </a:ext>
            </a:extLst>
          </p:cNvPr>
          <p:cNvSpPr txBox="1"/>
          <p:nvPr/>
        </p:nvSpPr>
        <p:spPr>
          <a:xfrm>
            <a:off x="3243170" y="3495381"/>
            <a:ext cx="223875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Employees:</a:t>
            </a:r>
          </a:p>
        </p:txBody>
      </p:sp>
      <p:sp>
        <p:nvSpPr>
          <p:cNvPr id="13" name="TextBox 12">
            <a:extLst>
              <a:ext uri="{FF2B5EF4-FFF2-40B4-BE49-F238E27FC236}">
                <a16:creationId xmlns:a16="http://schemas.microsoft.com/office/drawing/2014/main" id="{CE75C732-F588-FB7D-B6E7-67C54BACEDE5}"/>
              </a:ext>
            </a:extLst>
          </p:cNvPr>
          <p:cNvSpPr txBox="1"/>
          <p:nvPr/>
        </p:nvSpPr>
        <p:spPr>
          <a:xfrm>
            <a:off x="3243170" y="4030806"/>
            <a:ext cx="2418811"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Departments:</a:t>
            </a:r>
          </a:p>
        </p:txBody>
      </p:sp>
      <p:sp>
        <p:nvSpPr>
          <p:cNvPr id="14" name="TextBox 13">
            <a:extLst>
              <a:ext uri="{FF2B5EF4-FFF2-40B4-BE49-F238E27FC236}">
                <a16:creationId xmlns:a16="http://schemas.microsoft.com/office/drawing/2014/main" id="{0186569A-A9D4-5FEF-C0E7-C6F280930176}"/>
              </a:ext>
            </a:extLst>
          </p:cNvPr>
          <p:cNvSpPr txBox="1"/>
          <p:nvPr/>
        </p:nvSpPr>
        <p:spPr>
          <a:xfrm>
            <a:off x="3241761" y="5024710"/>
            <a:ext cx="1621418"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Total Location:</a:t>
            </a:r>
          </a:p>
        </p:txBody>
      </p:sp>
      <p:sp>
        <p:nvSpPr>
          <p:cNvPr id="15" name="TextBox 14">
            <a:extLst>
              <a:ext uri="{FF2B5EF4-FFF2-40B4-BE49-F238E27FC236}">
                <a16:creationId xmlns:a16="http://schemas.microsoft.com/office/drawing/2014/main" id="{462B304C-EE6C-3107-AC4D-1B7CBB86D9FE}"/>
              </a:ext>
            </a:extLst>
          </p:cNvPr>
          <p:cNvSpPr txBox="1"/>
          <p:nvPr/>
        </p:nvSpPr>
        <p:spPr>
          <a:xfrm>
            <a:off x="3241761" y="4550418"/>
            <a:ext cx="3224690"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Average Age:</a:t>
            </a:r>
          </a:p>
        </p:txBody>
      </p:sp>
      <p:sp>
        <p:nvSpPr>
          <p:cNvPr id="16" name="TextBox 15">
            <a:extLst>
              <a:ext uri="{FF2B5EF4-FFF2-40B4-BE49-F238E27FC236}">
                <a16:creationId xmlns:a16="http://schemas.microsoft.com/office/drawing/2014/main" id="{8205EF6A-097B-4E23-33DD-19C6D6DF9C86}"/>
              </a:ext>
            </a:extLst>
          </p:cNvPr>
          <p:cNvSpPr txBox="1"/>
          <p:nvPr/>
        </p:nvSpPr>
        <p:spPr>
          <a:xfrm>
            <a:off x="5000485" y="3495381"/>
            <a:ext cx="10955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81</a:t>
            </a:r>
          </a:p>
        </p:txBody>
      </p:sp>
      <p:sp>
        <p:nvSpPr>
          <p:cNvPr id="17" name="TextBox 16">
            <a:extLst>
              <a:ext uri="{FF2B5EF4-FFF2-40B4-BE49-F238E27FC236}">
                <a16:creationId xmlns:a16="http://schemas.microsoft.com/office/drawing/2014/main" id="{52A7E3CD-57AE-48F4-112B-2F0010A7B0AB}"/>
              </a:ext>
            </a:extLst>
          </p:cNvPr>
          <p:cNvSpPr txBox="1"/>
          <p:nvPr/>
        </p:nvSpPr>
        <p:spPr>
          <a:xfrm>
            <a:off x="5085926" y="4002781"/>
            <a:ext cx="10955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6</a:t>
            </a:r>
          </a:p>
        </p:txBody>
      </p:sp>
      <p:sp>
        <p:nvSpPr>
          <p:cNvPr id="18" name="TextBox 17">
            <a:extLst>
              <a:ext uri="{FF2B5EF4-FFF2-40B4-BE49-F238E27FC236}">
                <a16:creationId xmlns:a16="http://schemas.microsoft.com/office/drawing/2014/main" id="{E3649489-AAF3-8538-39A0-F0868499552E}"/>
              </a:ext>
            </a:extLst>
          </p:cNvPr>
          <p:cNvSpPr txBox="1"/>
          <p:nvPr/>
        </p:nvSpPr>
        <p:spPr>
          <a:xfrm>
            <a:off x="4710779" y="4558258"/>
            <a:ext cx="10955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32.04</a:t>
            </a:r>
          </a:p>
        </p:txBody>
      </p:sp>
      <p:sp>
        <p:nvSpPr>
          <p:cNvPr id="19" name="TextBox 18">
            <a:extLst>
              <a:ext uri="{FF2B5EF4-FFF2-40B4-BE49-F238E27FC236}">
                <a16:creationId xmlns:a16="http://schemas.microsoft.com/office/drawing/2014/main" id="{80886CAF-59A4-8FF0-0445-D5EDA1F2F962}"/>
              </a:ext>
            </a:extLst>
          </p:cNvPr>
          <p:cNvSpPr txBox="1"/>
          <p:nvPr/>
        </p:nvSpPr>
        <p:spPr>
          <a:xfrm>
            <a:off x="4779055" y="5015760"/>
            <a:ext cx="70286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24</a:t>
            </a:r>
          </a:p>
        </p:txBody>
      </p:sp>
    </p:spTree>
    <p:extLst>
      <p:ext uri="{BB962C8B-B14F-4D97-AF65-F5344CB8AC3E}">
        <p14:creationId xmlns:p14="http://schemas.microsoft.com/office/powerpoint/2010/main" val="22171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E740B3-07BC-2968-D640-E40D217B5A79}"/>
              </a:ext>
            </a:extLst>
          </p:cNvPr>
          <p:cNvSpPr/>
          <p:nvPr/>
        </p:nvSpPr>
        <p:spPr>
          <a:xfrm>
            <a:off x="0" y="0"/>
            <a:ext cx="12192000"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ADE47A-C281-1084-5D4B-54996D986F25}"/>
              </a:ext>
            </a:extLst>
          </p:cNvPr>
          <p:cNvPicPr>
            <a:picLocks noChangeAspect="1"/>
          </p:cNvPicPr>
          <p:nvPr/>
        </p:nvPicPr>
        <p:blipFill>
          <a:blip r:embed="rId3"/>
          <a:stretch>
            <a:fillRect/>
          </a:stretch>
        </p:blipFill>
        <p:spPr>
          <a:xfrm>
            <a:off x="139959" y="332771"/>
            <a:ext cx="11896532" cy="63199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4144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303EB2-2EE8-01A5-DCD8-655B2453E53D}"/>
              </a:ext>
            </a:extLst>
          </p:cNvPr>
          <p:cNvSpPr/>
          <p:nvPr/>
        </p:nvSpPr>
        <p:spPr>
          <a:xfrm>
            <a:off x="-10668" y="0"/>
            <a:ext cx="1219200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75E90F-9656-B1CC-4981-8914F4533302}"/>
              </a:ext>
            </a:extLst>
          </p:cNvPr>
          <p:cNvSpPr/>
          <p:nvPr/>
        </p:nvSpPr>
        <p:spPr>
          <a:xfrm>
            <a:off x="384048" y="969264"/>
            <a:ext cx="11402568" cy="1069450"/>
          </a:xfrm>
          <a:prstGeom prst="rect">
            <a:avLst/>
          </a:prstGeom>
          <a:solidFill>
            <a:srgbClr val="1D2F3D"/>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349D88-7127-C431-FD41-03319682C427}"/>
              </a:ext>
            </a:extLst>
          </p:cNvPr>
          <p:cNvSpPr/>
          <p:nvPr/>
        </p:nvSpPr>
        <p:spPr>
          <a:xfrm>
            <a:off x="384048" y="969264"/>
            <a:ext cx="237744" cy="1069450"/>
          </a:xfrm>
          <a:prstGeom prst="rect">
            <a:avLst/>
          </a:prstGeom>
          <a:solidFill>
            <a:srgbClr val="727F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FCD13DA-83E7-939F-6C0F-2B5C68392413}"/>
              </a:ext>
            </a:extLst>
          </p:cNvPr>
          <p:cNvSpPr txBox="1"/>
          <p:nvPr/>
        </p:nvSpPr>
        <p:spPr>
          <a:xfrm>
            <a:off x="881065" y="1242379"/>
            <a:ext cx="5873418" cy="584775"/>
          </a:xfrm>
          <a:prstGeom prst="rect">
            <a:avLst/>
          </a:prstGeom>
          <a:noFill/>
        </p:spPr>
        <p:txBody>
          <a:bodyPr wrap="square" rtlCol="0">
            <a:spAutoFit/>
          </a:bodyPr>
          <a:lstStyle/>
          <a:p>
            <a:r>
              <a:rPr lang="en-US" sz="3200" dirty="0">
                <a:latin typeface="Cooper Black" panose="0208090404030B020404" pitchFamily="18" charset="0"/>
                <a:ea typeface="Yu Gothic UI Semibold" panose="020B0700000000000000" pitchFamily="34" charset="-128"/>
              </a:rPr>
              <a:t>DASHBOARD BREIF</a:t>
            </a:r>
          </a:p>
        </p:txBody>
      </p:sp>
      <p:sp>
        <p:nvSpPr>
          <p:cNvPr id="7" name="TextBox 6">
            <a:extLst>
              <a:ext uri="{FF2B5EF4-FFF2-40B4-BE49-F238E27FC236}">
                <a16:creationId xmlns:a16="http://schemas.microsoft.com/office/drawing/2014/main" id="{B85880D4-6EFF-5D21-AD42-5468B5FB65AA}"/>
              </a:ext>
            </a:extLst>
          </p:cNvPr>
          <p:cNvSpPr txBox="1"/>
          <p:nvPr/>
        </p:nvSpPr>
        <p:spPr>
          <a:xfrm>
            <a:off x="766180" y="2291935"/>
            <a:ext cx="11020436" cy="1200329"/>
          </a:xfrm>
          <a:prstGeom prst="rect">
            <a:avLst/>
          </a:prstGeom>
          <a:noFill/>
        </p:spPr>
        <p:txBody>
          <a:bodyPr wrap="square">
            <a:spAutoFit/>
          </a:bodyPr>
          <a:lstStyle/>
          <a:p>
            <a:r>
              <a:rPr lang="en-US" dirty="0">
                <a:latin typeface="Yu Gothic UI Semibold" panose="020B0700000000000000" pitchFamily="34" charset="-128"/>
                <a:ea typeface="Yu Gothic UI Semibold" panose="020B0700000000000000" pitchFamily="34" charset="-128"/>
              </a:rPr>
              <a:t>The HR Management Dashboard provides a thorough view of the organization’s workforce, focusing on key metrics such as employee demographics (Age &amp; Gender), salary distribution, departmental breakdown, geographical spread and the hiring trend from 2008-2020. This dashboard is a tool to analyze workforce arrangement, identify trends, and guide strategic HR decisions.</a:t>
            </a:r>
          </a:p>
        </p:txBody>
      </p:sp>
    </p:spTree>
    <p:extLst>
      <p:ext uri="{BB962C8B-B14F-4D97-AF65-F5344CB8AC3E}">
        <p14:creationId xmlns:p14="http://schemas.microsoft.com/office/powerpoint/2010/main" val="89170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2E506E-993F-57ED-3305-2A49EE98C366}"/>
              </a:ext>
            </a:extLst>
          </p:cNvPr>
          <p:cNvSpPr/>
          <p:nvPr/>
        </p:nvSpPr>
        <p:spPr>
          <a:xfrm>
            <a:off x="-92381"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3018704-8026-634D-91D5-36B6646922A7}"/>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8E337D2-A493-A41D-4B42-868C914BBC2C}"/>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A883807-7C2F-4130-C7BA-0C97E4DD2C17}"/>
              </a:ext>
            </a:extLst>
          </p:cNvPr>
          <p:cNvSpPr txBox="1"/>
          <p:nvPr/>
        </p:nvSpPr>
        <p:spPr>
          <a:xfrm>
            <a:off x="7064671" y="1040877"/>
            <a:ext cx="2188366" cy="584775"/>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Location Map of Employees</a:t>
            </a:r>
          </a:p>
        </p:txBody>
      </p:sp>
      <p:pic>
        <p:nvPicPr>
          <p:cNvPr id="7" name="Picture 6">
            <a:extLst>
              <a:ext uri="{FF2B5EF4-FFF2-40B4-BE49-F238E27FC236}">
                <a16:creationId xmlns:a16="http://schemas.microsoft.com/office/drawing/2014/main" id="{9BBC47F5-85F0-7B72-6BE4-145693F22BC8}"/>
              </a:ext>
            </a:extLst>
          </p:cNvPr>
          <p:cNvPicPr>
            <a:picLocks noChangeAspect="1"/>
          </p:cNvPicPr>
          <p:nvPr/>
        </p:nvPicPr>
        <p:blipFill>
          <a:blip r:embed="rId2"/>
          <a:stretch>
            <a:fillRect/>
          </a:stretch>
        </p:blipFill>
        <p:spPr>
          <a:xfrm>
            <a:off x="470121" y="1940688"/>
            <a:ext cx="5361336" cy="3700987"/>
          </a:xfrm>
          <a:prstGeom prst="rect">
            <a:avLst/>
          </a:prstGeom>
        </p:spPr>
      </p:pic>
      <p:sp>
        <p:nvSpPr>
          <p:cNvPr id="8" name="Rectangle 1">
            <a:extLst>
              <a:ext uri="{FF2B5EF4-FFF2-40B4-BE49-F238E27FC236}">
                <a16:creationId xmlns:a16="http://schemas.microsoft.com/office/drawing/2014/main" id="{3C331912-486D-DDF6-A21D-145E05B7239B}"/>
              </a:ext>
            </a:extLst>
          </p:cNvPr>
          <p:cNvSpPr>
            <a:spLocks noChangeArrowheads="1"/>
          </p:cNvSpPr>
          <p:nvPr/>
        </p:nvSpPr>
        <p:spPr bwMode="auto">
          <a:xfrm rot="10800000" flipV="1">
            <a:off x="7841409" y="2815683"/>
            <a:ext cx="409670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lumMod val="65000"/>
                  </a:schemeClr>
                </a:solidFill>
                <a:effectLst/>
                <a:latin typeface="Arial" panose="020B0604020202020204" pitchFamily="34" charset="0"/>
              </a:rPr>
              <a:t>  Unequal distribution of employees across locations and departments may indicate challenges in workforce allocation.</a:t>
            </a:r>
            <a:r>
              <a:rPr lang="en-US" sz="1600" dirty="0">
                <a:solidFill>
                  <a:schemeClr val="bg1">
                    <a:lumMod val="65000"/>
                  </a:schemeClr>
                </a:solidFill>
              </a:rPr>
              <a:t> Locations like </a:t>
            </a:r>
            <a:r>
              <a:rPr lang="en-US" sz="1600" b="1" dirty="0">
                <a:solidFill>
                  <a:schemeClr val="bg1">
                    <a:lumMod val="65000"/>
                  </a:schemeClr>
                </a:solidFill>
              </a:rPr>
              <a:t>Lagos (6 employees)</a:t>
            </a:r>
            <a:r>
              <a:rPr lang="en-US" sz="1600" dirty="0">
                <a:solidFill>
                  <a:schemeClr val="bg1">
                    <a:lumMod val="65000"/>
                  </a:schemeClr>
                </a:solidFill>
              </a:rPr>
              <a:t>, and </a:t>
            </a:r>
            <a:r>
              <a:rPr lang="en-US" sz="1600" b="1" dirty="0">
                <a:solidFill>
                  <a:schemeClr val="bg1">
                    <a:lumMod val="65000"/>
                  </a:schemeClr>
                </a:solidFill>
              </a:rPr>
              <a:t>Anambra (9 employees)</a:t>
            </a:r>
            <a:r>
              <a:rPr lang="en-US" sz="1600" dirty="0">
                <a:solidFill>
                  <a:schemeClr val="bg1">
                    <a:lumMod val="65000"/>
                  </a:schemeClr>
                </a:solidFill>
              </a:rPr>
              <a:t> are more staffed compared to states like</a:t>
            </a:r>
            <a:r>
              <a:rPr lang="en-US" sz="1600" b="1" dirty="0">
                <a:solidFill>
                  <a:schemeClr val="bg1">
                    <a:lumMod val="65000"/>
                  </a:schemeClr>
                </a:solidFill>
              </a:rPr>
              <a:t> Katsina, Sokoto</a:t>
            </a:r>
            <a:r>
              <a:rPr lang="en-US" sz="1600" dirty="0">
                <a:solidFill>
                  <a:schemeClr val="bg1">
                    <a:lumMod val="65000"/>
                  </a:schemeClr>
                </a:solidFill>
              </a:rPr>
              <a:t>, and </a:t>
            </a:r>
            <a:r>
              <a:rPr lang="en-US" sz="1600" b="1" dirty="0">
                <a:solidFill>
                  <a:schemeClr val="bg1">
                    <a:lumMod val="65000"/>
                  </a:schemeClr>
                </a:solidFill>
              </a:rPr>
              <a:t>Borno</a:t>
            </a:r>
            <a:r>
              <a:rPr lang="en-US" sz="1600" dirty="0">
                <a:solidFill>
                  <a:schemeClr val="bg1">
                    <a:lumMod val="65000"/>
                  </a:schemeClr>
                </a:solidFill>
              </a:rPr>
              <a:t> (each with only 1 employee). This suggests an uneven distribution of the workforce geographically.</a:t>
            </a:r>
            <a:endParaRPr kumimoji="0" lang="en-US" altLang="en-US" sz="1600" b="0" i="0" u="none" strike="noStrike" cap="none" normalizeH="0" baseline="0" dirty="0">
              <a:ln>
                <a:noFill/>
              </a:ln>
              <a:solidFill>
                <a:schemeClr val="bg1">
                  <a:lumMod val="6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1">
                    <a:lumMod val="65000"/>
                  </a:schemeClr>
                </a:solidFill>
                <a:effectLst/>
                <a:latin typeface="Arial" panose="020B0604020202020204" pitchFamily="34" charset="0"/>
              </a:rPr>
              <a:t>Certain locations and departments may face performance inconsistency and imbalance of resource utilization. </a:t>
            </a:r>
          </a:p>
        </p:txBody>
      </p:sp>
    </p:spTree>
    <p:extLst>
      <p:ext uri="{BB962C8B-B14F-4D97-AF65-F5344CB8AC3E}">
        <p14:creationId xmlns:p14="http://schemas.microsoft.com/office/powerpoint/2010/main" val="163329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C75BD-ACF1-EDF7-3CAA-CB4851ABD6FE}"/>
              </a:ext>
            </a:extLst>
          </p:cNvPr>
          <p:cNvSpPr/>
          <p:nvPr/>
        </p:nvSpPr>
        <p:spPr>
          <a:xfrm>
            <a:off x="0" y="0"/>
            <a:ext cx="12215370" cy="6858000"/>
          </a:xfrm>
          <a:prstGeom prst="rect">
            <a:avLst/>
          </a:prstGeom>
          <a:solidFill>
            <a:srgbClr val="727F8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AFC8D44-2556-13DA-661F-BE224C73BB3C}"/>
              </a:ext>
            </a:extLst>
          </p:cNvPr>
          <p:cNvSpPr/>
          <p:nvPr/>
        </p:nvSpPr>
        <p:spPr>
          <a:xfrm>
            <a:off x="7573992" y="0"/>
            <a:ext cx="4618008" cy="6858000"/>
          </a:xfrm>
          <a:prstGeom prst="rect">
            <a:avLst/>
          </a:prstGeom>
          <a:solidFill>
            <a:srgbClr val="1D2F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3944A36-C027-B68E-10B0-922186C1FA3A}"/>
              </a:ext>
            </a:extLst>
          </p:cNvPr>
          <p:cNvSpPr/>
          <p:nvPr/>
        </p:nvSpPr>
        <p:spPr>
          <a:xfrm>
            <a:off x="6311792" y="258717"/>
            <a:ext cx="4096703" cy="2235487"/>
          </a:xfrm>
          <a:prstGeom prst="rect">
            <a:avLst/>
          </a:prstGeom>
          <a:solidFill>
            <a:srgbClr val="727F8C"/>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7A50C68-4A70-58A6-9AA8-179576D62A52}"/>
              </a:ext>
            </a:extLst>
          </p:cNvPr>
          <p:cNvSpPr txBox="1"/>
          <p:nvPr/>
        </p:nvSpPr>
        <p:spPr>
          <a:xfrm>
            <a:off x="6977185" y="1207183"/>
            <a:ext cx="2765915" cy="338554"/>
          </a:xfrm>
          <a:prstGeom prst="rect">
            <a:avLst/>
          </a:prstGeom>
          <a:noFill/>
        </p:spPr>
        <p:txBody>
          <a:bodyPr wrap="square" rtlCol="0">
            <a:spAutoFit/>
          </a:bodyPr>
          <a:lstStyle/>
          <a:p>
            <a:r>
              <a:rPr lang="en-US" sz="1600" dirty="0">
                <a:latin typeface="Yu Gothic UI Semibold" panose="020B0700000000000000" pitchFamily="34" charset="-128"/>
                <a:ea typeface="Yu Gothic UI Semibold" panose="020B0700000000000000" pitchFamily="34" charset="-128"/>
              </a:rPr>
              <a:t>Avg Salary by Department</a:t>
            </a:r>
          </a:p>
        </p:txBody>
      </p:sp>
      <p:sp>
        <p:nvSpPr>
          <p:cNvPr id="14" name="TextBox 13">
            <a:extLst>
              <a:ext uri="{FF2B5EF4-FFF2-40B4-BE49-F238E27FC236}">
                <a16:creationId xmlns:a16="http://schemas.microsoft.com/office/drawing/2014/main" id="{3C318970-BB2F-1742-F78D-CCCB121808B6}"/>
              </a:ext>
            </a:extLst>
          </p:cNvPr>
          <p:cNvSpPr txBox="1"/>
          <p:nvPr/>
        </p:nvSpPr>
        <p:spPr>
          <a:xfrm>
            <a:off x="7927674" y="2944209"/>
            <a:ext cx="3950900" cy="1815882"/>
          </a:xfrm>
          <a:prstGeom prst="rect">
            <a:avLst/>
          </a:prstGeom>
          <a:noFill/>
        </p:spPr>
        <p:txBody>
          <a:bodyPr wrap="square">
            <a:spAutoFit/>
          </a:bodyPr>
          <a:lstStyle/>
          <a:p>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The average salary is </a:t>
            </a:r>
            <a:r>
              <a:rPr lang="en-US" sz="1600" b="1" strike="sngStrike" dirty="0">
                <a:solidFill>
                  <a:schemeClr val="bg1">
                    <a:lumMod val="65000"/>
                  </a:schemeClr>
                </a:solidFill>
                <a:latin typeface="Yu Gothic UI Semibold" panose="020B0700000000000000" pitchFamily="34" charset="-128"/>
                <a:ea typeface="Yu Gothic UI Semibold" panose="020B0700000000000000" pitchFamily="34" charset="-128"/>
              </a:rPr>
              <a:t>N</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49,321</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with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Information Technology , Human Resources and Finance</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departments having the highest average salaries, while </a:t>
            </a:r>
            <a:r>
              <a:rPr lang="en-US" sz="1600" b="1" dirty="0">
                <a:solidFill>
                  <a:schemeClr val="bg1">
                    <a:lumMod val="65000"/>
                  </a:schemeClr>
                </a:solidFill>
                <a:latin typeface="Yu Gothic UI Semibold" panose="020B0700000000000000" pitchFamily="34" charset="-128"/>
                <a:ea typeface="Yu Gothic UI Semibold" panose="020B0700000000000000" pitchFamily="34" charset="-128"/>
              </a:rPr>
              <a:t>Marketing</a:t>
            </a:r>
            <a:r>
              <a:rPr lang="en-US" sz="1600" dirty="0">
                <a:solidFill>
                  <a:schemeClr val="bg1">
                    <a:lumMod val="65000"/>
                  </a:schemeClr>
                </a:solidFill>
                <a:latin typeface="Yu Gothic UI Semibold" panose="020B0700000000000000" pitchFamily="34" charset="-128"/>
                <a:ea typeface="Yu Gothic UI Semibold" panose="020B0700000000000000" pitchFamily="34" charset="-128"/>
              </a:rPr>
              <a:t> has the lowest. This may indicate higher skill demand or seniority in specific departments.</a:t>
            </a:r>
          </a:p>
        </p:txBody>
      </p:sp>
      <p:pic>
        <p:nvPicPr>
          <p:cNvPr id="6" name="Picture 5">
            <a:extLst>
              <a:ext uri="{FF2B5EF4-FFF2-40B4-BE49-F238E27FC236}">
                <a16:creationId xmlns:a16="http://schemas.microsoft.com/office/drawing/2014/main" id="{46FB7414-E5A8-134F-B9BE-7B1125D4E8A2}"/>
              </a:ext>
            </a:extLst>
          </p:cNvPr>
          <p:cNvPicPr>
            <a:picLocks noChangeAspect="1"/>
          </p:cNvPicPr>
          <p:nvPr/>
        </p:nvPicPr>
        <p:blipFill>
          <a:blip r:embed="rId2"/>
          <a:stretch>
            <a:fillRect/>
          </a:stretch>
        </p:blipFill>
        <p:spPr>
          <a:xfrm>
            <a:off x="615821" y="2183363"/>
            <a:ext cx="4460032" cy="2808515"/>
          </a:xfrm>
          <a:prstGeom prst="rect">
            <a:avLst/>
          </a:prstGeom>
        </p:spPr>
      </p:pic>
    </p:spTree>
    <p:extLst>
      <p:ext uri="{BB962C8B-B14F-4D97-AF65-F5344CB8AC3E}">
        <p14:creationId xmlns:p14="http://schemas.microsoft.com/office/powerpoint/2010/main" val="4263114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639</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Yu Gothic UI Semibold</vt:lpstr>
      <vt:lpstr>Aptos</vt:lpstr>
      <vt:lpstr>Aptos Display</vt:lpstr>
      <vt:lpstr>Arial</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Hamimi Ben-Anzua</dc:creator>
  <cp:lastModifiedBy>Hamimi Ben-Anzua</cp:lastModifiedBy>
  <cp:revision>4</cp:revision>
  <dcterms:created xsi:type="dcterms:W3CDTF">2024-12-19T15:24:38Z</dcterms:created>
  <dcterms:modified xsi:type="dcterms:W3CDTF">2024-12-20T11:09:19Z</dcterms:modified>
</cp:coreProperties>
</file>