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58" r:id="rId5"/>
    <p:sldId id="267" r:id="rId6"/>
    <p:sldId id="268" r:id="rId7"/>
  </p:sldIdLst>
  <p:sldSz cx="18288000" cy="10287000"/>
  <p:notesSz cx="6858000" cy="9144000"/>
  <p:embeddedFontLst>
    <p:embeddedFont>
      <p:font typeface="Poppins" panose="00000500000000000000" pitchFamily="2" charset="0"/>
      <p:regular r:id="rId9"/>
      <p:bold r:id="rId10"/>
    </p:embeddedFont>
    <p:embeddedFont>
      <p:font typeface="Poppins Bold" panose="00000800000000000000" pitchFamily="2" charset="0"/>
      <p:regular r:id="rId11"/>
      <p:bold r:id="rId12"/>
    </p:embeddedFont>
    <p:embeddedFont>
      <p:font typeface="Poppins Light" panose="00000400000000000000" pitchFamily="2" charset="0"/>
      <p:regular r:id="rId13"/>
      <p:italic r:id="rId14"/>
    </p:embeddedFont>
    <p:embeddedFont>
      <p:font typeface="Tomorrow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2B5C8-1250-46D1-A8E5-4F33588C9F16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58661-F3EF-4658-9E77-E9815F66F0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2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947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" b="-125"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3" name="Group 3"/>
          <p:cNvGrpSpPr/>
          <p:nvPr/>
        </p:nvGrpSpPr>
        <p:grpSpPr>
          <a:xfrm>
            <a:off x="669766" y="614310"/>
            <a:ext cx="16948468" cy="979380"/>
            <a:chOff x="0" y="0"/>
            <a:chExt cx="4463794" cy="2579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63794" cy="257944"/>
            </a:xfrm>
            <a:custGeom>
              <a:avLst/>
              <a:gdLst/>
              <a:ahLst/>
              <a:cxnLst/>
              <a:rect l="l" t="t" r="r" b="b"/>
              <a:pathLst>
                <a:path w="4463794" h="257944">
                  <a:moveTo>
                    <a:pt x="23296" y="0"/>
                  </a:moveTo>
                  <a:lnTo>
                    <a:pt x="4440498" y="0"/>
                  </a:lnTo>
                  <a:cubicBezTo>
                    <a:pt x="4453364" y="0"/>
                    <a:pt x="4463794" y="10430"/>
                    <a:pt x="4463794" y="23296"/>
                  </a:cubicBezTo>
                  <a:lnTo>
                    <a:pt x="4463794" y="234647"/>
                  </a:lnTo>
                  <a:cubicBezTo>
                    <a:pt x="4463794" y="247514"/>
                    <a:pt x="4453364" y="257944"/>
                    <a:pt x="4440498" y="257944"/>
                  </a:cubicBezTo>
                  <a:lnTo>
                    <a:pt x="23296" y="257944"/>
                  </a:lnTo>
                  <a:cubicBezTo>
                    <a:pt x="17118" y="257944"/>
                    <a:pt x="11192" y="255489"/>
                    <a:pt x="6823" y="251120"/>
                  </a:cubicBezTo>
                  <a:cubicBezTo>
                    <a:pt x="2454" y="246751"/>
                    <a:pt x="0" y="240826"/>
                    <a:pt x="0" y="234647"/>
                  </a:cubicBezTo>
                  <a:lnTo>
                    <a:pt x="0" y="23296"/>
                  </a:lnTo>
                  <a:cubicBezTo>
                    <a:pt x="0" y="10430"/>
                    <a:pt x="10430" y="0"/>
                    <a:pt x="232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63794" cy="296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538836" y="9258300"/>
            <a:ext cx="2052197" cy="688048"/>
            <a:chOff x="0" y="0"/>
            <a:chExt cx="540496" cy="1812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496" cy="181214"/>
            </a:xfrm>
            <a:custGeom>
              <a:avLst/>
              <a:gdLst/>
              <a:ahLst/>
              <a:cxnLst/>
              <a:rect l="l" t="t" r="r" b="b"/>
              <a:pathLst>
                <a:path w="540496" h="181214">
                  <a:moveTo>
                    <a:pt x="79223" y="0"/>
                  </a:moveTo>
                  <a:lnTo>
                    <a:pt x="461274" y="0"/>
                  </a:lnTo>
                  <a:cubicBezTo>
                    <a:pt x="482285" y="0"/>
                    <a:pt x="502436" y="8347"/>
                    <a:pt x="517293" y="23204"/>
                  </a:cubicBezTo>
                  <a:cubicBezTo>
                    <a:pt x="532150" y="38061"/>
                    <a:pt x="540496" y="58211"/>
                    <a:pt x="540496" y="79223"/>
                  </a:cubicBezTo>
                  <a:lnTo>
                    <a:pt x="540496" y="101992"/>
                  </a:lnTo>
                  <a:cubicBezTo>
                    <a:pt x="540496" y="123003"/>
                    <a:pt x="532150" y="143154"/>
                    <a:pt x="517293" y="158011"/>
                  </a:cubicBezTo>
                  <a:cubicBezTo>
                    <a:pt x="502436" y="172868"/>
                    <a:pt x="482285" y="181214"/>
                    <a:pt x="461274" y="181214"/>
                  </a:cubicBezTo>
                  <a:lnTo>
                    <a:pt x="79223" y="181214"/>
                  </a:lnTo>
                  <a:cubicBezTo>
                    <a:pt x="58211" y="181214"/>
                    <a:pt x="38061" y="172868"/>
                    <a:pt x="23204" y="158011"/>
                  </a:cubicBezTo>
                  <a:cubicBezTo>
                    <a:pt x="8347" y="143154"/>
                    <a:pt x="0" y="123003"/>
                    <a:pt x="0" y="101992"/>
                  </a:cubicBezTo>
                  <a:lnTo>
                    <a:pt x="0" y="79223"/>
                  </a:lnTo>
                  <a:cubicBezTo>
                    <a:pt x="0" y="58211"/>
                    <a:pt x="8347" y="38061"/>
                    <a:pt x="23204" y="23204"/>
                  </a:cubicBezTo>
                  <a:cubicBezTo>
                    <a:pt x="38061" y="8347"/>
                    <a:pt x="58211" y="0"/>
                    <a:pt x="792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40496" cy="219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72852"/>
            <a:ext cx="461301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https://get.foundation/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933700"/>
            <a:ext cx="10468074" cy="1417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45"/>
              </a:lnSpc>
            </a:pPr>
            <a:r>
              <a:rPr lang="en-US" sz="9860" b="1" dirty="0">
                <a:solidFill>
                  <a:schemeClr val="bg1"/>
                </a:solidFill>
                <a:latin typeface="Tomorrow Bold"/>
                <a:ea typeface="Tomorrow Bold"/>
                <a:cs typeface="Tomorrow Bold"/>
                <a:sym typeface="Tomorrow Bold"/>
              </a:rPr>
              <a:t>FOUNDATION 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39225" y="875768"/>
            <a:ext cx="1662550" cy="40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50601" y="9429082"/>
            <a:ext cx="3628666" cy="3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 savoir plus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0A7366-9D2A-8EDE-5FA6-942DDBBE1225}"/>
              </a:ext>
            </a:extLst>
          </p:cNvPr>
          <p:cNvSpPr txBox="1"/>
          <p:nvPr/>
        </p:nvSpPr>
        <p:spPr>
          <a:xfrm>
            <a:off x="4917813" y="5114021"/>
            <a:ext cx="144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u="sng" dirty="0">
                <a:solidFill>
                  <a:schemeClr val="bg1"/>
                </a:solidFill>
              </a:rPr>
              <a:t>PLAN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B02D986-F9AD-A9E4-B920-FD2AA4B15F2E}"/>
              </a:ext>
            </a:extLst>
          </p:cNvPr>
          <p:cNvGrpSpPr/>
          <p:nvPr/>
        </p:nvGrpSpPr>
        <p:grpSpPr>
          <a:xfrm>
            <a:off x="3707030" y="7972794"/>
            <a:ext cx="4519007" cy="979380"/>
            <a:chOff x="52993" y="6455553"/>
            <a:chExt cx="4519007" cy="979380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6596E11-FAE0-C48E-671A-A0E89DAFFAD8}"/>
                </a:ext>
              </a:extLst>
            </p:cNvPr>
            <p:cNvSpPr txBox="1"/>
            <p:nvPr/>
          </p:nvSpPr>
          <p:spPr>
            <a:xfrm>
              <a:off x="1028700" y="6591300"/>
              <a:ext cx="354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SYNTAXE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01BD2278-556B-9BA2-28DB-E9516A51007B}"/>
                </a:ext>
              </a:extLst>
            </p:cNvPr>
            <p:cNvSpPr/>
            <p:nvPr/>
          </p:nvSpPr>
          <p:spPr>
            <a:xfrm>
              <a:off x="52993" y="6455553"/>
              <a:ext cx="990600" cy="9793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2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D8A4EAC-99F6-4BBB-1E00-17E2B7035316}"/>
              </a:ext>
            </a:extLst>
          </p:cNvPr>
          <p:cNvGrpSpPr/>
          <p:nvPr/>
        </p:nvGrpSpPr>
        <p:grpSpPr>
          <a:xfrm>
            <a:off x="868406" y="6339787"/>
            <a:ext cx="4519007" cy="979380"/>
            <a:chOff x="52993" y="6455553"/>
            <a:chExt cx="4519007" cy="97938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79B18E5-6BCA-D325-3ADF-10FE71B51339}"/>
                </a:ext>
              </a:extLst>
            </p:cNvPr>
            <p:cNvSpPr txBox="1"/>
            <p:nvPr/>
          </p:nvSpPr>
          <p:spPr>
            <a:xfrm>
              <a:off x="1028700" y="6591300"/>
              <a:ext cx="354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INTRODUCTION</a:t>
              </a: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800E895-16E8-895E-CC42-F882DFDAA709}"/>
                </a:ext>
              </a:extLst>
            </p:cNvPr>
            <p:cNvSpPr/>
            <p:nvPr/>
          </p:nvSpPr>
          <p:spPr>
            <a:xfrm>
              <a:off x="52993" y="6455553"/>
              <a:ext cx="990600" cy="9793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1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DCFA766-EF29-B076-AA7D-DFDA808A14FE}"/>
              </a:ext>
            </a:extLst>
          </p:cNvPr>
          <p:cNvGrpSpPr/>
          <p:nvPr/>
        </p:nvGrpSpPr>
        <p:grpSpPr>
          <a:xfrm>
            <a:off x="5478680" y="6339787"/>
            <a:ext cx="4519007" cy="979380"/>
            <a:chOff x="52993" y="6455553"/>
            <a:chExt cx="4519007" cy="979380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9B7F330-5AEB-AD1C-A959-2943D022B279}"/>
                </a:ext>
              </a:extLst>
            </p:cNvPr>
            <p:cNvSpPr txBox="1"/>
            <p:nvPr/>
          </p:nvSpPr>
          <p:spPr>
            <a:xfrm>
              <a:off x="1028700" y="6591300"/>
              <a:ext cx="3543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INSTALLATION</a:t>
              </a: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D88C321A-3ED2-BFBA-414A-0D5A91CDDED7}"/>
                </a:ext>
              </a:extLst>
            </p:cNvPr>
            <p:cNvSpPr/>
            <p:nvPr/>
          </p:nvSpPr>
          <p:spPr>
            <a:xfrm>
              <a:off x="52993" y="6455553"/>
              <a:ext cx="990600" cy="97938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B448-7895-A2E1-64E6-E5C4449A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7BBD71B-B70B-30E2-A986-3AA1424C19F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" b="-125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2D7D6DE-BD28-157B-6489-4958FB1C9BA0}"/>
              </a:ext>
            </a:extLst>
          </p:cNvPr>
          <p:cNvGrpSpPr/>
          <p:nvPr/>
        </p:nvGrpSpPr>
        <p:grpSpPr>
          <a:xfrm>
            <a:off x="15538836" y="9258300"/>
            <a:ext cx="2052197" cy="688048"/>
            <a:chOff x="0" y="0"/>
            <a:chExt cx="540496" cy="18121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E3A4E03-E7AB-FFA6-D874-FBA23C193349}"/>
                </a:ext>
              </a:extLst>
            </p:cNvPr>
            <p:cNvSpPr/>
            <p:nvPr/>
          </p:nvSpPr>
          <p:spPr>
            <a:xfrm>
              <a:off x="0" y="0"/>
              <a:ext cx="540496" cy="181214"/>
            </a:xfrm>
            <a:custGeom>
              <a:avLst/>
              <a:gdLst/>
              <a:ahLst/>
              <a:cxnLst/>
              <a:rect l="l" t="t" r="r" b="b"/>
              <a:pathLst>
                <a:path w="540496" h="181214">
                  <a:moveTo>
                    <a:pt x="79223" y="0"/>
                  </a:moveTo>
                  <a:lnTo>
                    <a:pt x="461274" y="0"/>
                  </a:lnTo>
                  <a:cubicBezTo>
                    <a:pt x="482285" y="0"/>
                    <a:pt x="502436" y="8347"/>
                    <a:pt x="517293" y="23204"/>
                  </a:cubicBezTo>
                  <a:cubicBezTo>
                    <a:pt x="532150" y="38061"/>
                    <a:pt x="540496" y="58211"/>
                    <a:pt x="540496" y="79223"/>
                  </a:cubicBezTo>
                  <a:lnTo>
                    <a:pt x="540496" y="101992"/>
                  </a:lnTo>
                  <a:cubicBezTo>
                    <a:pt x="540496" y="123003"/>
                    <a:pt x="532150" y="143154"/>
                    <a:pt x="517293" y="158011"/>
                  </a:cubicBezTo>
                  <a:cubicBezTo>
                    <a:pt x="502436" y="172868"/>
                    <a:pt x="482285" y="181214"/>
                    <a:pt x="461274" y="181214"/>
                  </a:cubicBezTo>
                  <a:lnTo>
                    <a:pt x="79223" y="181214"/>
                  </a:lnTo>
                  <a:cubicBezTo>
                    <a:pt x="58211" y="181214"/>
                    <a:pt x="38061" y="172868"/>
                    <a:pt x="23204" y="158011"/>
                  </a:cubicBezTo>
                  <a:cubicBezTo>
                    <a:pt x="8347" y="143154"/>
                    <a:pt x="0" y="123003"/>
                    <a:pt x="0" y="101992"/>
                  </a:cubicBezTo>
                  <a:lnTo>
                    <a:pt x="0" y="79223"/>
                  </a:lnTo>
                  <a:cubicBezTo>
                    <a:pt x="0" y="58211"/>
                    <a:pt x="8347" y="38061"/>
                    <a:pt x="23204" y="23204"/>
                  </a:cubicBezTo>
                  <a:cubicBezTo>
                    <a:pt x="38061" y="8347"/>
                    <a:pt x="58211" y="0"/>
                    <a:pt x="792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48846D9-4ED5-6B4D-1746-8B1426BB920D}"/>
                </a:ext>
              </a:extLst>
            </p:cNvPr>
            <p:cNvSpPr txBox="1"/>
            <p:nvPr/>
          </p:nvSpPr>
          <p:spPr>
            <a:xfrm>
              <a:off x="0" y="-38100"/>
              <a:ext cx="540496" cy="219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7519FDE-7B18-52FD-BB61-2DFA5248A608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BCF9BA0-176A-1FDF-7524-467104285EA8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E0F9CAF1-22F2-8A19-F052-3E687CFF6DC6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A39FD0E6-8DEC-9BE9-9601-46CCE40168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7211D42-25A8-00E7-3A9F-581FF425A3B2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 dirty="0">
                  <a:solidFill>
                    <a:srgbClr val="000000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DA0AF1F-E8AB-05EC-0C15-4D65943E133B}"/>
                </a:ext>
              </a:extLst>
            </p:cNvPr>
            <p:cNvSpPr txBox="1"/>
            <p:nvPr/>
          </p:nvSpPr>
          <p:spPr>
            <a:xfrm>
              <a:off x="8610600" y="875768"/>
              <a:ext cx="2209799" cy="38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88FF3A4-17EC-27E2-4F3C-381AAF3CCC41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3CA6099-E03A-4A24-1D38-750D61F868FD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Content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F0508D34-7D68-145A-D70B-0A4A90F9A351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Others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7689B9FF-0122-D4D6-A63B-11404C3E2D67}"/>
              </a:ext>
            </a:extLst>
          </p:cNvPr>
          <p:cNvSpPr txBox="1"/>
          <p:nvPr/>
        </p:nvSpPr>
        <p:spPr>
          <a:xfrm>
            <a:off x="14750601" y="9429082"/>
            <a:ext cx="3628666" cy="3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 savoir plus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8B3971-56CF-629F-B687-AC9DC85829EE}"/>
              </a:ext>
            </a:extLst>
          </p:cNvPr>
          <p:cNvSpPr txBox="1"/>
          <p:nvPr/>
        </p:nvSpPr>
        <p:spPr>
          <a:xfrm>
            <a:off x="669766" y="23241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Qu’est ce que </a:t>
            </a:r>
            <a:r>
              <a:rPr lang="fr-FR" sz="4000" u="sng" dirty="0" err="1">
                <a:solidFill>
                  <a:schemeClr val="bg1"/>
                </a:solidFill>
              </a:rPr>
              <a:t>foundation</a:t>
            </a:r>
            <a:r>
              <a:rPr lang="fr-FR" sz="4000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5894C63-60E6-A41D-FD7F-C1002CAD51E0}"/>
              </a:ext>
            </a:extLst>
          </p:cNvPr>
          <p:cNvSpPr txBox="1"/>
          <p:nvPr/>
        </p:nvSpPr>
        <p:spPr>
          <a:xfrm>
            <a:off x="669766" y="3266802"/>
            <a:ext cx="9007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C’est un </a:t>
            </a:r>
            <a:r>
              <a:rPr lang="fr-FR" sz="3200" dirty="0" err="1">
                <a:solidFill>
                  <a:schemeClr val="bg1"/>
                </a:solidFill>
              </a:rPr>
              <a:t>framework</a:t>
            </a:r>
            <a:r>
              <a:rPr lang="fr-FR" sz="3200" dirty="0">
                <a:solidFill>
                  <a:schemeClr val="bg1"/>
                </a:solidFill>
              </a:rPr>
              <a:t>/outils de développement web, open-source, pour le </a:t>
            </a:r>
            <a:r>
              <a:rPr lang="fr-FR" sz="3200" dirty="0" err="1">
                <a:solidFill>
                  <a:schemeClr val="bg1"/>
                </a:solidFill>
              </a:rPr>
              <a:t>front-end</a:t>
            </a:r>
            <a:r>
              <a:rPr lang="fr-FR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BFCF997-F766-3F21-33A5-0BA528F14E92}"/>
              </a:ext>
            </a:extLst>
          </p:cNvPr>
          <p:cNvSpPr txBox="1"/>
          <p:nvPr/>
        </p:nvSpPr>
        <p:spPr>
          <a:xfrm>
            <a:off x="731603" y="4630328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Ces spécificités: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4E9364-F1DF-BB14-10C1-62B9F6F52D5B}"/>
              </a:ext>
            </a:extLst>
          </p:cNvPr>
          <p:cNvSpPr txBox="1"/>
          <p:nvPr/>
        </p:nvSpPr>
        <p:spPr>
          <a:xfrm>
            <a:off x="731603" y="5190660"/>
            <a:ext cx="9007634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Il est flexible (personnalisable)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Responsive design (automatique)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Possède une bibliothèques d’icones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Propose un ensemble de plugins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Focus sur l’expérience utilisateur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Les grilles 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Il respecte la norme WCAG</a:t>
            </a:r>
          </a:p>
        </p:txBody>
      </p:sp>
    </p:spTree>
    <p:extLst>
      <p:ext uri="{BB962C8B-B14F-4D97-AF65-F5344CB8AC3E}">
        <p14:creationId xmlns:p14="http://schemas.microsoft.com/office/powerpoint/2010/main" val="10254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0" grpId="0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7102" y="2286314"/>
            <a:ext cx="7289051" cy="3946348"/>
            <a:chOff x="0" y="0"/>
            <a:chExt cx="1919750" cy="10393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9750" cy="1039367"/>
            </a:xfrm>
            <a:custGeom>
              <a:avLst/>
              <a:gdLst/>
              <a:ahLst/>
              <a:cxnLst/>
              <a:rect l="l" t="t" r="r" b="b"/>
              <a:pathLst>
                <a:path w="1919750" h="1039367">
                  <a:moveTo>
                    <a:pt x="54169" y="0"/>
                  </a:moveTo>
                  <a:lnTo>
                    <a:pt x="1865581" y="0"/>
                  </a:lnTo>
                  <a:cubicBezTo>
                    <a:pt x="1895498" y="0"/>
                    <a:pt x="1919750" y="24252"/>
                    <a:pt x="1919750" y="54169"/>
                  </a:cubicBezTo>
                  <a:lnTo>
                    <a:pt x="1919750" y="985199"/>
                  </a:lnTo>
                  <a:cubicBezTo>
                    <a:pt x="1919750" y="1015115"/>
                    <a:pt x="1895498" y="1039367"/>
                    <a:pt x="1865581" y="1039367"/>
                  </a:cubicBezTo>
                  <a:lnTo>
                    <a:pt x="54169" y="1039367"/>
                  </a:lnTo>
                  <a:cubicBezTo>
                    <a:pt x="24252" y="1039367"/>
                    <a:pt x="0" y="1015115"/>
                    <a:pt x="0" y="985199"/>
                  </a:cubicBezTo>
                  <a:lnTo>
                    <a:pt x="0" y="54169"/>
                  </a:lnTo>
                  <a:cubicBezTo>
                    <a:pt x="0" y="24252"/>
                    <a:pt x="24252" y="0"/>
                    <a:pt x="54169" y="0"/>
                  </a:cubicBezTo>
                  <a:close/>
                </a:path>
              </a:pathLst>
            </a:custGeom>
            <a:solidFill>
              <a:srgbClr val="EDEA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19750" cy="1077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9766" y="614310"/>
            <a:ext cx="16948468" cy="979380"/>
            <a:chOff x="0" y="0"/>
            <a:chExt cx="4463794" cy="2579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3794" cy="257944"/>
            </a:xfrm>
            <a:custGeom>
              <a:avLst/>
              <a:gdLst/>
              <a:ahLst/>
              <a:cxnLst/>
              <a:rect l="l" t="t" r="r" b="b"/>
              <a:pathLst>
                <a:path w="4463794" h="257944">
                  <a:moveTo>
                    <a:pt x="23296" y="0"/>
                  </a:moveTo>
                  <a:lnTo>
                    <a:pt x="4440498" y="0"/>
                  </a:lnTo>
                  <a:cubicBezTo>
                    <a:pt x="4453364" y="0"/>
                    <a:pt x="4463794" y="10430"/>
                    <a:pt x="4463794" y="23296"/>
                  </a:cubicBezTo>
                  <a:lnTo>
                    <a:pt x="4463794" y="234647"/>
                  </a:lnTo>
                  <a:cubicBezTo>
                    <a:pt x="4463794" y="247514"/>
                    <a:pt x="4453364" y="257944"/>
                    <a:pt x="4440498" y="257944"/>
                  </a:cubicBezTo>
                  <a:lnTo>
                    <a:pt x="23296" y="257944"/>
                  </a:lnTo>
                  <a:cubicBezTo>
                    <a:pt x="17118" y="257944"/>
                    <a:pt x="11192" y="255489"/>
                    <a:pt x="6823" y="251120"/>
                  </a:cubicBezTo>
                  <a:cubicBezTo>
                    <a:pt x="2454" y="246751"/>
                    <a:pt x="0" y="240826"/>
                    <a:pt x="0" y="234647"/>
                  </a:cubicBezTo>
                  <a:lnTo>
                    <a:pt x="0" y="23296"/>
                  </a:lnTo>
                  <a:cubicBezTo>
                    <a:pt x="0" y="10430"/>
                    <a:pt x="10430" y="0"/>
                    <a:pt x="232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463794" cy="296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2755" y="6936568"/>
            <a:ext cx="13168913" cy="2863553"/>
          </a:xfrm>
          <a:custGeom>
            <a:avLst/>
            <a:gdLst/>
            <a:ahLst/>
            <a:cxnLst/>
            <a:rect l="l" t="t" r="r" b="b"/>
            <a:pathLst>
              <a:path w="13168913" h="2863553">
                <a:moveTo>
                  <a:pt x="0" y="0"/>
                </a:moveTo>
                <a:lnTo>
                  <a:pt x="13168913" y="0"/>
                </a:lnTo>
                <a:lnTo>
                  <a:pt x="13168913" y="2863552"/>
                </a:lnTo>
                <a:lnTo>
                  <a:pt x="0" y="2863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149738" y="6819721"/>
            <a:ext cx="3205335" cy="2980399"/>
          </a:xfrm>
          <a:custGeom>
            <a:avLst/>
            <a:gdLst/>
            <a:ahLst/>
            <a:cxnLst/>
            <a:rect l="l" t="t" r="r" b="b"/>
            <a:pathLst>
              <a:path w="3205335" h="2980399">
                <a:moveTo>
                  <a:pt x="0" y="0"/>
                </a:moveTo>
                <a:lnTo>
                  <a:pt x="3205335" y="0"/>
                </a:lnTo>
                <a:lnTo>
                  <a:pt x="3205335" y="2980399"/>
                </a:lnTo>
                <a:lnTo>
                  <a:pt x="0" y="2980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88875" y="2362514"/>
            <a:ext cx="9668227" cy="397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398"/>
              </a:lnSpc>
            </a:pPr>
            <a:r>
              <a:rPr lang="en-US" sz="9368" b="1" dirty="0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COMMENT INSTALLER FOUNDATION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07431" y="3162300"/>
            <a:ext cx="6647094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&lt;link 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rel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="stylesheet" 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href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="https://cdn.jsdelivr.net/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npm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/foundation-sites@6.9.0/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dist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css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/foundation.min.css" </a:t>
            </a:r>
            <a:r>
              <a:rPr lang="en-US" sz="3200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crossorigin</a:t>
            </a:r>
            <a:r>
              <a:rPr lang="en-US" sz="3200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="anonymous"&gt;</a:t>
            </a:r>
          </a:p>
          <a:p>
            <a:pPr marL="0" lvl="0" indent="0">
              <a:lnSpc>
                <a:spcPts val="287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84894" y="875768"/>
            <a:ext cx="1916881" cy="388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Installation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21954" y="853802"/>
            <a:ext cx="1916881" cy="37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Syntaxe</a:t>
            </a:r>
            <a:endParaRPr lang="en-US" sz="225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39225" y="875768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770DF19-C0E7-D5B1-ED97-05E6C935B5AB}"/>
              </a:ext>
            </a:extLst>
          </p:cNvPr>
          <p:cNvGrpSpPr/>
          <p:nvPr/>
        </p:nvGrpSpPr>
        <p:grpSpPr>
          <a:xfrm>
            <a:off x="685890" y="3916075"/>
            <a:ext cx="2695534" cy="673998"/>
            <a:chOff x="789498" y="8682361"/>
            <a:chExt cx="2695534" cy="673998"/>
          </a:xfrm>
        </p:grpSpPr>
        <p:grpSp>
          <p:nvGrpSpPr>
            <p:cNvPr id="11" name="Group 11"/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Grid XY/Row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553D6CF-6E08-9BF8-81C7-2C57BA944097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0F22A906-997D-30D3-D754-5559FC671765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AA871A2F-411D-E696-F973-9FA88B404851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1F8DD46A-FB5F-4CA7-631E-EA1CFDF01FE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CFEAA24C-1BAA-21B8-6D2F-0843BEE2D89C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 dirty="0">
                  <a:solidFill>
                    <a:srgbClr val="000000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E232BF15-AADB-3EB1-C820-4DC42283939A}"/>
                </a:ext>
              </a:extLst>
            </p:cNvPr>
            <p:cNvSpPr txBox="1"/>
            <p:nvPr/>
          </p:nvSpPr>
          <p:spPr>
            <a:xfrm>
              <a:off x="8784894" y="875768"/>
              <a:ext cx="1916881" cy="38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34F45AB6-72CE-DA3D-82A8-18631544D07B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A1AD814C-AD9D-F34A-7F35-92BF737C48AC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1"/>
                </a:lnSpc>
                <a:spcBef>
                  <a:spcPct val="0"/>
                </a:spcBef>
              </a:pPr>
              <a:r>
                <a:rPr lang="en-US" sz="2251" b="1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Syntaxe</a:t>
              </a:r>
              <a:endParaRPr lang="en-US" sz="2251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89947B77-9DB0-79DB-4039-8CA33708D42A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3151"/>
                </a:lnSpc>
                <a:spcBef>
                  <a:spcPct val="0"/>
                </a:spcBef>
              </a:pPr>
              <a:r>
                <a:rPr lang="en-US" sz="225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Others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6CF1ACD-3E19-C56C-4FF7-6269FAD9BD41}"/>
              </a:ext>
            </a:extLst>
          </p:cNvPr>
          <p:cNvGrpSpPr/>
          <p:nvPr/>
        </p:nvGrpSpPr>
        <p:grpSpPr>
          <a:xfrm>
            <a:off x="14906576" y="3916075"/>
            <a:ext cx="2695534" cy="673998"/>
            <a:chOff x="789498" y="8682361"/>
            <a:chExt cx="2695534" cy="673998"/>
          </a:xfrm>
        </p:grpSpPr>
        <p:grpSp>
          <p:nvGrpSpPr>
            <p:cNvPr id="37" name="Group 11">
              <a:extLst>
                <a:ext uri="{FF2B5EF4-FFF2-40B4-BE49-F238E27FC236}">
                  <a16:creationId xmlns:a16="http://schemas.microsoft.com/office/drawing/2014/main" id="{F5C9E8F9-9557-9701-7193-D50BDFB08E23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25024EC2-73F5-73D9-5B14-E9D4BFCDF7E6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40" name="TextBox 13">
                <a:extLst>
                  <a:ext uri="{FF2B5EF4-FFF2-40B4-BE49-F238E27FC236}">
                    <a16:creationId xmlns:a16="http://schemas.microsoft.com/office/drawing/2014/main" id="{34362C79-EF88-8397-5165-344ED165CF1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C4F99D07-031F-AC48-70EC-124D734EB2F0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ul</a:t>
              </a: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-&gt; menu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DC3951F4-EF00-F712-ED22-5D8C09067F2F}"/>
              </a:ext>
            </a:extLst>
          </p:cNvPr>
          <p:cNvGrpSpPr/>
          <p:nvPr/>
        </p:nvGrpSpPr>
        <p:grpSpPr>
          <a:xfrm>
            <a:off x="685890" y="6501517"/>
            <a:ext cx="2695534" cy="673998"/>
            <a:chOff x="789498" y="8682361"/>
            <a:chExt cx="2695534" cy="673998"/>
          </a:xfrm>
        </p:grpSpPr>
        <p:grpSp>
          <p:nvGrpSpPr>
            <p:cNvPr id="42" name="Group 11">
              <a:extLst>
                <a:ext uri="{FF2B5EF4-FFF2-40B4-BE49-F238E27FC236}">
                  <a16:creationId xmlns:a16="http://schemas.microsoft.com/office/drawing/2014/main" id="{2B052E0F-8FF5-710F-ECBE-0D05A04C79E5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44D96394-3905-27DA-2CEE-B15B5A4A0FEA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45" name="TextBox 13">
                <a:extLst>
                  <a:ext uri="{FF2B5EF4-FFF2-40B4-BE49-F238E27FC236}">
                    <a16:creationId xmlns:a16="http://schemas.microsoft.com/office/drawing/2014/main" id="{C2BAB2B0-3EC6-2FB6-DC83-E5AD70DB672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456F7FA5-CE4E-FFD2-CCE7-FC6037ECC3D5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Flex Grid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186F470D-259E-9D67-2D83-1F5FA6C1EA0F}"/>
              </a:ext>
            </a:extLst>
          </p:cNvPr>
          <p:cNvGrpSpPr/>
          <p:nvPr/>
        </p:nvGrpSpPr>
        <p:grpSpPr>
          <a:xfrm>
            <a:off x="685890" y="5229272"/>
            <a:ext cx="2695534" cy="673998"/>
            <a:chOff x="789498" y="8682361"/>
            <a:chExt cx="2695534" cy="673998"/>
          </a:xfrm>
        </p:grpSpPr>
        <p:grpSp>
          <p:nvGrpSpPr>
            <p:cNvPr id="47" name="Group 11">
              <a:extLst>
                <a:ext uri="{FF2B5EF4-FFF2-40B4-BE49-F238E27FC236}">
                  <a16:creationId xmlns:a16="http://schemas.microsoft.com/office/drawing/2014/main" id="{67037288-BC77-96BB-EAF8-A781EC82EC47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255F1DE-DB8C-C3F2-321C-DABDCB37E20D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50" name="TextBox 13">
                <a:extLst>
                  <a:ext uri="{FF2B5EF4-FFF2-40B4-BE49-F238E27FC236}">
                    <a16:creationId xmlns:a16="http://schemas.microsoft.com/office/drawing/2014/main" id="{2B5E6CC2-8DFB-29E4-EDF8-E6A99435651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E3CBFEBB-4168-DB24-0981-E01B0E67354B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Float Grid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B65AB794-12AE-35F2-96DD-15309B5F68CE}"/>
              </a:ext>
            </a:extLst>
          </p:cNvPr>
          <p:cNvGrpSpPr/>
          <p:nvPr/>
        </p:nvGrpSpPr>
        <p:grpSpPr>
          <a:xfrm>
            <a:off x="669766" y="7683984"/>
            <a:ext cx="2695534" cy="673998"/>
            <a:chOff x="789498" y="8682361"/>
            <a:chExt cx="2695534" cy="673998"/>
          </a:xfrm>
        </p:grpSpPr>
        <p:grpSp>
          <p:nvGrpSpPr>
            <p:cNvPr id="52" name="Group 11">
              <a:extLst>
                <a:ext uri="{FF2B5EF4-FFF2-40B4-BE49-F238E27FC236}">
                  <a16:creationId xmlns:a16="http://schemas.microsoft.com/office/drawing/2014/main" id="{44B0B7EF-CABA-2369-A095-954662FAC8FA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4E5C02F7-D166-5780-A577-0A705FE59363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55" name="TextBox 13">
                <a:extLst>
                  <a:ext uri="{FF2B5EF4-FFF2-40B4-BE49-F238E27FC236}">
                    <a16:creationId xmlns:a16="http://schemas.microsoft.com/office/drawing/2014/main" id="{5B66A06C-DF5A-54BB-D541-893DA4A8182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EE782D70-3587-99FA-B502-42AC0852952A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Cell/Columns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73CE11B-0DD1-BEA5-241E-162D9E860E09}"/>
              </a:ext>
            </a:extLst>
          </p:cNvPr>
          <p:cNvGrpSpPr/>
          <p:nvPr/>
        </p:nvGrpSpPr>
        <p:grpSpPr>
          <a:xfrm>
            <a:off x="697326" y="8811557"/>
            <a:ext cx="5368196" cy="1078773"/>
            <a:chOff x="789498" y="8682361"/>
            <a:chExt cx="2695534" cy="1078773"/>
          </a:xfrm>
        </p:grpSpPr>
        <p:grpSp>
          <p:nvGrpSpPr>
            <p:cNvPr id="57" name="Group 11">
              <a:extLst>
                <a:ext uri="{FF2B5EF4-FFF2-40B4-BE49-F238E27FC236}">
                  <a16:creationId xmlns:a16="http://schemas.microsoft.com/office/drawing/2014/main" id="{503EB94F-8CB1-F74F-CA00-983BB1C250E6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EDDA3161-A4B2-7EB6-0900-67CB632DEAED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60" name="TextBox 13">
                <a:extLst>
                  <a:ext uri="{FF2B5EF4-FFF2-40B4-BE49-F238E27FC236}">
                    <a16:creationId xmlns:a16="http://schemas.microsoft.com/office/drawing/2014/main" id="{D02F14B0-94E9-BAF9-3DC7-2B06F66FBA7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A63141F8-4EE7-5A3D-206F-36A3351B8368}"/>
                </a:ext>
              </a:extLst>
            </p:cNvPr>
            <p:cNvSpPr txBox="1"/>
            <p:nvPr/>
          </p:nvSpPr>
          <p:spPr>
            <a:xfrm>
              <a:off x="789498" y="8748100"/>
              <a:ext cx="2553282" cy="1013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Large/medium/small</a:t>
              </a:r>
            </a:p>
          </p:txBody>
        </p:sp>
      </p:grpSp>
      <p:sp>
        <p:nvSpPr>
          <p:cNvPr id="66" name="ZoneTexte 65">
            <a:extLst>
              <a:ext uri="{FF2B5EF4-FFF2-40B4-BE49-F238E27FC236}">
                <a16:creationId xmlns:a16="http://schemas.microsoft.com/office/drawing/2014/main" id="{ACA43819-A14A-FBF8-2BE5-449F61A5AEAD}"/>
              </a:ext>
            </a:extLst>
          </p:cNvPr>
          <p:cNvSpPr txBox="1"/>
          <p:nvPr/>
        </p:nvSpPr>
        <p:spPr>
          <a:xfrm>
            <a:off x="111302" y="2547429"/>
            <a:ext cx="747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Les principales classes les plus utilisées dans </a:t>
            </a:r>
            <a:r>
              <a:rPr lang="fr-FR" sz="3200" dirty="0" err="1">
                <a:solidFill>
                  <a:schemeClr val="bg1"/>
                </a:solidFill>
              </a:rPr>
              <a:t>Foundation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26CCEDB-032D-50E0-39BB-EB958AFBB47E}"/>
              </a:ext>
            </a:extLst>
          </p:cNvPr>
          <p:cNvSpPr txBox="1"/>
          <p:nvPr/>
        </p:nvSpPr>
        <p:spPr>
          <a:xfrm>
            <a:off x="10701774" y="2547429"/>
            <a:ext cx="7474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Les principales balises directement mise en forme par de </a:t>
            </a:r>
            <a:r>
              <a:rPr lang="fr-FR" sz="3200" dirty="0" err="1">
                <a:solidFill>
                  <a:schemeClr val="bg1"/>
                </a:solidFill>
              </a:rPr>
              <a:t>Foundation</a:t>
            </a:r>
            <a:r>
              <a:rPr lang="fr-FR" sz="3200" dirty="0">
                <a:solidFill>
                  <a:schemeClr val="bg1"/>
                </a:solidFill>
              </a:rPr>
              <a:t> avec leurs balises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3F53AEB-4314-B145-49D1-97CB1D70756B}"/>
              </a:ext>
            </a:extLst>
          </p:cNvPr>
          <p:cNvGrpSpPr/>
          <p:nvPr/>
        </p:nvGrpSpPr>
        <p:grpSpPr>
          <a:xfrm>
            <a:off x="14906576" y="5204183"/>
            <a:ext cx="2695534" cy="673998"/>
            <a:chOff x="789498" y="8682361"/>
            <a:chExt cx="2695534" cy="673998"/>
          </a:xfrm>
        </p:grpSpPr>
        <p:grpSp>
          <p:nvGrpSpPr>
            <p:cNvPr id="69" name="Group 11">
              <a:extLst>
                <a:ext uri="{FF2B5EF4-FFF2-40B4-BE49-F238E27FC236}">
                  <a16:creationId xmlns:a16="http://schemas.microsoft.com/office/drawing/2014/main" id="{2BE378EC-A493-9076-72FA-83E22F6201A6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F47E589A-6703-E6BF-A75C-08A2991F78B6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72" name="TextBox 13">
                <a:extLst>
                  <a:ext uri="{FF2B5EF4-FFF2-40B4-BE49-F238E27FC236}">
                    <a16:creationId xmlns:a16="http://schemas.microsoft.com/office/drawing/2014/main" id="{05646217-5E39-4CFE-C509-BD8DD3E437B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55C1892B-5A7A-98D8-3257-F9E14979FCC1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div -&gt; grid-x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E0DBC6A-5F1C-E156-4D92-1100FFBEB900}"/>
              </a:ext>
            </a:extLst>
          </p:cNvPr>
          <p:cNvGrpSpPr/>
          <p:nvPr/>
        </p:nvGrpSpPr>
        <p:grpSpPr>
          <a:xfrm>
            <a:off x="14951270" y="6507406"/>
            <a:ext cx="2695534" cy="673998"/>
            <a:chOff x="789498" y="8682361"/>
            <a:chExt cx="2695534" cy="673998"/>
          </a:xfrm>
        </p:grpSpPr>
        <p:grpSp>
          <p:nvGrpSpPr>
            <p:cNvPr id="74" name="Group 11">
              <a:extLst>
                <a:ext uri="{FF2B5EF4-FFF2-40B4-BE49-F238E27FC236}">
                  <a16:creationId xmlns:a16="http://schemas.microsoft.com/office/drawing/2014/main" id="{0E15016E-9414-7F7A-5330-5ECCE5EA327E}"/>
                </a:ext>
              </a:extLst>
            </p:cNvPr>
            <p:cNvGrpSpPr/>
            <p:nvPr/>
          </p:nvGrpSpPr>
          <p:grpSpPr>
            <a:xfrm>
              <a:off x="789498" y="8682361"/>
              <a:ext cx="2695534" cy="673998"/>
              <a:chOff x="0" y="0"/>
              <a:chExt cx="1716919" cy="177500"/>
            </a:xfrm>
          </p:grpSpPr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3DF91B0F-9130-81E1-B1DA-C2956C0B8B55}"/>
                  </a:ext>
                </a:extLst>
              </p:cNvPr>
              <p:cNvSpPr/>
              <p:nvPr/>
            </p:nvSpPr>
            <p:spPr>
              <a:xfrm>
                <a:off x="0" y="0"/>
                <a:ext cx="1716919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77" name="TextBox 13">
                <a:extLst>
                  <a:ext uri="{FF2B5EF4-FFF2-40B4-BE49-F238E27FC236}">
                    <a16:creationId xmlns:a16="http://schemas.microsoft.com/office/drawing/2014/main" id="{4A252303-91F3-20E2-1D72-CD4F83E302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5" name="TextBox 19">
              <a:extLst>
                <a:ext uri="{FF2B5EF4-FFF2-40B4-BE49-F238E27FC236}">
                  <a16:creationId xmlns:a16="http://schemas.microsoft.com/office/drawing/2014/main" id="{9D5404E5-7BDD-7513-2B2E-6A62CEB9FD5D}"/>
                </a:ext>
              </a:extLst>
            </p:cNvPr>
            <p:cNvSpPr txBox="1"/>
            <p:nvPr/>
          </p:nvSpPr>
          <p:spPr>
            <a:xfrm>
              <a:off x="860624" y="8779358"/>
              <a:ext cx="2553282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div -&gt; cell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08D9AAFD-A64A-731E-D543-0AFBB04A7BC8}"/>
              </a:ext>
            </a:extLst>
          </p:cNvPr>
          <p:cNvGrpSpPr/>
          <p:nvPr/>
        </p:nvGrpSpPr>
        <p:grpSpPr>
          <a:xfrm>
            <a:off x="12239108" y="7524219"/>
            <a:ext cx="5424324" cy="818670"/>
            <a:chOff x="-1939292" y="8537689"/>
            <a:chExt cx="5424324" cy="818670"/>
          </a:xfrm>
        </p:grpSpPr>
        <p:grpSp>
          <p:nvGrpSpPr>
            <p:cNvPr id="79" name="Group 11">
              <a:extLst>
                <a:ext uri="{FF2B5EF4-FFF2-40B4-BE49-F238E27FC236}">
                  <a16:creationId xmlns:a16="http://schemas.microsoft.com/office/drawing/2014/main" id="{D5AB29CA-BD88-9985-C635-866157027FE3}"/>
                </a:ext>
              </a:extLst>
            </p:cNvPr>
            <p:cNvGrpSpPr/>
            <p:nvPr/>
          </p:nvGrpSpPr>
          <p:grpSpPr>
            <a:xfrm>
              <a:off x="-1939291" y="8537689"/>
              <a:ext cx="5424323" cy="818670"/>
              <a:chOff x="-1738101" y="-38100"/>
              <a:chExt cx="3455020" cy="215600"/>
            </a:xfrm>
          </p:grpSpPr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E56894BD-C18C-6EF9-8D82-7C6B5260A936}"/>
                  </a:ext>
                </a:extLst>
              </p:cNvPr>
              <p:cNvSpPr/>
              <p:nvPr/>
            </p:nvSpPr>
            <p:spPr>
              <a:xfrm>
                <a:off x="-1738101" y="0"/>
                <a:ext cx="3455020" cy="177500"/>
              </a:xfrm>
              <a:custGeom>
                <a:avLst/>
                <a:gdLst/>
                <a:ahLst/>
                <a:cxnLst/>
                <a:rect l="l" t="t" r="r" b="b"/>
                <a:pathLst>
                  <a:path w="1716919" h="177500">
                    <a:moveTo>
                      <a:pt x="45163" y="0"/>
                    </a:moveTo>
                    <a:lnTo>
                      <a:pt x="1671755" y="0"/>
                    </a:lnTo>
                    <a:cubicBezTo>
                      <a:pt x="1683733" y="0"/>
                      <a:pt x="1695221" y="4758"/>
                      <a:pt x="1703691" y="13228"/>
                    </a:cubicBezTo>
                    <a:cubicBezTo>
                      <a:pt x="1712160" y="21698"/>
                      <a:pt x="1716919" y="33185"/>
                      <a:pt x="1716919" y="45163"/>
                    </a:cubicBezTo>
                    <a:lnTo>
                      <a:pt x="1716919" y="132337"/>
                    </a:lnTo>
                    <a:cubicBezTo>
                      <a:pt x="1716919" y="157280"/>
                      <a:pt x="1696698" y="177500"/>
                      <a:pt x="1671755" y="177500"/>
                    </a:cubicBezTo>
                    <a:lnTo>
                      <a:pt x="45163" y="177500"/>
                    </a:lnTo>
                    <a:cubicBezTo>
                      <a:pt x="20220" y="177500"/>
                      <a:pt x="0" y="157280"/>
                      <a:pt x="0" y="132337"/>
                    </a:cubicBezTo>
                    <a:lnTo>
                      <a:pt x="0" y="45163"/>
                    </a:lnTo>
                    <a:cubicBezTo>
                      <a:pt x="0" y="20220"/>
                      <a:pt x="20220" y="0"/>
                      <a:pt x="45163" y="0"/>
                    </a:cubicBezTo>
                    <a:close/>
                  </a:path>
                </a:pathLst>
              </a:custGeom>
              <a:solidFill>
                <a:srgbClr val="EDEAEA"/>
              </a:solidFill>
            </p:spPr>
          </p:sp>
          <p:sp>
            <p:nvSpPr>
              <p:cNvPr id="82" name="TextBox 13">
                <a:extLst>
                  <a:ext uri="{FF2B5EF4-FFF2-40B4-BE49-F238E27FC236}">
                    <a16:creationId xmlns:a16="http://schemas.microsoft.com/office/drawing/2014/main" id="{3E193AB1-C430-3DA7-E558-1CE43E727C1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716919" cy="215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0" name="TextBox 19">
              <a:extLst>
                <a:ext uri="{FF2B5EF4-FFF2-40B4-BE49-F238E27FC236}">
                  <a16:creationId xmlns:a16="http://schemas.microsoft.com/office/drawing/2014/main" id="{E597771A-5B7B-2DC9-40B9-A90AE4BA596F}"/>
                </a:ext>
              </a:extLst>
            </p:cNvPr>
            <p:cNvSpPr txBox="1"/>
            <p:nvPr/>
          </p:nvSpPr>
          <p:spPr>
            <a:xfrm>
              <a:off x="-1939292" y="8779358"/>
              <a:ext cx="5353198" cy="4872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0"/>
                </a:lnSpc>
              </a:pPr>
              <a:r>
                <a:rPr lang="en-US" sz="3200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div -&gt; large/medium/small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A1741F0-9525-F947-E9B0-0C52A5D4BB76}"/>
              </a:ext>
            </a:extLst>
          </p:cNvPr>
          <p:cNvSpPr/>
          <p:nvPr/>
        </p:nvSpPr>
        <p:spPr>
          <a:xfrm flipH="1">
            <a:off x="9137958" y="2400300"/>
            <a:ext cx="45719" cy="7642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D5C43-CD35-5A7A-4697-8AF577ED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5F80B48B-4BAD-D8D5-144C-C404DDCDDB90}"/>
              </a:ext>
            </a:extLst>
          </p:cNvPr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61977B3-C2CA-3C86-F0C8-CAE928EB4697}"/>
              </a:ext>
            </a:extLst>
          </p:cNvPr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1E83BD0-61F2-7FCB-28EC-285E2F2358EF}"/>
              </a:ext>
            </a:extLst>
          </p:cNvPr>
          <p:cNvSpPr txBox="1"/>
          <p:nvPr/>
        </p:nvSpPr>
        <p:spPr>
          <a:xfrm>
            <a:off x="9039225" y="875768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550DD9A-832A-893E-C326-BA4963A077A9}"/>
              </a:ext>
            </a:extLst>
          </p:cNvPr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AE38BE4-0261-46FF-41D4-38BACAF95D43}"/>
              </a:ext>
            </a:extLst>
          </p:cNvPr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5E5B802E-D99C-F8CD-AF1D-56E7E46CA00B}"/>
              </a:ext>
            </a:extLst>
          </p:cNvPr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03D4F34-36EB-DFB6-56DA-F0BD481DCB4D}"/>
              </a:ext>
            </a:extLst>
          </p:cNvPr>
          <p:cNvSpPr txBox="1"/>
          <p:nvPr/>
        </p:nvSpPr>
        <p:spPr>
          <a:xfrm>
            <a:off x="10701775" y="3009843"/>
            <a:ext cx="6452750" cy="2486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65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7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CUTTING-EDGE SPORTS TECHNOLOGY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58EDA11-2071-85D9-93EE-BED1238F27F8}"/>
              </a:ext>
            </a:extLst>
          </p:cNvPr>
          <p:cNvSpPr txBox="1"/>
          <p:nvPr/>
        </p:nvSpPr>
        <p:spPr>
          <a:xfrm>
            <a:off x="10841042" y="5827891"/>
            <a:ext cx="5921170" cy="260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Our sports technology services focus on data analytics, wearable tech, and performance-tracking tools. By providing real-time insights and advanced analytics, Thynk Unlimited enables athletes and coaches to make data-driven decisions that enhance training, strategy, and results.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0432ED9-6AA1-EE46-319A-FF8A081E920D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C23CA0D5-5993-7392-92A0-52639A64FE06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4A3C80BA-C9D4-E9CD-B9F6-4480DF1333FA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F05C183C-FB50-DF74-68E0-7022DFBD347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7D25B7F8-8D9D-C56E-F512-C0A965155412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66607C44-3548-FADB-2503-5E3F9A30F4CB}"/>
                </a:ext>
              </a:extLst>
            </p:cNvPr>
            <p:cNvSpPr txBox="1"/>
            <p:nvPr/>
          </p:nvSpPr>
          <p:spPr>
            <a:xfrm>
              <a:off x="8561892" y="875768"/>
              <a:ext cx="2139883" cy="38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63C6C42E-90D5-6E00-07A0-AA4377355CC7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D3EF65B1-826A-1580-BA45-1237BE48C974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Syntaxe</a:t>
              </a:r>
              <a:endParaRPr kumimoji="0" lang="en-US" sz="225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40A74AD1-38DB-3CA4-223B-15D5B30B0DF6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Exemple</a:t>
              </a:r>
              <a:endParaRPr kumimoji="0" lang="en-US" sz="225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0F28ECDB-FF9E-A748-4887-37EA20B56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57407"/>
            <a:ext cx="12851018" cy="60777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BEE77C-63F3-D013-4D7B-81468BD31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85986"/>
            <a:ext cx="12851018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74A9D-3478-0C8E-06EE-FBA98F2E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40DAEE0-9449-1CB5-11CC-9520412E8E4B}"/>
              </a:ext>
            </a:extLst>
          </p:cNvPr>
          <p:cNvSpPr/>
          <p:nvPr/>
        </p:nvSpPr>
        <p:spPr>
          <a:xfrm>
            <a:off x="1013929" y="874942"/>
            <a:ext cx="522746" cy="458116"/>
          </a:xfrm>
          <a:custGeom>
            <a:avLst/>
            <a:gdLst/>
            <a:ahLst/>
            <a:cxnLst/>
            <a:rect l="l" t="t" r="r" b="b"/>
            <a:pathLst>
              <a:path w="522746" h="458116">
                <a:moveTo>
                  <a:pt x="0" y="0"/>
                </a:moveTo>
                <a:lnTo>
                  <a:pt x="522746" y="0"/>
                </a:lnTo>
                <a:lnTo>
                  <a:pt x="522746" y="458115"/>
                </a:lnTo>
                <a:lnTo>
                  <a:pt x="0" y="458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A0870449-6021-BF3D-D850-EC0974BE1DC6}"/>
              </a:ext>
            </a:extLst>
          </p:cNvPr>
          <p:cNvSpPr txBox="1"/>
          <p:nvPr/>
        </p:nvSpPr>
        <p:spPr>
          <a:xfrm>
            <a:off x="1681530" y="855892"/>
            <a:ext cx="3399789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7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THYNK UNLIMITED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B606F4D-20B2-2FB9-A3FF-F4BC3BA36DD6}"/>
              </a:ext>
            </a:extLst>
          </p:cNvPr>
          <p:cNvSpPr txBox="1"/>
          <p:nvPr/>
        </p:nvSpPr>
        <p:spPr>
          <a:xfrm>
            <a:off x="9039225" y="875768"/>
            <a:ext cx="1662550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825F262-6751-D8A1-2868-1A3659683808}"/>
              </a:ext>
            </a:extLst>
          </p:cNvPr>
          <p:cNvSpPr txBox="1"/>
          <p:nvPr/>
        </p:nvSpPr>
        <p:spPr>
          <a:xfrm>
            <a:off x="11303347" y="877981"/>
            <a:ext cx="1907082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1C6B606-A2AD-B615-E03E-6E719F24CFC5}"/>
              </a:ext>
            </a:extLst>
          </p:cNvPr>
          <p:cNvSpPr txBox="1"/>
          <p:nvPr/>
        </p:nvSpPr>
        <p:spPr>
          <a:xfrm>
            <a:off x="13621954" y="853802"/>
            <a:ext cx="1916881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7040A3A-FF3E-6EA7-7C5A-44476EBE0E23}"/>
              </a:ext>
            </a:extLst>
          </p:cNvPr>
          <p:cNvSpPr txBox="1"/>
          <p:nvPr/>
        </p:nvSpPr>
        <p:spPr>
          <a:xfrm>
            <a:off x="14929550" y="875768"/>
            <a:ext cx="2224975" cy="40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15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A6A088F-A627-C516-F60A-E141DE230A3D}"/>
              </a:ext>
            </a:extLst>
          </p:cNvPr>
          <p:cNvSpPr txBox="1"/>
          <p:nvPr/>
        </p:nvSpPr>
        <p:spPr>
          <a:xfrm>
            <a:off x="10701775" y="3009843"/>
            <a:ext cx="6452750" cy="2486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65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87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omorrow Bold"/>
                <a:ea typeface="Tomorrow Bold"/>
                <a:cs typeface="Tomorrow Bold"/>
                <a:sym typeface="Tomorrow Bold"/>
              </a:rPr>
              <a:t>CUTTING-EDGE SPORTS TECHNOLOGY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CAA9B0D-0A9E-7E88-25B8-40CADCB6BCF4}"/>
              </a:ext>
            </a:extLst>
          </p:cNvPr>
          <p:cNvSpPr txBox="1"/>
          <p:nvPr/>
        </p:nvSpPr>
        <p:spPr>
          <a:xfrm>
            <a:off x="10841042" y="5827891"/>
            <a:ext cx="5921170" cy="260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Our sports technology services focus on data analytics, wearable tech, and performance-tracking tools. By providing real-time insights and advanced analytics, Thynk Unlimited enables athletes and coaches to make data-driven decisions that enhance training, strategy, and results.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BFB5A1-6545-EA95-33F6-AD5CC3B47EC9}"/>
              </a:ext>
            </a:extLst>
          </p:cNvPr>
          <p:cNvGrpSpPr/>
          <p:nvPr/>
        </p:nvGrpSpPr>
        <p:grpSpPr>
          <a:xfrm>
            <a:off x="669766" y="614310"/>
            <a:ext cx="16948468" cy="979380"/>
            <a:chOff x="669766" y="614310"/>
            <a:chExt cx="16948468" cy="97938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BDE43DBC-7C90-3FDE-8C8D-F66025F8B553}"/>
                </a:ext>
              </a:extLst>
            </p:cNvPr>
            <p:cNvGrpSpPr/>
            <p:nvPr/>
          </p:nvGrpSpPr>
          <p:grpSpPr>
            <a:xfrm>
              <a:off x="669766" y="614310"/>
              <a:ext cx="16948468" cy="979380"/>
              <a:chOff x="0" y="0"/>
              <a:chExt cx="4463794" cy="257944"/>
            </a:xfrm>
          </p:grpSpPr>
          <p:sp>
            <p:nvSpPr>
              <p:cNvPr id="32" name="Freeform 4">
                <a:extLst>
                  <a:ext uri="{FF2B5EF4-FFF2-40B4-BE49-F238E27FC236}">
                    <a16:creationId xmlns:a16="http://schemas.microsoft.com/office/drawing/2014/main" id="{8193436D-B770-936F-BE73-B01DC821E624}"/>
                  </a:ext>
                </a:extLst>
              </p:cNvPr>
              <p:cNvSpPr/>
              <p:nvPr/>
            </p:nvSpPr>
            <p:spPr>
              <a:xfrm>
                <a:off x="0" y="0"/>
                <a:ext cx="4463794" cy="257944"/>
              </a:xfrm>
              <a:custGeom>
                <a:avLst/>
                <a:gdLst/>
                <a:ahLst/>
                <a:cxnLst/>
                <a:rect l="l" t="t" r="r" b="b"/>
                <a:pathLst>
                  <a:path w="4463794" h="257944">
                    <a:moveTo>
                      <a:pt x="23296" y="0"/>
                    </a:moveTo>
                    <a:lnTo>
                      <a:pt x="4440498" y="0"/>
                    </a:lnTo>
                    <a:cubicBezTo>
                      <a:pt x="4453364" y="0"/>
                      <a:pt x="4463794" y="10430"/>
                      <a:pt x="4463794" y="23296"/>
                    </a:cubicBezTo>
                    <a:lnTo>
                      <a:pt x="4463794" y="234647"/>
                    </a:lnTo>
                    <a:cubicBezTo>
                      <a:pt x="4463794" y="247514"/>
                      <a:pt x="4453364" y="257944"/>
                      <a:pt x="4440498" y="257944"/>
                    </a:cubicBezTo>
                    <a:lnTo>
                      <a:pt x="23296" y="257944"/>
                    </a:lnTo>
                    <a:cubicBezTo>
                      <a:pt x="17118" y="257944"/>
                      <a:pt x="11192" y="255489"/>
                      <a:pt x="6823" y="251120"/>
                    </a:cubicBezTo>
                    <a:cubicBezTo>
                      <a:pt x="2454" y="246751"/>
                      <a:pt x="0" y="240826"/>
                      <a:pt x="0" y="234647"/>
                    </a:cubicBezTo>
                    <a:lnTo>
                      <a:pt x="0" y="23296"/>
                    </a:lnTo>
                    <a:cubicBezTo>
                      <a:pt x="0" y="10430"/>
                      <a:pt x="10430" y="0"/>
                      <a:pt x="2329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3" name="TextBox 5">
                <a:extLst>
                  <a:ext uri="{FF2B5EF4-FFF2-40B4-BE49-F238E27FC236}">
                    <a16:creationId xmlns:a16="http://schemas.microsoft.com/office/drawing/2014/main" id="{520AB620-F08C-E7B5-AD77-980754F3A74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63794" cy="2960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A9FC63F8-9F96-4D88-AAB0-EBBEB09EE3A9}"/>
                </a:ext>
              </a:extLst>
            </p:cNvPr>
            <p:cNvSpPr txBox="1"/>
            <p:nvPr/>
          </p:nvSpPr>
          <p:spPr>
            <a:xfrm>
              <a:off x="1028700" y="872852"/>
              <a:ext cx="4613013" cy="38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0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99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omorrow Bold"/>
                  <a:ea typeface="Tomorrow Bold"/>
                  <a:cs typeface="Tomorrow Bold"/>
                  <a:sym typeface="Tomorrow Bold"/>
                </a:rPr>
                <a:t>https://get.foundation/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E5006015-0B67-D1E0-5B66-D187BD438CB9}"/>
                </a:ext>
              </a:extLst>
            </p:cNvPr>
            <p:cNvSpPr txBox="1"/>
            <p:nvPr/>
          </p:nvSpPr>
          <p:spPr>
            <a:xfrm>
              <a:off x="8561892" y="875768"/>
              <a:ext cx="2139883" cy="3886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E7CF5384-ADD2-A65C-84D0-F1FBCFF65440}"/>
                </a:ext>
              </a:extLst>
            </p:cNvPr>
            <p:cNvSpPr txBox="1"/>
            <p:nvPr/>
          </p:nvSpPr>
          <p:spPr>
            <a:xfrm>
              <a:off x="11303347" y="877981"/>
              <a:ext cx="1907082" cy="409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Installation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057EACA7-AA0B-2375-188D-19E1113F2018}"/>
                </a:ext>
              </a:extLst>
            </p:cNvPr>
            <p:cNvSpPr txBox="1"/>
            <p:nvPr/>
          </p:nvSpPr>
          <p:spPr>
            <a:xfrm>
              <a:off x="13621954" y="853802"/>
              <a:ext cx="1916881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Syntaxe</a:t>
              </a:r>
              <a:endParaRPr kumimoji="0" lang="en-US" sz="225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B3980AEA-7A22-5724-FD0D-26C222997786}"/>
                </a:ext>
              </a:extLst>
            </p:cNvPr>
            <p:cNvSpPr txBox="1"/>
            <p:nvPr/>
          </p:nvSpPr>
          <p:spPr>
            <a:xfrm>
              <a:off x="14929550" y="875768"/>
              <a:ext cx="2224975" cy="37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ts val="3151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51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"/>
                  <a:ea typeface="Poppins"/>
                  <a:cs typeface="Poppins"/>
                  <a:sym typeface="Poppins"/>
                </a:rPr>
                <a:t>Exemple</a:t>
              </a:r>
              <a:endParaRPr kumimoji="0" lang="en-US" sz="225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A86C9957-583E-4BF7-3369-78B089D1A8B3}"/>
              </a:ext>
            </a:extLst>
          </p:cNvPr>
          <p:cNvSpPr txBox="1"/>
          <p:nvPr/>
        </p:nvSpPr>
        <p:spPr>
          <a:xfrm>
            <a:off x="3505200" y="4172867"/>
            <a:ext cx="1127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</a:rPr>
              <a:t>Merci de votre attention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379BE8-E7EE-1537-DC40-F2F1FE094D89}"/>
              </a:ext>
            </a:extLst>
          </p:cNvPr>
          <p:cNvSpPr txBox="1"/>
          <p:nvPr/>
        </p:nvSpPr>
        <p:spPr>
          <a:xfrm>
            <a:off x="7200900" y="6143018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2422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338</Words>
  <Application>Microsoft Office PowerPoint</Application>
  <PresentationFormat>Personnalisé</PresentationFormat>
  <Paragraphs>84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Poppins</vt:lpstr>
      <vt:lpstr>Arial</vt:lpstr>
      <vt:lpstr>Calibri</vt:lpstr>
      <vt:lpstr>Poppins Light</vt:lpstr>
      <vt:lpstr>Tomorrow Bold</vt:lpstr>
      <vt:lpstr>Wingdings</vt:lpstr>
      <vt:lpstr>Poppins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Sport Presentation</dc:title>
  <cp:lastModifiedBy>jonathan mamba</cp:lastModifiedBy>
  <cp:revision>6</cp:revision>
  <dcterms:created xsi:type="dcterms:W3CDTF">2006-08-16T00:00:00Z</dcterms:created>
  <dcterms:modified xsi:type="dcterms:W3CDTF">2024-11-19T04:29:52Z</dcterms:modified>
  <dc:identifier>DAGW1IZvu9o</dc:identifier>
</cp:coreProperties>
</file>