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33" r:id="rId2"/>
    <p:sldId id="271" r:id="rId3"/>
    <p:sldId id="834" r:id="rId4"/>
    <p:sldId id="331" r:id="rId5"/>
    <p:sldId id="260" r:id="rId6"/>
    <p:sldId id="837" r:id="rId7"/>
    <p:sldId id="273" r:id="rId8"/>
    <p:sldId id="274" r:id="rId9"/>
    <p:sldId id="283" r:id="rId10"/>
    <p:sldId id="285" r:id="rId11"/>
    <p:sldId id="286" r:id="rId12"/>
    <p:sldId id="287" r:id="rId13"/>
    <p:sldId id="288" r:id="rId14"/>
    <p:sldId id="289" r:id="rId15"/>
    <p:sldId id="299" r:id="rId16"/>
    <p:sldId id="295" r:id="rId17"/>
    <p:sldId id="275" r:id="rId18"/>
    <p:sldId id="853" r:id="rId19"/>
    <p:sldId id="85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48CDE7-F1E6-7C42-940C-950391038326}">
          <p14:sldIdLst>
            <p14:sldId id="833"/>
            <p14:sldId id="271"/>
            <p14:sldId id="834"/>
            <p14:sldId id="331"/>
            <p14:sldId id="260"/>
            <p14:sldId id="837"/>
            <p14:sldId id="273"/>
            <p14:sldId id="274"/>
            <p14:sldId id="283"/>
            <p14:sldId id="285"/>
            <p14:sldId id="286"/>
            <p14:sldId id="287"/>
            <p14:sldId id="288"/>
            <p14:sldId id="289"/>
            <p14:sldId id="299"/>
            <p14:sldId id="295"/>
            <p14:sldId id="275"/>
            <p14:sldId id="853"/>
            <p14:sldId id="8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AE7BF-33F5-476C-B2FE-B89FA7E5E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7542A-A7BC-4BFF-BA92-AA59828E0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EA3FB-1AB6-438B-852A-8313AA8E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B130-78F7-4F07-AF31-BA0B8D777F3E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902C1-1DDA-4896-93B6-997A7326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43D5A-A729-4C77-89FD-B8C2476B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095F-F824-4402-866C-54723CCC467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ptback-01.jpg">
            <a:extLst>
              <a:ext uri="{FF2B5EF4-FFF2-40B4-BE49-F238E27FC236}">
                <a16:creationId xmlns:a16="http://schemas.microsoft.com/office/drawing/2014/main" id="{52542173-8A2D-44B1-A484-CDE860C46E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67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270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390-924D-4221-A342-7CB4FA91FA65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2B2-EB23-4BE7-B750-25EC75F8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4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390-924D-4221-A342-7CB4FA91FA65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2B2-EB23-4BE7-B750-25EC75F8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94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390-924D-4221-A342-7CB4FA91FA65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2B2-EB23-4BE7-B750-25EC75F8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97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390-924D-4221-A342-7CB4FA91FA65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2B2-EB23-4BE7-B750-25EC75F8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7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390-924D-4221-A342-7CB4FA91FA65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2B2-EB23-4BE7-B750-25EC75F8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36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718C-0D7D-4AD9-8092-721EFCEC1B11}" type="datetimeFigureOut">
              <a:rPr lang="en-US" smtClean="0"/>
              <a:t>2/10/21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DFDD-A242-4FCC-8DEF-01F7E952480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footer.png">
            <a:extLst>
              <a:ext uri="{FF2B5EF4-FFF2-40B4-BE49-F238E27FC236}">
                <a16:creationId xmlns:a16="http://schemas.microsoft.com/office/drawing/2014/main" id="{4B92D1A7-CE29-4959-805A-74524D7DCE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1475"/>
            <a:ext cx="9144000" cy="14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3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390-924D-4221-A342-7CB4FA91FA65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2B2-EB23-4BE7-B750-25EC75F8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2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390-924D-4221-A342-7CB4FA91FA65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2B2-EB23-4BE7-B750-25EC75F8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6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390-924D-4221-A342-7CB4FA91FA65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2B2-EB23-4BE7-B750-25EC75F8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4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390-924D-4221-A342-7CB4FA91FA65}" type="datetimeFigureOut">
              <a:rPr lang="en-US" smtClean="0"/>
              <a:t>2/10/21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2B2-EB23-4BE7-B750-25EC75F8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2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390-924D-4221-A342-7CB4FA91FA65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2B2-EB23-4BE7-B750-25EC75F8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2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390-924D-4221-A342-7CB4FA91FA65}" type="datetimeFigureOut">
              <a:rPr lang="en-US" smtClean="0"/>
              <a:t>2/10/21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2B2-EB23-4BE7-B750-25EC75F8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6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7D390-924D-4221-A342-7CB4FA91FA65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082B2-EB23-4BE7-B750-25EC75F8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4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mergencymedicineanalytics.github.io/request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5">
            <a:extLst>
              <a:ext uri="{FF2B5EF4-FFF2-40B4-BE49-F238E27FC236}">
                <a16:creationId xmlns:a16="http://schemas.microsoft.com/office/drawing/2014/main" id="{A7B16728-F77A-E54E-AE87-BD3178E6DDF0}"/>
              </a:ext>
            </a:extLst>
          </p:cNvPr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Intro to Query Tools for Research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Spring 2021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9CF2566-153F-B843-ADA4-4389AEF7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10743936-0AB0-43E1-AB79-3960C40935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33F789C6-CC4B-2940-B8DA-EC9DF90E5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b="1" dirty="0"/>
              <a:t>Epic Data Sources: </a:t>
            </a:r>
            <a:br>
              <a:rPr lang="en-US" sz="5400" b="1" dirty="0"/>
            </a:br>
            <a:r>
              <a:rPr lang="en-US" sz="5400" b="1" dirty="0"/>
              <a:t>Reporting Workbench</a:t>
            </a:r>
          </a:p>
        </p:txBody>
      </p:sp>
    </p:spTree>
    <p:extLst>
      <p:ext uri="{BB962C8B-B14F-4D97-AF65-F5344CB8AC3E}">
        <p14:creationId xmlns:p14="http://schemas.microsoft.com/office/powerpoint/2010/main" val="3246221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1462"/>
            <a:ext cx="7877175" cy="631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5368FB-126A-C84B-86F3-B002CFB7FA6A}"/>
              </a:ext>
            </a:extLst>
          </p:cNvPr>
          <p:cNvSpPr/>
          <p:nvPr/>
        </p:nvSpPr>
        <p:spPr>
          <a:xfrm>
            <a:off x="152400" y="198379"/>
            <a:ext cx="1809684" cy="23275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CC84C6-680F-ED46-99D3-F6E04DCC12F6}"/>
              </a:ext>
            </a:extLst>
          </p:cNvPr>
          <p:cNvCxnSpPr>
            <a:cxnSpLocks/>
          </p:cNvCxnSpPr>
          <p:nvPr/>
        </p:nvCxnSpPr>
        <p:spPr>
          <a:xfrm flipV="1">
            <a:off x="990600" y="2525914"/>
            <a:ext cx="0" cy="21468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41B837F-601A-7F4F-BC6D-CB10FA086FD1}"/>
              </a:ext>
            </a:extLst>
          </p:cNvPr>
          <p:cNvSpPr txBox="1"/>
          <p:nvPr/>
        </p:nvSpPr>
        <p:spPr>
          <a:xfrm>
            <a:off x="19116" y="4830565"/>
            <a:ext cx="194296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You can search for </a:t>
            </a:r>
            <a:br>
              <a:rPr lang="en-US" dirty="0"/>
            </a:br>
            <a:r>
              <a:rPr lang="en-US" dirty="0"/>
              <a:t>existing reports</a:t>
            </a:r>
            <a:br>
              <a:rPr lang="en-US" dirty="0"/>
            </a:br>
            <a:r>
              <a:rPr lang="en-US" dirty="0"/>
              <a:t>in the Library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B1F888-F40E-B544-9D6C-C27E8915D69E}"/>
              </a:ext>
            </a:extLst>
          </p:cNvPr>
          <p:cNvSpPr/>
          <p:nvPr/>
        </p:nvSpPr>
        <p:spPr>
          <a:xfrm>
            <a:off x="2058272" y="914400"/>
            <a:ext cx="5028328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480F4B-A950-C645-B9F5-46E1575210E0}"/>
              </a:ext>
            </a:extLst>
          </p:cNvPr>
          <p:cNvCxnSpPr>
            <a:cxnSpLocks/>
          </p:cNvCxnSpPr>
          <p:nvPr/>
        </p:nvCxnSpPr>
        <p:spPr>
          <a:xfrm flipH="1" flipV="1">
            <a:off x="4419600" y="1583444"/>
            <a:ext cx="1066800" cy="21503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BF387E-F73F-6F41-83C7-7ACD26C23BB4}"/>
              </a:ext>
            </a:extLst>
          </p:cNvPr>
          <p:cNvSpPr txBox="1"/>
          <p:nvPr/>
        </p:nvSpPr>
        <p:spPr>
          <a:xfrm>
            <a:off x="5486400" y="3352800"/>
            <a:ext cx="25908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Report criteria can be </a:t>
            </a:r>
            <a:br>
              <a:rPr lang="en-US" dirty="0"/>
            </a:br>
            <a:r>
              <a:rPr lang="en-US" dirty="0"/>
              <a:t>modified as needed</a:t>
            </a:r>
          </a:p>
        </p:txBody>
      </p:sp>
    </p:spTree>
    <p:extLst>
      <p:ext uri="{BB962C8B-B14F-4D97-AF65-F5344CB8AC3E}">
        <p14:creationId xmlns:p14="http://schemas.microsoft.com/office/powerpoint/2010/main" val="2973281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261938"/>
            <a:ext cx="7896225" cy="63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16107A-55DC-3E43-9C70-AAC6EB61884F}"/>
              </a:ext>
            </a:extLst>
          </p:cNvPr>
          <p:cNvSpPr/>
          <p:nvPr/>
        </p:nvSpPr>
        <p:spPr>
          <a:xfrm>
            <a:off x="2286000" y="1066800"/>
            <a:ext cx="5867400" cy="3429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2E88F82-2DA6-6A4C-9173-350AD0336669}"/>
              </a:ext>
            </a:extLst>
          </p:cNvPr>
          <p:cNvCxnSpPr>
            <a:cxnSpLocks/>
          </p:cNvCxnSpPr>
          <p:nvPr/>
        </p:nvCxnSpPr>
        <p:spPr>
          <a:xfrm flipV="1">
            <a:off x="1143000" y="2743200"/>
            <a:ext cx="1066800" cy="17526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C34012-1965-684A-B76F-6C1822448CC8}"/>
              </a:ext>
            </a:extLst>
          </p:cNvPr>
          <p:cNvSpPr txBox="1"/>
          <p:nvPr/>
        </p:nvSpPr>
        <p:spPr>
          <a:xfrm>
            <a:off x="129016" y="4622602"/>
            <a:ext cx="1690078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Select the</a:t>
            </a:r>
            <a:br>
              <a:rPr lang="en-US" dirty="0"/>
            </a:br>
            <a:r>
              <a:rPr lang="en-US" dirty="0"/>
              <a:t>information you</a:t>
            </a:r>
            <a:br>
              <a:rPr lang="en-US" dirty="0"/>
            </a:br>
            <a:r>
              <a:rPr lang="en-US" dirty="0"/>
              <a:t>want to see in</a:t>
            </a:r>
            <a:br>
              <a:rPr lang="en-US" dirty="0"/>
            </a:br>
            <a:r>
              <a:rPr lang="en-US" dirty="0"/>
              <a:t>your report</a:t>
            </a:r>
          </a:p>
        </p:txBody>
      </p:sp>
    </p:spTree>
    <p:extLst>
      <p:ext uri="{BB962C8B-B14F-4D97-AF65-F5344CB8AC3E}">
        <p14:creationId xmlns:p14="http://schemas.microsoft.com/office/powerpoint/2010/main" val="2245190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" y="-66782"/>
            <a:ext cx="9429750" cy="727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8738B24-2A50-5F4B-A749-D1550DE1D34E}"/>
              </a:ext>
            </a:extLst>
          </p:cNvPr>
          <p:cNvSpPr/>
          <p:nvPr/>
        </p:nvSpPr>
        <p:spPr>
          <a:xfrm>
            <a:off x="2895600" y="1583531"/>
            <a:ext cx="5105400" cy="7024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7468D8-85C6-664E-BF5B-9DDF896089DC}"/>
              </a:ext>
            </a:extLst>
          </p:cNvPr>
          <p:cNvCxnSpPr>
            <a:cxnSpLocks/>
          </p:cNvCxnSpPr>
          <p:nvPr/>
        </p:nvCxnSpPr>
        <p:spPr>
          <a:xfrm flipV="1">
            <a:off x="1524000" y="2438400"/>
            <a:ext cx="3733800" cy="33528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86DCEFF-EE65-7446-A088-A1B00799E7C1}"/>
              </a:ext>
            </a:extLst>
          </p:cNvPr>
          <p:cNvSpPr txBox="1"/>
          <p:nvPr/>
        </p:nvSpPr>
        <p:spPr>
          <a:xfrm>
            <a:off x="152400" y="5910697"/>
            <a:ext cx="25908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 can search for more </a:t>
            </a:r>
            <a:br>
              <a:rPr lang="en-US" dirty="0"/>
            </a:br>
            <a:r>
              <a:rPr lang="en-US" dirty="0"/>
              <a:t>information about the </a:t>
            </a:r>
            <a:br>
              <a:rPr lang="en-US" dirty="0"/>
            </a:br>
            <a:r>
              <a:rPr lang="en-US" dirty="0"/>
              <a:t>available variables</a:t>
            </a:r>
          </a:p>
        </p:txBody>
      </p:sp>
    </p:spTree>
    <p:extLst>
      <p:ext uri="{BB962C8B-B14F-4D97-AF65-F5344CB8AC3E}">
        <p14:creationId xmlns:p14="http://schemas.microsoft.com/office/powerpoint/2010/main" val="3913353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78867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5FD664F-C5B0-2245-982A-2E612D26F2C1}"/>
              </a:ext>
            </a:extLst>
          </p:cNvPr>
          <p:cNvSpPr/>
          <p:nvPr/>
        </p:nvSpPr>
        <p:spPr>
          <a:xfrm>
            <a:off x="3962400" y="990600"/>
            <a:ext cx="10668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11546A-D886-AA42-9D31-DC4473BDFB44}"/>
              </a:ext>
            </a:extLst>
          </p:cNvPr>
          <p:cNvSpPr txBox="1"/>
          <p:nvPr/>
        </p:nvSpPr>
        <p:spPr>
          <a:xfrm>
            <a:off x="79167" y="4034135"/>
            <a:ext cx="1822871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summary tab</a:t>
            </a:r>
            <a:br>
              <a:rPr lang="en-US" dirty="0"/>
            </a:br>
            <a:r>
              <a:rPr lang="en-US" dirty="0"/>
              <a:t>allows for you to</a:t>
            </a:r>
            <a:br>
              <a:rPr lang="en-US" dirty="0"/>
            </a:br>
            <a:r>
              <a:rPr lang="en-US" dirty="0"/>
              <a:t>group your </a:t>
            </a:r>
            <a:br>
              <a:rPr lang="en-US" dirty="0"/>
            </a:br>
            <a:r>
              <a:rPr lang="en-US" dirty="0"/>
              <a:t>results and sum </a:t>
            </a:r>
            <a:br>
              <a:rPr lang="en-US" dirty="0"/>
            </a:br>
            <a:r>
              <a:rPr lang="en-US" dirty="0"/>
              <a:t>variables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3D950A-BE8F-8B45-B834-50214EDB8FFA}"/>
              </a:ext>
            </a:extLst>
          </p:cNvPr>
          <p:cNvSpPr/>
          <p:nvPr/>
        </p:nvSpPr>
        <p:spPr>
          <a:xfrm>
            <a:off x="2269560" y="2610308"/>
            <a:ext cx="2759640" cy="1885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36569-3E63-6D44-B81E-308CF60D659E}"/>
              </a:ext>
            </a:extLst>
          </p:cNvPr>
          <p:cNvSpPr/>
          <p:nvPr/>
        </p:nvSpPr>
        <p:spPr>
          <a:xfrm>
            <a:off x="2269560" y="4495800"/>
            <a:ext cx="5883840" cy="1143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18F9E3-CCD0-694B-8AE5-F5374A9619E9}"/>
              </a:ext>
            </a:extLst>
          </p:cNvPr>
          <p:cNvCxnSpPr>
            <a:cxnSpLocks/>
          </p:cNvCxnSpPr>
          <p:nvPr/>
        </p:nvCxnSpPr>
        <p:spPr>
          <a:xfrm flipV="1">
            <a:off x="1736666" y="4034135"/>
            <a:ext cx="422851" cy="7386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D855AA1-4B53-B944-8FAE-6975D01D9D47}"/>
              </a:ext>
            </a:extLst>
          </p:cNvPr>
          <p:cNvCxnSpPr>
            <a:cxnSpLocks/>
          </p:cNvCxnSpPr>
          <p:nvPr/>
        </p:nvCxnSpPr>
        <p:spPr>
          <a:xfrm>
            <a:off x="1736666" y="4724400"/>
            <a:ext cx="452545" cy="2667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366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95600" y="304800"/>
            <a:ext cx="14440252" cy="687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126A02-2035-5C46-8357-46D0F898E8D2}"/>
              </a:ext>
            </a:extLst>
          </p:cNvPr>
          <p:cNvSpPr txBox="1"/>
          <p:nvPr/>
        </p:nvSpPr>
        <p:spPr>
          <a:xfrm>
            <a:off x="533400" y="2590800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Be Patient! </a:t>
            </a:r>
            <a:br>
              <a:rPr lang="en-US" sz="2800" dirty="0"/>
            </a:br>
            <a:r>
              <a:rPr lang="en-US" sz="2800" dirty="0"/>
              <a:t>Some reports may take time to run</a:t>
            </a:r>
          </a:p>
        </p:txBody>
      </p:sp>
    </p:spTree>
    <p:extLst>
      <p:ext uri="{BB962C8B-B14F-4D97-AF65-F5344CB8AC3E}">
        <p14:creationId xmlns:p14="http://schemas.microsoft.com/office/powerpoint/2010/main" val="3433242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143000"/>
            <a:ext cx="9179581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5BA78E-ADFF-7640-B6D4-090CB8565CAF}"/>
              </a:ext>
            </a:extLst>
          </p:cNvPr>
          <p:cNvSpPr txBox="1"/>
          <p:nvPr/>
        </p:nvSpPr>
        <p:spPr>
          <a:xfrm>
            <a:off x="1219200" y="4724400"/>
            <a:ext cx="69342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is the what your report will look like. Each encounter will be one row of data with each of the columns you selected 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772F2-7B00-7943-A1F7-30C79CE39866}"/>
              </a:ext>
            </a:extLst>
          </p:cNvPr>
          <p:cNvSpPr/>
          <p:nvPr/>
        </p:nvSpPr>
        <p:spPr>
          <a:xfrm>
            <a:off x="6705600" y="1295400"/>
            <a:ext cx="2286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526DE8-E833-CC4A-971E-A5FEEB3E5932}"/>
              </a:ext>
            </a:extLst>
          </p:cNvPr>
          <p:cNvCxnSpPr>
            <a:cxnSpLocks/>
          </p:cNvCxnSpPr>
          <p:nvPr/>
        </p:nvCxnSpPr>
        <p:spPr>
          <a:xfrm>
            <a:off x="5105400" y="609600"/>
            <a:ext cx="1524000" cy="8763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D3082D3-624B-BD4E-8B48-FEBD27C3C334}"/>
              </a:ext>
            </a:extLst>
          </p:cNvPr>
          <p:cNvSpPr txBox="1"/>
          <p:nvPr/>
        </p:nvSpPr>
        <p:spPr>
          <a:xfrm>
            <a:off x="381000" y="105370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Make sure you load all of your</a:t>
            </a:r>
            <a:br>
              <a:rPr lang="en-US" dirty="0"/>
            </a:br>
            <a:r>
              <a:rPr lang="en-US" dirty="0"/>
              <a:t>encounters before any sorting.</a:t>
            </a:r>
            <a:br>
              <a:rPr lang="en-US" dirty="0"/>
            </a:br>
            <a:r>
              <a:rPr lang="en-US" dirty="0"/>
              <a:t>Large reports may be truncated initially.</a:t>
            </a:r>
          </a:p>
        </p:txBody>
      </p:sp>
    </p:spTree>
    <p:extLst>
      <p:ext uri="{BB962C8B-B14F-4D97-AF65-F5344CB8AC3E}">
        <p14:creationId xmlns:p14="http://schemas.microsoft.com/office/powerpoint/2010/main" val="2793616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/>
              <a:t>RWB Graphing Capabilities</a:t>
            </a:r>
            <a:endParaRPr lang="en-US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7996"/>
            <a:ext cx="9144000" cy="39541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26C380-F085-DA44-AA3B-9D96337EC045}"/>
              </a:ext>
            </a:extLst>
          </p:cNvPr>
          <p:cNvSpPr/>
          <p:nvPr/>
        </p:nvSpPr>
        <p:spPr>
          <a:xfrm>
            <a:off x="4281" y="1676400"/>
            <a:ext cx="757719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36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/>
              <a:t>Epic Reporting Workbench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2296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Pros: </a:t>
            </a:r>
          </a:p>
          <a:p>
            <a:pPr lvl="1"/>
            <a:r>
              <a:rPr lang="en-US" dirty="0"/>
              <a:t>No external costs</a:t>
            </a:r>
          </a:p>
          <a:p>
            <a:pPr lvl="1"/>
            <a:r>
              <a:rPr lang="en-US" dirty="0"/>
              <a:t>Very precise</a:t>
            </a:r>
          </a:p>
          <a:p>
            <a:pPr lvl="1"/>
            <a:r>
              <a:rPr lang="en-US" dirty="0"/>
              <a:t>Can adapt existing reports for your own needs</a:t>
            </a:r>
          </a:p>
          <a:p>
            <a:pPr lvl="1"/>
            <a:r>
              <a:rPr lang="en-US" dirty="0"/>
              <a:t>Can return almost anything related to a visit</a:t>
            </a:r>
          </a:p>
          <a:p>
            <a:pPr lvl="1"/>
            <a:r>
              <a:rPr lang="en-US" dirty="0"/>
              <a:t>Easy to export to Excel or jump into chart </a:t>
            </a:r>
          </a:p>
          <a:p>
            <a:pPr lvl="1"/>
            <a:r>
              <a:rPr lang="en-US" i="1" dirty="0"/>
              <a:t>Some</a:t>
            </a:r>
            <a:r>
              <a:rPr lang="en-US" dirty="0"/>
              <a:t> reports can be automated/e-mailed</a:t>
            </a:r>
          </a:p>
          <a:p>
            <a:pPr lvl="1"/>
            <a:endParaRPr lang="en-US" dirty="0"/>
          </a:p>
          <a:p>
            <a:r>
              <a:rPr lang="en-US" dirty="0"/>
              <a:t>Cons: </a:t>
            </a:r>
          </a:p>
          <a:p>
            <a:pPr lvl="1"/>
            <a:r>
              <a:rPr lang="en-US" dirty="0"/>
              <a:t>Struggles above “visit-level” (patient, department) </a:t>
            </a:r>
          </a:p>
          <a:p>
            <a:pPr lvl="1"/>
            <a:r>
              <a:rPr lang="en-US" dirty="0"/>
              <a:t>Limited within visits information (flowsheets, movements)</a:t>
            </a:r>
          </a:p>
          <a:p>
            <a:pPr lvl="1"/>
            <a:r>
              <a:rPr lang="en-US" dirty="0" err="1"/>
              <a:t>Slooooooooowwwww</a:t>
            </a:r>
            <a:endParaRPr lang="en-US" dirty="0"/>
          </a:p>
          <a:p>
            <a:pPr lvl="1"/>
            <a:r>
              <a:rPr lang="en-US" dirty="0"/>
              <a:t>Requires Epic access (read only is fine) </a:t>
            </a:r>
          </a:p>
          <a:p>
            <a:pPr lvl="1"/>
            <a:r>
              <a:rPr lang="en-US" dirty="0"/>
              <a:t>May require two queries (e.g. </a:t>
            </a:r>
            <a:r>
              <a:rPr lang="en-US" dirty="0" err="1"/>
              <a:t>orders+notes</a:t>
            </a:r>
            <a:r>
              <a:rPr lang="en-US" dirty="0"/>
              <a:t>) and join tables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65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/>
              <a:t>Important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How are you using the data: </a:t>
            </a:r>
          </a:p>
          <a:p>
            <a:pPr lvl="1"/>
            <a:r>
              <a:rPr lang="en-US" dirty="0"/>
              <a:t>Research requires an IRB!!!</a:t>
            </a:r>
          </a:p>
          <a:p>
            <a:pPr lvl="2"/>
            <a:r>
              <a:rPr lang="en-US" dirty="0"/>
              <a:t>Speak with research faculty about requirements</a:t>
            </a:r>
          </a:p>
          <a:p>
            <a:pPr lvl="2"/>
            <a:r>
              <a:rPr lang="en-US" dirty="0"/>
              <a:t>IRB determines if study is exempt</a:t>
            </a:r>
          </a:p>
          <a:p>
            <a:r>
              <a:rPr lang="en-US" dirty="0"/>
              <a:t>Start with least amount of PHI necessary</a:t>
            </a:r>
          </a:p>
          <a:p>
            <a:r>
              <a:rPr lang="en-US" dirty="0"/>
              <a:t>You are responsible for your data</a:t>
            </a:r>
          </a:p>
          <a:p>
            <a:pPr lvl="1"/>
            <a:r>
              <a:rPr lang="en-US" dirty="0"/>
              <a:t>Keep data secure (computer, email, drives)</a:t>
            </a:r>
          </a:p>
          <a:p>
            <a:pPr lvl="1"/>
            <a:r>
              <a:rPr lang="en-US" dirty="0"/>
              <a:t>Reported data must be aggregated for research purposes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11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Read and complete the attestation </a:t>
            </a:r>
          </a:p>
          <a:p>
            <a:r>
              <a:rPr lang="en-US" dirty="0"/>
              <a:t>If you are unsure of how to proceed:</a:t>
            </a:r>
          </a:p>
          <a:p>
            <a:pPr lvl="1"/>
            <a:r>
              <a:rPr lang="en-US" dirty="0"/>
              <a:t>Submit a </a:t>
            </a:r>
            <a:r>
              <a:rPr lang="en-US" dirty="0">
                <a:hlinkClick r:id="rId2"/>
              </a:rPr>
              <a:t>request</a:t>
            </a:r>
            <a:r>
              <a:rPr lang="en-US" dirty="0"/>
              <a:t> to the EM Analytic Core</a:t>
            </a:r>
          </a:p>
          <a:p>
            <a:pPr lvl="1"/>
            <a:r>
              <a:rPr lang="en-US" dirty="0"/>
              <a:t>Review the tutorials</a:t>
            </a:r>
          </a:p>
          <a:p>
            <a:pPr lvl="1"/>
            <a:r>
              <a:rPr lang="en-US" dirty="0"/>
              <a:t>Discuss your project with a research faculty member</a:t>
            </a:r>
          </a:p>
          <a:p>
            <a:r>
              <a:rPr lang="en-US" dirty="0"/>
              <a:t>Check out the research trainings offered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0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/>
              <a:t>Epic at a glance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In place at MSH since 2011, MSQ since 2013</a:t>
            </a:r>
          </a:p>
          <a:p>
            <a:r>
              <a:rPr lang="en-US" dirty="0"/>
              <a:t>In clinics since 2008 (now hundreds)</a:t>
            </a:r>
          </a:p>
          <a:p>
            <a:endParaRPr lang="en-US" dirty="0"/>
          </a:p>
          <a:p>
            <a:r>
              <a:rPr lang="en-US" dirty="0"/>
              <a:t>Documentation from providers, nurses</a:t>
            </a:r>
          </a:p>
          <a:p>
            <a:r>
              <a:rPr lang="en-US" dirty="0"/>
              <a:t>Visit details, timestamped events </a:t>
            </a:r>
          </a:p>
          <a:p>
            <a:r>
              <a:rPr lang="en-US" dirty="0"/>
              <a:t>Orders, “flowsheets” </a:t>
            </a:r>
          </a:p>
          <a:p>
            <a:r>
              <a:rPr lang="en-US" dirty="0"/>
              <a:t>Pulls in data from ADT, Bed </a:t>
            </a:r>
            <a:r>
              <a:rPr lang="en-US" dirty="0" err="1"/>
              <a:t>Mgmt</a:t>
            </a:r>
            <a:r>
              <a:rPr lang="en-US" dirty="0"/>
              <a:t>, Labs, </a:t>
            </a:r>
            <a:r>
              <a:rPr lang="en-US" dirty="0" err="1"/>
              <a:t>Rads</a:t>
            </a:r>
            <a:r>
              <a:rPr lang="en-US" dirty="0"/>
              <a:t>, Muse, Echo, Cath, Path, financials &amp; more</a:t>
            </a:r>
          </a:p>
        </p:txBody>
      </p:sp>
    </p:spTree>
    <p:extLst>
      <p:ext uri="{BB962C8B-B14F-4D97-AF65-F5344CB8AC3E}">
        <p14:creationId xmlns:p14="http://schemas.microsoft.com/office/powerpoint/2010/main" val="326823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FEE27-8A2C-9547-B160-98517DD08A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/>
              <a:t>Self Service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22B57-9194-C644-AF98-7EE485BCBFA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Built in Epic Tools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Slicer Dicer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Reporting Workbench</a:t>
            </a:r>
          </a:p>
          <a:p>
            <a:r>
              <a:rPr lang="en-US" dirty="0"/>
              <a:t>Need to Work with Data Team</a:t>
            </a:r>
          </a:p>
          <a:p>
            <a:pPr lvl="1"/>
            <a:r>
              <a:rPr lang="en-US" dirty="0"/>
              <a:t>Caboodle </a:t>
            </a:r>
            <a:r>
              <a:rPr lang="en-US" sz="2000" dirty="0"/>
              <a:t>(not self-service)</a:t>
            </a:r>
          </a:p>
          <a:p>
            <a:r>
              <a:rPr lang="en-US" dirty="0"/>
              <a:t>Other Sources</a:t>
            </a:r>
          </a:p>
          <a:p>
            <a:pPr lvl="1"/>
            <a:r>
              <a:rPr lang="en-US" dirty="0"/>
              <a:t>Mount Sinai Data Warehouse (MSDW)</a:t>
            </a:r>
          </a:p>
        </p:txBody>
      </p:sp>
    </p:spTree>
    <p:extLst>
      <p:ext uri="{BB962C8B-B14F-4D97-AF65-F5344CB8AC3E}">
        <p14:creationId xmlns:p14="http://schemas.microsoft.com/office/powerpoint/2010/main" val="209575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60B07A-AB87-49BF-A502-C665C204B15A}"/>
              </a:ext>
            </a:extLst>
          </p:cNvPr>
          <p:cNvSpPr txBox="1"/>
          <p:nvPr/>
        </p:nvSpPr>
        <p:spPr>
          <a:xfrm>
            <a:off x="254726" y="3956040"/>
            <a:ext cx="2744458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Chart Review</a:t>
            </a:r>
          </a:p>
          <a:p>
            <a:pPr algn="ctr"/>
            <a:r>
              <a:rPr lang="en-US" sz="1350" b="1" dirty="0"/>
              <a:t>Epic Reporting Workbench</a:t>
            </a:r>
          </a:p>
          <a:p>
            <a:endParaRPr lang="en-US" sz="1350" dirty="0"/>
          </a:p>
          <a:p>
            <a:r>
              <a:rPr lang="en-US" sz="1350" dirty="0"/>
              <a:t>+ real time</a:t>
            </a:r>
          </a:p>
          <a:p>
            <a:r>
              <a:rPr lang="en-US" sz="1350" dirty="0"/>
              <a:t>+ less knowledge required</a:t>
            </a:r>
          </a:p>
          <a:p>
            <a:r>
              <a:rPr lang="en-US" sz="1350" dirty="0"/>
              <a:t>- slow (smaller searches)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C82CA8-F376-482D-8E5B-E4A13894713F}"/>
              </a:ext>
            </a:extLst>
          </p:cNvPr>
          <p:cNvSpPr txBox="1"/>
          <p:nvPr/>
        </p:nvSpPr>
        <p:spPr>
          <a:xfrm>
            <a:off x="6144811" y="3953723"/>
            <a:ext cx="2744463" cy="1338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Caboodle/Clarity Searches</a:t>
            </a:r>
          </a:p>
          <a:p>
            <a:endParaRPr lang="en-US" sz="1350" dirty="0"/>
          </a:p>
          <a:p>
            <a:r>
              <a:rPr lang="en-US" sz="1350" dirty="0"/>
              <a:t>+ fast</a:t>
            </a:r>
          </a:p>
          <a:p>
            <a:r>
              <a:rPr lang="en-US" sz="1350" dirty="0"/>
              <a:t>- requires some set-up</a:t>
            </a:r>
          </a:p>
          <a:p>
            <a:r>
              <a:rPr lang="en-US" sz="1350" dirty="0"/>
              <a:t>- requires SQL competency</a:t>
            </a:r>
          </a:p>
          <a:p>
            <a:endParaRPr lang="en-US" sz="13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1455D7-7EF8-4C13-B0F8-85A846BA0A23}"/>
              </a:ext>
            </a:extLst>
          </p:cNvPr>
          <p:cNvSpPr/>
          <p:nvPr/>
        </p:nvSpPr>
        <p:spPr>
          <a:xfrm>
            <a:off x="254726" y="1391686"/>
            <a:ext cx="2744463" cy="1970495"/>
          </a:xfrm>
          <a:prstGeom prst="rect">
            <a:avLst/>
          </a:prstGeom>
          <a:solidFill>
            <a:srgbClr val="544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Epic </a:t>
            </a:r>
            <a:r>
              <a:rPr lang="en-US" sz="2400" b="1" dirty="0"/>
              <a:t>Hyperspace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3B56F0-94B5-43B7-A660-0E22BE985F0D}"/>
              </a:ext>
            </a:extLst>
          </p:cNvPr>
          <p:cNvSpPr/>
          <p:nvPr/>
        </p:nvSpPr>
        <p:spPr>
          <a:xfrm>
            <a:off x="3199769" y="1383906"/>
            <a:ext cx="2744463" cy="1970495"/>
          </a:xfrm>
          <a:prstGeom prst="rect">
            <a:avLst/>
          </a:prstGeom>
          <a:solidFill>
            <a:srgbClr val="544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Epic </a:t>
            </a:r>
            <a:r>
              <a:rPr lang="en-US" sz="2400" b="1" dirty="0"/>
              <a:t>Clarity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BC8E7D-9E3B-404B-81B2-1E475760886E}"/>
              </a:ext>
            </a:extLst>
          </p:cNvPr>
          <p:cNvSpPr/>
          <p:nvPr/>
        </p:nvSpPr>
        <p:spPr>
          <a:xfrm>
            <a:off x="6144811" y="1383906"/>
            <a:ext cx="2744463" cy="1970495"/>
          </a:xfrm>
          <a:prstGeom prst="rect">
            <a:avLst/>
          </a:prstGeom>
          <a:solidFill>
            <a:srgbClr val="544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Epic </a:t>
            </a:r>
            <a:r>
              <a:rPr lang="en-US" sz="2400" b="1" dirty="0">
                <a:solidFill>
                  <a:schemeClr val="bg1"/>
                </a:solidFill>
              </a:rPr>
              <a:t>Caboodle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F736C0-0906-47D2-928A-90C686FFE7EC}"/>
              </a:ext>
            </a:extLst>
          </p:cNvPr>
          <p:cNvGrpSpPr/>
          <p:nvPr/>
        </p:nvGrpSpPr>
        <p:grpSpPr>
          <a:xfrm>
            <a:off x="2809147" y="2127743"/>
            <a:ext cx="580664" cy="653142"/>
            <a:chOff x="2809147" y="1913709"/>
            <a:chExt cx="580664" cy="653142"/>
          </a:xfrm>
        </p:grpSpPr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2FD34414-9030-41C0-83E2-C716B55E14A6}"/>
                </a:ext>
              </a:extLst>
            </p:cNvPr>
            <p:cNvSpPr/>
            <p:nvPr/>
          </p:nvSpPr>
          <p:spPr>
            <a:xfrm>
              <a:off x="2809147" y="1913709"/>
              <a:ext cx="580664" cy="653142"/>
            </a:xfrm>
            <a:prstGeom prst="rightArrow">
              <a:avLst>
                <a:gd name="adj1" fmla="val 58000"/>
                <a:gd name="adj2" fmla="val 44624"/>
              </a:avLst>
            </a:prstGeom>
            <a:solidFill>
              <a:srgbClr val="D80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Hourglass 60%">
              <a:extLst>
                <a:ext uri="{FF2B5EF4-FFF2-40B4-BE49-F238E27FC236}">
                  <a16:creationId xmlns:a16="http://schemas.microsoft.com/office/drawing/2014/main" id="{6D742B67-F115-4099-919D-C4E0F73EB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62792" y="2102198"/>
              <a:ext cx="276164" cy="276164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F3440AE-42C9-4B80-B24C-586A58459A3E}"/>
              </a:ext>
            </a:extLst>
          </p:cNvPr>
          <p:cNvSpPr/>
          <p:nvPr/>
        </p:nvSpPr>
        <p:spPr>
          <a:xfrm>
            <a:off x="539447" y="1983228"/>
            <a:ext cx="217501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hierarchical database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real 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59540C-0D1A-42BE-ABA1-E07E1E418166}"/>
              </a:ext>
            </a:extLst>
          </p:cNvPr>
          <p:cNvSpPr/>
          <p:nvPr/>
        </p:nvSpPr>
        <p:spPr>
          <a:xfrm>
            <a:off x="3536457" y="1983228"/>
            <a:ext cx="19811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relational database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30000+ SQL tables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not real 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1AF942-1009-4392-8211-7CE3D3928CEF}"/>
              </a:ext>
            </a:extLst>
          </p:cNvPr>
          <p:cNvSpPr/>
          <p:nvPr/>
        </p:nvSpPr>
        <p:spPr>
          <a:xfrm>
            <a:off x="6353743" y="1983228"/>
            <a:ext cx="23265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relational database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“Clarity’s greatest hits”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not real time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626AD45-EC67-43FC-906F-3CD561C41A9E}"/>
              </a:ext>
            </a:extLst>
          </p:cNvPr>
          <p:cNvSpPr/>
          <p:nvPr/>
        </p:nvSpPr>
        <p:spPr>
          <a:xfrm>
            <a:off x="5754829" y="2193055"/>
            <a:ext cx="580664" cy="406948"/>
          </a:xfrm>
          <a:prstGeom prst="rightArrow">
            <a:avLst>
              <a:gd name="adj1" fmla="val 29630"/>
              <a:gd name="adj2" fmla="val 57464"/>
            </a:avLst>
          </a:prstGeom>
          <a:solidFill>
            <a:srgbClr val="D80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11F4EA-E488-4E08-A9FC-64614E7CA0E5}"/>
              </a:ext>
            </a:extLst>
          </p:cNvPr>
          <p:cNvSpPr txBox="1"/>
          <p:nvPr/>
        </p:nvSpPr>
        <p:spPr>
          <a:xfrm>
            <a:off x="3199769" y="5498321"/>
            <a:ext cx="5689505" cy="11310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Reporting Teams (MS:DW and Epic Reporting)</a:t>
            </a:r>
          </a:p>
          <a:p>
            <a:pPr algn="ctr"/>
            <a:endParaRPr lang="en-US" sz="1350" dirty="0"/>
          </a:p>
          <a:p>
            <a:pPr algn="ctr"/>
            <a:r>
              <a:rPr lang="en-US" sz="1350" dirty="0"/>
              <a:t>+ a lot of data and expertise</a:t>
            </a:r>
          </a:p>
          <a:p>
            <a:pPr algn="ctr"/>
            <a:r>
              <a:rPr lang="en-US" sz="1350" dirty="0"/>
              <a:t>- $$$</a:t>
            </a:r>
          </a:p>
          <a:p>
            <a:pPr algn="ctr"/>
            <a:r>
              <a:rPr lang="en-US" sz="1350" dirty="0"/>
              <a:t>- slower turnaround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C5F8B9-B74C-4F6B-A78E-BF6B8C9FAA72}"/>
              </a:ext>
            </a:extLst>
          </p:cNvPr>
          <p:cNvSpPr txBox="1"/>
          <p:nvPr/>
        </p:nvSpPr>
        <p:spPr>
          <a:xfrm>
            <a:off x="3199770" y="3957437"/>
            <a:ext cx="2744458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Slicer/Dicer</a:t>
            </a:r>
          </a:p>
          <a:p>
            <a:endParaRPr lang="en-US" sz="1350" dirty="0"/>
          </a:p>
          <a:p>
            <a:r>
              <a:rPr lang="en-US" sz="1350" dirty="0"/>
              <a:t>+ in the EPIC interface</a:t>
            </a:r>
          </a:p>
          <a:p>
            <a:r>
              <a:rPr lang="en-US" sz="1350" dirty="0"/>
              <a:t>- cumbersome to use</a:t>
            </a:r>
          </a:p>
          <a:p>
            <a:endParaRPr lang="en-US" sz="1350" dirty="0"/>
          </a:p>
          <a:p>
            <a:endParaRPr lang="en-US" sz="135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9652FA-2953-4CF3-8308-8C374D473300}"/>
              </a:ext>
            </a:extLst>
          </p:cNvPr>
          <p:cNvCxnSpPr>
            <a:cxnSpLocks/>
          </p:cNvCxnSpPr>
          <p:nvPr/>
        </p:nvCxnSpPr>
        <p:spPr>
          <a:xfrm>
            <a:off x="1613263" y="3460148"/>
            <a:ext cx="0" cy="424548"/>
          </a:xfrm>
          <a:prstGeom prst="straightConnector1">
            <a:avLst/>
          </a:prstGeom>
          <a:ln w="76200">
            <a:solidFill>
              <a:srgbClr val="00BA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9E16C1-91E7-4E9B-8640-926BBF48442F}"/>
              </a:ext>
            </a:extLst>
          </p:cNvPr>
          <p:cNvCxnSpPr>
            <a:cxnSpLocks/>
          </p:cNvCxnSpPr>
          <p:nvPr/>
        </p:nvCxnSpPr>
        <p:spPr>
          <a:xfrm>
            <a:off x="4593772" y="3460148"/>
            <a:ext cx="0" cy="424548"/>
          </a:xfrm>
          <a:prstGeom prst="straightConnector1">
            <a:avLst/>
          </a:prstGeom>
          <a:ln w="76200">
            <a:solidFill>
              <a:srgbClr val="00BA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AB1207-99C4-4B8A-A0CC-531B97EA52B7}"/>
              </a:ext>
            </a:extLst>
          </p:cNvPr>
          <p:cNvCxnSpPr>
            <a:cxnSpLocks/>
          </p:cNvCxnSpPr>
          <p:nvPr/>
        </p:nvCxnSpPr>
        <p:spPr>
          <a:xfrm>
            <a:off x="7548155" y="3460148"/>
            <a:ext cx="0" cy="424548"/>
          </a:xfrm>
          <a:prstGeom prst="straightConnector1">
            <a:avLst/>
          </a:prstGeom>
          <a:ln w="76200">
            <a:solidFill>
              <a:srgbClr val="00BA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623340-2CB4-4CF4-B8D9-F3C5D67AAD34}"/>
              </a:ext>
            </a:extLst>
          </p:cNvPr>
          <p:cNvCxnSpPr>
            <a:cxnSpLocks/>
          </p:cNvCxnSpPr>
          <p:nvPr/>
        </p:nvCxnSpPr>
        <p:spPr>
          <a:xfrm flipH="1">
            <a:off x="2651760" y="4139421"/>
            <a:ext cx="1384663" cy="169817"/>
          </a:xfrm>
          <a:prstGeom prst="straightConnector1">
            <a:avLst/>
          </a:prstGeom>
          <a:ln w="76200">
            <a:solidFill>
              <a:srgbClr val="00BA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E3AF3108-3CC6-6E4C-856C-742330367A05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in Epic</a:t>
            </a:r>
          </a:p>
        </p:txBody>
      </p:sp>
    </p:spTree>
    <p:extLst>
      <p:ext uri="{BB962C8B-B14F-4D97-AF65-F5344CB8AC3E}">
        <p14:creationId xmlns:p14="http://schemas.microsoft.com/office/powerpoint/2010/main" val="397509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17"/>
    </mc:Choice>
    <mc:Fallback xmlns="">
      <p:transition spd="slow" advTm="391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/>
              <a:t>Epic Reporting Workbench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Hierarchical</a:t>
            </a:r>
          </a:p>
          <a:p>
            <a:pPr lvl="1"/>
            <a:r>
              <a:rPr lang="en-US" dirty="0"/>
              <a:t>Slow. And don’t bother pre-filtering </a:t>
            </a:r>
          </a:p>
          <a:p>
            <a:pPr marL="914400" lvl="2" indent="0">
              <a:buNone/>
            </a:pPr>
            <a:r>
              <a:rPr lang="en-US" dirty="0"/>
              <a:t>(sometimes a lack of specificity is good)</a:t>
            </a:r>
          </a:p>
          <a:p>
            <a:r>
              <a:rPr lang="en-US" dirty="0"/>
              <a:t>Identify active/recent patients that match specific criteria</a:t>
            </a:r>
          </a:p>
          <a:p>
            <a:r>
              <a:rPr lang="en-US" dirty="0"/>
              <a:t>Can return data on 10,000+ fields </a:t>
            </a:r>
          </a:p>
        </p:txBody>
      </p:sp>
    </p:spTree>
    <p:extLst>
      <p:ext uri="{BB962C8B-B14F-4D97-AF65-F5344CB8AC3E}">
        <p14:creationId xmlns:p14="http://schemas.microsoft.com/office/powerpoint/2010/main" val="2192423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/>
              <a:t>Epic Reporting Workbench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ALWAYS PHI</a:t>
            </a:r>
          </a:p>
          <a:p>
            <a:pPr lvl="1"/>
            <a:r>
              <a:rPr lang="en-US" dirty="0"/>
              <a:t>Links to chart</a:t>
            </a:r>
          </a:p>
          <a:p>
            <a:pPr lvl="1"/>
            <a:r>
              <a:rPr lang="en-US" dirty="0"/>
              <a:t>Very precise</a:t>
            </a:r>
          </a:p>
          <a:p>
            <a:r>
              <a:rPr lang="en-US" dirty="0"/>
              <a:t>Current Uses</a:t>
            </a:r>
          </a:p>
          <a:p>
            <a:pPr lvl="1"/>
            <a:r>
              <a:rPr lang="en-US" dirty="0"/>
              <a:t>Administrative/Operations Reports</a:t>
            </a:r>
          </a:p>
          <a:p>
            <a:pPr lvl="1"/>
            <a:r>
              <a:rPr lang="en-US" dirty="0"/>
              <a:t>Data-gathering before meetings</a:t>
            </a:r>
          </a:p>
          <a:p>
            <a:pPr lvl="1"/>
            <a:r>
              <a:rPr lang="en-US" dirty="0"/>
              <a:t>Abstracts </a:t>
            </a:r>
            <a:r>
              <a:rPr lang="en-US" sz="2400" dirty="0">
                <a:solidFill>
                  <a:srgbClr val="00B0F0"/>
                </a:solidFill>
              </a:rPr>
              <a:t>(May require IRB)</a:t>
            </a:r>
          </a:p>
          <a:p>
            <a:pPr lvl="1"/>
            <a:r>
              <a:rPr lang="en-US" dirty="0"/>
              <a:t>Grant proposals </a:t>
            </a:r>
            <a:r>
              <a:rPr lang="en-US" sz="2400" dirty="0">
                <a:solidFill>
                  <a:srgbClr val="00B0F0"/>
                </a:solidFill>
              </a:rPr>
              <a:t>(May require IRB)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426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/>
              <a:t>Epic Reporting Workbench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/>
              <a:t>Admin Use Examples:</a:t>
            </a:r>
          </a:p>
          <a:p>
            <a:pPr lvl="1"/>
            <a:r>
              <a:rPr lang="en-US" dirty="0"/>
              <a:t>Who currently meets sepsis criteria in ED?</a:t>
            </a:r>
          </a:p>
          <a:p>
            <a:pPr lvl="1"/>
            <a:r>
              <a:rPr lang="en-US" dirty="0"/>
              <a:t>Among patients discharged 24+ hours ago, which providers haven’t signed their notes?</a:t>
            </a:r>
          </a:p>
          <a:p>
            <a:pPr lvl="1"/>
            <a:r>
              <a:rPr lang="en-US" dirty="0"/>
              <a:t>What is the turnaround time for nurses on 10C to acknowledge new orders?</a:t>
            </a:r>
          </a:p>
          <a:p>
            <a:pPr lvl="1"/>
            <a:r>
              <a:rPr lang="en-US" dirty="0"/>
              <a:t>Which patients got procedural sedation last week (and was the documentation satisfactory?)</a:t>
            </a:r>
          </a:p>
        </p:txBody>
      </p:sp>
    </p:spTree>
    <p:extLst>
      <p:ext uri="{BB962C8B-B14F-4D97-AF65-F5344CB8AC3E}">
        <p14:creationId xmlns:p14="http://schemas.microsoft.com/office/powerpoint/2010/main" val="3838901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/>
              <a:t>Epic Reporting Workbench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Research Use Examples:</a:t>
            </a:r>
          </a:p>
          <a:p>
            <a:pPr lvl="1"/>
            <a:r>
              <a:rPr lang="en-US" dirty="0"/>
              <a:t>Providers ignoring BEERS criteria upon elderly d/c</a:t>
            </a:r>
          </a:p>
          <a:p>
            <a:pPr lvl="1"/>
            <a:r>
              <a:rPr lang="en-US" dirty="0"/>
              <a:t>Is “10/10” pain more likely to be admitted?</a:t>
            </a:r>
          </a:p>
          <a:p>
            <a:pPr lvl="1"/>
            <a:r>
              <a:rPr lang="en-US" dirty="0"/>
              <a:t>What are patient characteristics in mis-triaged visits?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26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04800"/>
            <a:ext cx="10449587" cy="601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A632C77-7E55-7344-93DD-FA6669161356}"/>
              </a:ext>
            </a:extLst>
          </p:cNvPr>
          <p:cNvSpPr/>
          <p:nvPr/>
        </p:nvSpPr>
        <p:spPr>
          <a:xfrm>
            <a:off x="0" y="304800"/>
            <a:ext cx="2133600" cy="1905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715424-5C12-274C-A2F5-3A32367AB7A1}"/>
              </a:ext>
            </a:extLst>
          </p:cNvPr>
          <p:cNvCxnSpPr>
            <a:cxnSpLocks/>
          </p:cNvCxnSpPr>
          <p:nvPr/>
        </p:nvCxnSpPr>
        <p:spPr>
          <a:xfrm flipH="1" flipV="1">
            <a:off x="2286000" y="1905000"/>
            <a:ext cx="1905000" cy="3048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D170B36-13D8-9346-BA08-DF6DB340B7EF}"/>
              </a:ext>
            </a:extLst>
          </p:cNvPr>
          <p:cNvSpPr txBox="1"/>
          <p:nvPr/>
        </p:nvSpPr>
        <p:spPr>
          <a:xfrm>
            <a:off x="4191000" y="4343400"/>
            <a:ext cx="2497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find RWB under </a:t>
            </a:r>
            <a:br>
              <a:rPr lang="en-US" dirty="0"/>
            </a:br>
            <a:r>
              <a:rPr lang="en-US" dirty="0"/>
              <a:t>the Epic main menu. </a:t>
            </a:r>
            <a:br>
              <a:rPr lang="en-US" dirty="0"/>
            </a:br>
            <a:r>
              <a:rPr lang="en-US" dirty="0"/>
              <a:t>Look for Reports.</a:t>
            </a:r>
          </a:p>
        </p:txBody>
      </p:sp>
    </p:spTree>
    <p:extLst>
      <p:ext uri="{BB962C8B-B14F-4D97-AF65-F5344CB8AC3E}">
        <p14:creationId xmlns:p14="http://schemas.microsoft.com/office/powerpoint/2010/main" val="2575325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692</Words>
  <Application>Microsoft Macintosh PowerPoint</Application>
  <PresentationFormat>On-screen Show (4:3)</PresentationFormat>
  <Paragraphs>126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Epic Data Sources:  Reporting Workbench</vt:lpstr>
      <vt:lpstr>Epic at a glance</vt:lpstr>
      <vt:lpstr>Self Service Tools</vt:lpstr>
      <vt:lpstr>PowerPoint Presentation</vt:lpstr>
      <vt:lpstr>Epic Reporting Workbench</vt:lpstr>
      <vt:lpstr>Epic Reporting Workbench</vt:lpstr>
      <vt:lpstr>Epic Reporting Workbench</vt:lpstr>
      <vt:lpstr>Epic Reporting Workbench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RWB Graphing Capabilities</vt:lpstr>
      <vt:lpstr>Epic Reporting Workbench</vt:lpstr>
      <vt:lpstr>Important to Remember</vt:lpstr>
      <vt:lpstr>Next Steps</vt:lpstr>
    </vt:vector>
  </TitlesOfParts>
  <Company>Mount Sinai Hospital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Genes</dc:creator>
  <cp:lastModifiedBy>Alexis Zebrowski</cp:lastModifiedBy>
  <cp:revision>52</cp:revision>
  <dcterms:created xsi:type="dcterms:W3CDTF">2017-07-13T23:17:29Z</dcterms:created>
  <dcterms:modified xsi:type="dcterms:W3CDTF">2021-02-10T23:30:30Z</dcterms:modified>
</cp:coreProperties>
</file>