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33" r:id="rId2"/>
    <p:sldId id="271" r:id="rId3"/>
    <p:sldId id="834" r:id="rId4"/>
    <p:sldId id="331" r:id="rId5"/>
    <p:sldId id="262" r:id="rId6"/>
    <p:sldId id="840" r:id="rId7"/>
    <p:sldId id="841" r:id="rId8"/>
    <p:sldId id="842" r:id="rId9"/>
    <p:sldId id="843" r:id="rId10"/>
    <p:sldId id="844" r:id="rId11"/>
    <p:sldId id="845" r:id="rId12"/>
    <p:sldId id="846" r:id="rId13"/>
    <p:sldId id="853" r:id="rId14"/>
    <p:sldId id="85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C48CDE7-F1E6-7C42-940C-950391038326}">
          <p14:sldIdLst>
            <p14:sldId id="833"/>
            <p14:sldId id="271"/>
            <p14:sldId id="834"/>
            <p14:sldId id="331"/>
            <p14:sldId id="262"/>
            <p14:sldId id="840"/>
            <p14:sldId id="841"/>
            <p14:sldId id="842"/>
            <p14:sldId id="843"/>
            <p14:sldId id="844"/>
            <p14:sldId id="845"/>
            <p14:sldId id="846"/>
            <p14:sldId id="853"/>
            <p14:sldId id="8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AE7BF-33F5-476C-B2FE-B89FA7E5E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A7542A-A7BC-4BFF-BA92-AA59828E0A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EA3FB-1AB6-438B-852A-8313AA8E8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B130-78F7-4F07-AF31-BA0B8D777F3E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902C1-1DDA-4896-93B6-997A73260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43D5A-A729-4C77-89FD-B8C2476B2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2095F-F824-4402-866C-54723CCC467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pptback-01.jpg">
            <a:extLst>
              <a:ext uri="{FF2B5EF4-FFF2-40B4-BE49-F238E27FC236}">
                <a16:creationId xmlns:a16="http://schemas.microsoft.com/office/drawing/2014/main" id="{52542173-8A2D-44B1-A484-CDE860C46E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567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12709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390-924D-4221-A342-7CB4FA91FA65}" type="datetimeFigureOut">
              <a:rPr lang="en-US" smtClean="0"/>
              <a:t>2/10/21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2B2-EB23-4BE7-B750-25EC75F8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45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390-924D-4221-A342-7CB4FA91FA65}" type="datetimeFigureOut">
              <a:rPr lang="en-US" smtClean="0"/>
              <a:t>2/10/21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2B2-EB23-4BE7-B750-25EC75F8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94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390-924D-4221-A342-7CB4FA91FA65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2B2-EB23-4BE7-B750-25EC75F8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97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390-924D-4221-A342-7CB4FA91FA65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2B2-EB23-4BE7-B750-25EC75F8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175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390-924D-4221-A342-7CB4FA91FA65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2B2-EB23-4BE7-B750-25EC75F8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36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B718C-0D7D-4AD9-8092-721EFCEC1B11}" type="datetimeFigureOut">
              <a:rPr lang="en-US" smtClean="0"/>
              <a:t>2/10/21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DDFDD-A242-4FCC-8DEF-01F7E952480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footer.png">
            <a:extLst>
              <a:ext uri="{FF2B5EF4-FFF2-40B4-BE49-F238E27FC236}">
                <a16:creationId xmlns:a16="http://schemas.microsoft.com/office/drawing/2014/main" id="{4B92D1A7-CE29-4959-805A-74524D7DCE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21475"/>
            <a:ext cx="9144000" cy="14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436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390-924D-4221-A342-7CB4FA91FA65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2B2-EB23-4BE7-B750-25EC75F8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924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390-924D-4221-A342-7CB4FA91FA65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2B2-EB23-4BE7-B750-25EC75F8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6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390-924D-4221-A342-7CB4FA91FA65}" type="datetimeFigureOut">
              <a:rPr lang="en-US" smtClean="0"/>
              <a:t>2/10/21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2B2-EB23-4BE7-B750-25EC75F8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41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390-924D-4221-A342-7CB4FA91FA65}" type="datetimeFigureOut">
              <a:rPr lang="en-US" smtClean="0"/>
              <a:t>2/10/21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2B2-EB23-4BE7-B750-25EC75F8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29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390-924D-4221-A342-7CB4FA91FA65}" type="datetimeFigureOut">
              <a:rPr lang="en-US" smtClean="0"/>
              <a:t>2/10/21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2B2-EB23-4BE7-B750-25EC75F8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25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390-924D-4221-A342-7CB4FA91FA65}" type="datetimeFigureOut">
              <a:rPr lang="en-US" smtClean="0"/>
              <a:t>2/10/21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2B2-EB23-4BE7-B750-25EC75F8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562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7D390-924D-4221-A342-7CB4FA91FA65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082B2-EB23-4BE7-B750-25EC75F8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47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61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emergencymedicineanalytics.github.io/request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5">
            <a:extLst>
              <a:ext uri="{FF2B5EF4-FFF2-40B4-BE49-F238E27FC236}">
                <a16:creationId xmlns:a16="http://schemas.microsoft.com/office/drawing/2014/main" id="{A7B16728-F77A-E54E-AE87-BD3178E6DDF0}"/>
              </a:ext>
            </a:extLst>
          </p:cNvPr>
          <p:cNvSpPr txBox="1">
            <a:spLocks/>
          </p:cNvSpPr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Intro to Query Tools for Research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Spring 2021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99CF2566-153F-B843-ADA4-4389AEF70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10743936-0AB0-43E1-AB79-3960C40935A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33F789C6-CC4B-2940-B8DA-EC9DF90E5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/>
          <a:p>
            <a:r>
              <a:rPr lang="en-US" sz="5400" b="1" dirty="0"/>
              <a:t>Epic Data Sources: </a:t>
            </a:r>
            <a:br>
              <a:rPr lang="en-US" sz="5400" b="1" dirty="0"/>
            </a:br>
            <a:r>
              <a:rPr lang="en-US" sz="5400" b="1" dirty="0" err="1"/>
              <a:t>SlicerDicer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246221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4FE643-A624-AB43-8D8E-43ED50FCA5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5952215-5404-1244-9BC2-A1E0B0792FB0}"/>
              </a:ext>
            </a:extLst>
          </p:cNvPr>
          <p:cNvSpPr/>
          <p:nvPr/>
        </p:nvSpPr>
        <p:spPr>
          <a:xfrm>
            <a:off x="1676400" y="2304708"/>
            <a:ext cx="5791200" cy="28768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29FD22-E366-A049-8478-BF5E784740AA}"/>
              </a:ext>
            </a:extLst>
          </p:cNvPr>
          <p:cNvSpPr txBox="1"/>
          <p:nvPr/>
        </p:nvSpPr>
        <p:spPr>
          <a:xfrm>
            <a:off x="3048000" y="2743200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Various descriptive statistics can also be calculated via the “Measures” tab</a:t>
            </a:r>
          </a:p>
        </p:txBody>
      </p:sp>
    </p:spTree>
    <p:extLst>
      <p:ext uri="{BB962C8B-B14F-4D97-AF65-F5344CB8AC3E}">
        <p14:creationId xmlns:p14="http://schemas.microsoft.com/office/powerpoint/2010/main" val="3993892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C93D22-2D8B-FA4A-9334-D10487978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1369936-7FD5-9A49-B2F6-4605EC770425}"/>
              </a:ext>
            </a:extLst>
          </p:cNvPr>
          <p:cNvSpPr/>
          <p:nvPr/>
        </p:nvSpPr>
        <p:spPr>
          <a:xfrm>
            <a:off x="228600" y="4267200"/>
            <a:ext cx="6400800" cy="9525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CEC8C-0917-1249-9D48-59E2B634D6C7}"/>
              </a:ext>
            </a:extLst>
          </p:cNvPr>
          <p:cNvCxnSpPr>
            <a:cxnSpLocks/>
          </p:cNvCxnSpPr>
          <p:nvPr/>
        </p:nvCxnSpPr>
        <p:spPr>
          <a:xfrm flipV="1">
            <a:off x="4648200" y="5334000"/>
            <a:ext cx="914400" cy="5334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C197C2F-AB20-9947-99EB-70DEA6F885A7}"/>
              </a:ext>
            </a:extLst>
          </p:cNvPr>
          <p:cNvSpPr txBox="1"/>
          <p:nvPr/>
        </p:nvSpPr>
        <p:spPr>
          <a:xfrm>
            <a:off x="228600" y="5383693"/>
            <a:ext cx="434340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From the ”Number of Patients” option, you can export your data to RWB, look up charts, etc. for further investigation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50C8D5-AE1A-2E4F-B9BD-08F3310668DB}"/>
              </a:ext>
            </a:extLst>
          </p:cNvPr>
          <p:cNvSpPr/>
          <p:nvPr/>
        </p:nvSpPr>
        <p:spPr>
          <a:xfrm>
            <a:off x="5638800" y="3160931"/>
            <a:ext cx="1676400" cy="8395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914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/>
              <a:t>Epic </a:t>
            </a:r>
            <a:r>
              <a:rPr lang="en-US" dirty="0" err="1"/>
              <a:t>SlicerDicer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524000"/>
            <a:ext cx="8229600" cy="51054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Pros: </a:t>
            </a:r>
          </a:p>
          <a:p>
            <a:pPr lvl="1"/>
            <a:r>
              <a:rPr lang="en-US" dirty="0"/>
              <a:t>No external costs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Quick</a:t>
            </a:r>
          </a:p>
          <a:p>
            <a:pPr lvl="1"/>
            <a:r>
              <a:rPr lang="en-US" dirty="0"/>
              <a:t>Great for first pass/feasibility</a:t>
            </a:r>
          </a:p>
          <a:p>
            <a:pPr lvl="1"/>
            <a:r>
              <a:rPr lang="en-US" dirty="0"/>
              <a:t>Can easily see how changing criteria impacts numbers</a:t>
            </a:r>
          </a:p>
          <a:p>
            <a:pPr lvl="1"/>
            <a:endParaRPr lang="en-US" dirty="0"/>
          </a:p>
          <a:p>
            <a:r>
              <a:rPr lang="en-US" dirty="0"/>
              <a:t>Cons: </a:t>
            </a:r>
          </a:p>
          <a:p>
            <a:pPr lvl="1"/>
            <a:r>
              <a:rPr lang="en-US" dirty="0"/>
              <a:t>Limited ways to “slice” data</a:t>
            </a:r>
          </a:p>
          <a:p>
            <a:pPr lvl="1"/>
            <a:r>
              <a:rPr lang="en-US" dirty="0"/>
              <a:t>Accuracy may be reduced depending on question</a:t>
            </a:r>
          </a:p>
          <a:p>
            <a:pPr lvl="1"/>
            <a:r>
              <a:rPr lang="en-US" dirty="0"/>
              <a:t>Requires Epic access (read only is fine) </a:t>
            </a:r>
          </a:p>
          <a:p>
            <a:pPr lvl="1"/>
            <a:r>
              <a:rPr lang="en-US" dirty="0"/>
              <a:t>Best for small number of “slices” with specific inclusion/exclusion criteria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29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/>
              <a:t>Important to Remember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5240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/>
              <a:t>How are you using the data: </a:t>
            </a:r>
          </a:p>
          <a:p>
            <a:pPr lvl="1"/>
            <a:r>
              <a:rPr lang="en-US" dirty="0"/>
              <a:t>Research requires an IRB!!!</a:t>
            </a:r>
          </a:p>
          <a:p>
            <a:pPr lvl="2"/>
            <a:r>
              <a:rPr lang="en-US" dirty="0"/>
              <a:t>Speak with research faculty about requirements</a:t>
            </a:r>
          </a:p>
          <a:p>
            <a:pPr lvl="2"/>
            <a:r>
              <a:rPr lang="en-US" dirty="0"/>
              <a:t>IRB determines if study is exempt</a:t>
            </a:r>
          </a:p>
          <a:p>
            <a:r>
              <a:rPr lang="en-US" dirty="0"/>
              <a:t>Start with least amount of PHI necessary</a:t>
            </a:r>
          </a:p>
          <a:p>
            <a:r>
              <a:rPr lang="en-US" dirty="0"/>
              <a:t>You are responsible for your data</a:t>
            </a:r>
          </a:p>
          <a:p>
            <a:pPr lvl="1"/>
            <a:r>
              <a:rPr lang="en-US" dirty="0"/>
              <a:t>Keep data secure (computer, email, drives)</a:t>
            </a:r>
          </a:p>
          <a:p>
            <a:pPr lvl="1"/>
            <a:r>
              <a:rPr lang="en-US" dirty="0"/>
              <a:t>Reported data must be aggregated for research purposes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311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5240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/>
              <a:t>Read and complete the attestation </a:t>
            </a:r>
          </a:p>
          <a:p>
            <a:r>
              <a:rPr lang="en-US" dirty="0"/>
              <a:t>If you are unsure of how to proceed:</a:t>
            </a:r>
          </a:p>
          <a:p>
            <a:pPr lvl="1"/>
            <a:r>
              <a:rPr lang="en-US" dirty="0"/>
              <a:t>Submit a </a:t>
            </a:r>
            <a:r>
              <a:rPr lang="en-US" dirty="0">
                <a:hlinkClick r:id="rId2"/>
              </a:rPr>
              <a:t>request</a:t>
            </a:r>
            <a:r>
              <a:rPr lang="en-US" dirty="0"/>
              <a:t> to the EM Analytic Core</a:t>
            </a:r>
          </a:p>
          <a:p>
            <a:pPr lvl="1"/>
            <a:r>
              <a:rPr lang="en-US" dirty="0"/>
              <a:t>Review the tutorials</a:t>
            </a:r>
          </a:p>
          <a:p>
            <a:pPr lvl="1"/>
            <a:r>
              <a:rPr lang="en-US" dirty="0"/>
              <a:t>Discuss your project with a research faculty member</a:t>
            </a:r>
          </a:p>
          <a:p>
            <a:r>
              <a:rPr lang="en-US" dirty="0"/>
              <a:t>Check out the research trainings offered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865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/>
              <a:t>Epic at a glance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/>
              <a:t>In place at MSH since 2011, MSQ since 2013</a:t>
            </a:r>
          </a:p>
          <a:p>
            <a:r>
              <a:rPr lang="en-US" dirty="0"/>
              <a:t>In clinics since 2008 (now hundreds)</a:t>
            </a:r>
          </a:p>
          <a:p>
            <a:endParaRPr lang="en-US" dirty="0"/>
          </a:p>
          <a:p>
            <a:r>
              <a:rPr lang="en-US" dirty="0"/>
              <a:t>Documentation from providers, nurses</a:t>
            </a:r>
          </a:p>
          <a:p>
            <a:r>
              <a:rPr lang="en-US" dirty="0"/>
              <a:t>Visit details, timestamped events </a:t>
            </a:r>
          </a:p>
          <a:p>
            <a:r>
              <a:rPr lang="en-US" dirty="0"/>
              <a:t>Orders, “flowsheets” </a:t>
            </a:r>
          </a:p>
          <a:p>
            <a:r>
              <a:rPr lang="en-US" dirty="0"/>
              <a:t>Pulls in data from ADT, Bed </a:t>
            </a:r>
            <a:r>
              <a:rPr lang="en-US" dirty="0" err="1"/>
              <a:t>Mgmt</a:t>
            </a:r>
            <a:r>
              <a:rPr lang="en-US" dirty="0"/>
              <a:t>, Labs, </a:t>
            </a:r>
            <a:r>
              <a:rPr lang="en-US" dirty="0" err="1"/>
              <a:t>Rads</a:t>
            </a:r>
            <a:r>
              <a:rPr lang="en-US" dirty="0"/>
              <a:t>, Muse, Echo, Cath, Path, financials &amp; more</a:t>
            </a:r>
          </a:p>
        </p:txBody>
      </p:sp>
    </p:spTree>
    <p:extLst>
      <p:ext uri="{BB962C8B-B14F-4D97-AF65-F5344CB8AC3E}">
        <p14:creationId xmlns:p14="http://schemas.microsoft.com/office/powerpoint/2010/main" val="3268233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FEE27-8A2C-9547-B160-98517DD08A8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/>
              <a:t>Self Service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22B57-9194-C644-AF98-7EE485BCBFA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81000" y="1600200"/>
            <a:ext cx="8229600" cy="452596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Built in Epic Tools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Slicer Dicer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Reporting Workbench</a:t>
            </a:r>
          </a:p>
          <a:p>
            <a:r>
              <a:rPr lang="en-US" dirty="0"/>
              <a:t>Need to Work with Data Team</a:t>
            </a:r>
          </a:p>
          <a:p>
            <a:pPr lvl="1"/>
            <a:r>
              <a:rPr lang="en-US" dirty="0"/>
              <a:t>Caboodle </a:t>
            </a:r>
            <a:r>
              <a:rPr lang="en-US" sz="2000" dirty="0"/>
              <a:t>(not self-service)</a:t>
            </a:r>
          </a:p>
          <a:p>
            <a:r>
              <a:rPr lang="en-US" dirty="0"/>
              <a:t>Other Sources</a:t>
            </a:r>
          </a:p>
          <a:p>
            <a:pPr lvl="1"/>
            <a:r>
              <a:rPr lang="en-US" dirty="0"/>
              <a:t>Mount Sinai Data Warehouse (MSDW)</a:t>
            </a:r>
          </a:p>
        </p:txBody>
      </p:sp>
    </p:spTree>
    <p:extLst>
      <p:ext uri="{BB962C8B-B14F-4D97-AF65-F5344CB8AC3E}">
        <p14:creationId xmlns:p14="http://schemas.microsoft.com/office/powerpoint/2010/main" val="2095757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E60B07A-AB87-49BF-A502-C665C204B15A}"/>
              </a:ext>
            </a:extLst>
          </p:cNvPr>
          <p:cNvSpPr txBox="1"/>
          <p:nvPr/>
        </p:nvSpPr>
        <p:spPr>
          <a:xfrm>
            <a:off x="254726" y="3956040"/>
            <a:ext cx="2744458" cy="1338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b="1" dirty="0"/>
              <a:t>Chart Review</a:t>
            </a:r>
          </a:p>
          <a:p>
            <a:pPr algn="ctr"/>
            <a:r>
              <a:rPr lang="en-US" sz="1350" b="1" dirty="0"/>
              <a:t>Epic Reporting Workbench</a:t>
            </a:r>
          </a:p>
          <a:p>
            <a:endParaRPr lang="en-US" sz="1350" dirty="0"/>
          </a:p>
          <a:p>
            <a:r>
              <a:rPr lang="en-US" sz="1350" dirty="0"/>
              <a:t>+ real time</a:t>
            </a:r>
          </a:p>
          <a:p>
            <a:r>
              <a:rPr lang="en-US" sz="1350" dirty="0"/>
              <a:t>+ less knowledge required</a:t>
            </a:r>
          </a:p>
          <a:p>
            <a:r>
              <a:rPr lang="en-US" sz="1350" dirty="0"/>
              <a:t>- slow (smaller searches)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C82CA8-F376-482D-8E5B-E4A13894713F}"/>
              </a:ext>
            </a:extLst>
          </p:cNvPr>
          <p:cNvSpPr txBox="1"/>
          <p:nvPr/>
        </p:nvSpPr>
        <p:spPr>
          <a:xfrm>
            <a:off x="6144811" y="3953723"/>
            <a:ext cx="2744463" cy="13388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b="1" dirty="0"/>
              <a:t>Caboodle/Clarity Searches</a:t>
            </a:r>
          </a:p>
          <a:p>
            <a:endParaRPr lang="en-US" sz="1350" dirty="0"/>
          </a:p>
          <a:p>
            <a:r>
              <a:rPr lang="en-US" sz="1350" dirty="0"/>
              <a:t>+ fast</a:t>
            </a:r>
          </a:p>
          <a:p>
            <a:r>
              <a:rPr lang="en-US" sz="1350" dirty="0"/>
              <a:t>- requires some set-up</a:t>
            </a:r>
          </a:p>
          <a:p>
            <a:r>
              <a:rPr lang="en-US" sz="1350" dirty="0"/>
              <a:t>- requires SQL competency</a:t>
            </a:r>
          </a:p>
          <a:p>
            <a:endParaRPr lang="en-US" sz="135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1455D7-7EF8-4C13-B0F8-85A846BA0A23}"/>
              </a:ext>
            </a:extLst>
          </p:cNvPr>
          <p:cNvSpPr/>
          <p:nvPr/>
        </p:nvSpPr>
        <p:spPr>
          <a:xfrm>
            <a:off x="254726" y="1391686"/>
            <a:ext cx="2744463" cy="1970495"/>
          </a:xfrm>
          <a:prstGeom prst="rect">
            <a:avLst/>
          </a:prstGeom>
          <a:solidFill>
            <a:srgbClr val="544F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/>
              <a:t>Epic </a:t>
            </a:r>
            <a:r>
              <a:rPr lang="en-US" sz="2400" b="1" dirty="0"/>
              <a:t>Hyperspace</a:t>
            </a:r>
            <a:endParaRPr 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3B56F0-94B5-43B7-A660-0E22BE985F0D}"/>
              </a:ext>
            </a:extLst>
          </p:cNvPr>
          <p:cNvSpPr/>
          <p:nvPr/>
        </p:nvSpPr>
        <p:spPr>
          <a:xfrm>
            <a:off x="3199769" y="1383906"/>
            <a:ext cx="2744463" cy="1970495"/>
          </a:xfrm>
          <a:prstGeom prst="rect">
            <a:avLst/>
          </a:prstGeom>
          <a:solidFill>
            <a:srgbClr val="544F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/>
              <a:t>Epic </a:t>
            </a:r>
            <a:r>
              <a:rPr lang="en-US" sz="2400" b="1" dirty="0"/>
              <a:t>Clarity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BC8E7D-9E3B-404B-81B2-1E475760886E}"/>
              </a:ext>
            </a:extLst>
          </p:cNvPr>
          <p:cNvSpPr/>
          <p:nvPr/>
        </p:nvSpPr>
        <p:spPr>
          <a:xfrm>
            <a:off x="6144811" y="1383906"/>
            <a:ext cx="2744463" cy="1970495"/>
          </a:xfrm>
          <a:prstGeom prst="rect">
            <a:avLst/>
          </a:prstGeom>
          <a:solidFill>
            <a:srgbClr val="544F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/>
              <a:t>Epic </a:t>
            </a:r>
            <a:r>
              <a:rPr lang="en-US" sz="2400" b="1" dirty="0">
                <a:solidFill>
                  <a:schemeClr val="bg1"/>
                </a:solidFill>
              </a:rPr>
              <a:t>Caboodle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CF736C0-0906-47D2-928A-90C686FFE7EC}"/>
              </a:ext>
            </a:extLst>
          </p:cNvPr>
          <p:cNvGrpSpPr/>
          <p:nvPr/>
        </p:nvGrpSpPr>
        <p:grpSpPr>
          <a:xfrm>
            <a:off x="2809147" y="2127743"/>
            <a:ext cx="580664" cy="653142"/>
            <a:chOff x="2809147" y="1913709"/>
            <a:chExt cx="580664" cy="653142"/>
          </a:xfrm>
        </p:grpSpPr>
        <p:sp>
          <p:nvSpPr>
            <p:cNvPr id="3" name="Arrow: Right 2">
              <a:extLst>
                <a:ext uri="{FF2B5EF4-FFF2-40B4-BE49-F238E27FC236}">
                  <a16:creationId xmlns:a16="http://schemas.microsoft.com/office/drawing/2014/main" id="{2FD34414-9030-41C0-83E2-C716B55E14A6}"/>
                </a:ext>
              </a:extLst>
            </p:cNvPr>
            <p:cNvSpPr/>
            <p:nvPr/>
          </p:nvSpPr>
          <p:spPr>
            <a:xfrm>
              <a:off x="2809147" y="1913709"/>
              <a:ext cx="580664" cy="653142"/>
            </a:xfrm>
            <a:prstGeom prst="rightArrow">
              <a:avLst>
                <a:gd name="adj1" fmla="val 58000"/>
                <a:gd name="adj2" fmla="val 44624"/>
              </a:avLst>
            </a:prstGeom>
            <a:solidFill>
              <a:srgbClr val="D809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aphic 16" descr="Hourglass 60%">
              <a:extLst>
                <a:ext uri="{FF2B5EF4-FFF2-40B4-BE49-F238E27FC236}">
                  <a16:creationId xmlns:a16="http://schemas.microsoft.com/office/drawing/2014/main" id="{6D742B67-F115-4099-919D-C4E0F73EB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62792" y="2102198"/>
              <a:ext cx="276164" cy="276164"/>
            </a:xfrm>
            <a:prstGeom prst="rect">
              <a:avLst/>
            </a:prstGeom>
          </p:spPr>
        </p:pic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0F3440AE-42C9-4B80-B24C-586A58459A3E}"/>
              </a:ext>
            </a:extLst>
          </p:cNvPr>
          <p:cNvSpPr/>
          <p:nvPr/>
        </p:nvSpPr>
        <p:spPr>
          <a:xfrm>
            <a:off x="539447" y="1983228"/>
            <a:ext cx="217501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hierarchical database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real time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59540C-0D1A-42BE-ABA1-E07E1E418166}"/>
              </a:ext>
            </a:extLst>
          </p:cNvPr>
          <p:cNvSpPr/>
          <p:nvPr/>
        </p:nvSpPr>
        <p:spPr>
          <a:xfrm>
            <a:off x="3536457" y="1983228"/>
            <a:ext cx="198118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relational database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30000+ SQL tables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not real time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21AF942-1009-4392-8211-7CE3D3928CEF}"/>
              </a:ext>
            </a:extLst>
          </p:cNvPr>
          <p:cNvSpPr/>
          <p:nvPr/>
        </p:nvSpPr>
        <p:spPr>
          <a:xfrm>
            <a:off x="6353743" y="1983228"/>
            <a:ext cx="23265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relational database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“Clarity’s greatest hits”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not real time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626AD45-EC67-43FC-906F-3CD561C41A9E}"/>
              </a:ext>
            </a:extLst>
          </p:cNvPr>
          <p:cNvSpPr/>
          <p:nvPr/>
        </p:nvSpPr>
        <p:spPr>
          <a:xfrm>
            <a:off x="5754829" y="2193055"/>
            <a:ext cx="580664" cy="406948"/>
          </a:xfrm>
          <a:prstGeom prst="rightArrow">
            <a:avLst>
              <a:gd name="adj1" fmla="val 29630"/>
              <a:gd name="adj2" fmla="val 57464"/>
            </a:avLst>
          </a:prstGeom>
          <a:solidFill>
            <a:srgbClr val="D80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11F4EA-E488-4E08-A9FC-64614E7CA0E5}"/>
              </a:ext>
            </a:extLst>
          </p:cNvPr>
          <p:cNvSpPr txBox="1"/>
          <p:nvPr/>
        </p:nvSpPr>
        <p:spPr>
          <a:xfrm>
            <a:off x="3199769" y="5498321"/>
            <a:ext cx="5689505" cy="11310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b="1" dirty="0"/>
              <a:t>Reporting Teams (MS:DW and Epic Reporting)</a:t>
            </a:r>
          </a:p>
          <a:p>
            <a:pPr algn="ctr"/>
            <a:endParaRPr lang="en-US" sz="1350" dirty="0"/>
          </a:p>
          <a:p>
            <a:pPr algn="ctr"/>
            <a:r>
              <a:rPr lang="en-US" sz="1350" dirty="0"/>
              <a:t>+ a lot of data and expertise</a:t>
            </a:r>
          </a:p>
          <a:p>
            <a:pPr algn="ctr"/>
            <a:r>
              <a:rPr lang="en-US" sz="1350" dirty="0"/>
              <a:t>- $$$</a:t>
            </a:r>
          </a:p>
          <a:p>
            <a:pPr algn="ctr"/>
            <a:r>
              <a:rPr lang="en-US" sz="1350" dirty="0"/>
              <a:t>- slower turnaround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C5F8B9-B74C-4F6B-A78E-BF6B8C9FAA72}"/>
              </a:ext>
            </a:extLst>
          </p:cNvPr>
          <p:cNvSpPr txBox="1"/>
          <p:nvPr/>
        </p:nvSpPr>
        <p:spPr>
          <a:xfrm>
            <a:off x="3199770" y="3957437"/>
            <a:ext cx="2744458" cy="1338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b="1" dirty="0"/>
              <a:t>Slicer/Dicer</a:t>
            </a:r>
          </a:p>
          <a:p>
            <a:endParaRPr lang="en-US" sz="1350" dirty="0"/>
          </a:p>
          <a:p>
            <a:r>
              <a:rPr lang="en-US" sz="1350" dirty="0"/>
              <a:t>+ in the EPIC interface</a:t>
            </a:r>
          </a:p>
          <a:p>
            <a:r>
              <a:rPr lang="en-US" sz="1350" dirty="0"/>
              <a:t>- cumbersome to use</a:t>
            </a:r>
          </a:p>
          <a:p>
            <a:endParaRPr lang="en-US" sz="1350" dirty="0"/>
          </a:p>
          <a:p>
            <a:endParaRPr lang="en-US" sz="135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09652FA-2953-4CF3-8308-8C374D473300}"/>
              </a:ext>
            </a:extLst>
          </p:cNvPr>
          <p:cNvCxnSpPr>
            <a:cxnSpLocks/>
          </p:cNvCxnSpPr>
          <p:nvPr/>
        </p:nvCxnSpPr>
        <p:spPr>
          <a:xfrm>
            <a:off x="1613263" y="3460148"/>
            <a:ext cx="0" cy="424548"/>
          </a:xfrm>
          <a:prstGeom prst="straightConnector1">
            <a:avLst/>
          </a:prstGeom>
          <a:ln w="76200">
            <a:solidFill>
              <a:srgbClr val="00BAF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D9E16C1-91E7-4E9B-8640-926BBF48442F}"/>
              </a:ext>
            </a:extLst>
          </p:cNvPr>
          <p:cNvCxnSpPr>
            <a:cxnSpLocks/>
          </p:cNvCxnSpPr>
          <p:nvPr/>
        </p:nvCxnSpPr>
        <p:spPr>
          <a:xfrm>
            <a:off x="4593772" y="3460148"/>
            <a:ext cx="0" cy="424548"/>
          </a:xfrm>
          <a:prstGeom prst="straightConnector1">
            <a:avLst/>
          </a:prstGeom>
          <a:ln w="76200">
            <a:solidFill>
              <a:srgbClr val="00BAF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4AB1207-99C4-4B8A-A0CC-531B97EA52B7}"/>
              </a:ext>
            </a:extLst>
          </p:cNvPr>
          <p:cNvCxnSpPr>
            <a:cxnSpLocks/>
          </p:cNvCxnSpPr>
          <p:nvPr/>
        </p:nvCxnSpPr>
        <p:spPr>
          <a:xfrm>
            <a:off x="7548155" y="3460148"/>
            <a:ext cx="0" cy="424548"/>
          </a:xfrm>
          <a:prstGeom prst="straightConnector1">
            <a:avLst/>
          </a:prstGeom>
          <a:ln w="76200">
            <a:solidFill>
              <a:srgbClr val="00BAF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3623340-2CB4-4CF4-B8D9-F3C5D67AAD34}"/>
              </a:ext>
            </a:extLst>
          </p:cNvPr>
          <p:cNvCxnSpPr>
            <a:cxnSpLocks/>
          </p:cNvCxnSpPr>
          <p:nvPr/>
        </p:nvCxnSpPr>
        <p:spPr>
          <a:xfrm flipH="1">
            <a:off x="2651760" y="4139421"/>
            <a:ext cx="1384663" cy="169817"/>
          </a:xfrm>
          <a:prstGeom prst="straightConnector1">
            <a:avLst/>
          </a:prstGeom>
          <a:ln w="76200">
            <a:solidFill>
              <a:srgbClr val="00BAF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>
            <a:extLst>
              <a:ext uri="{FF2B5EF4-FFF2-40B4-BE49-F238E27FC236}">
                <a16:creationId xmlns:a16="http://schemas.microsoft.com/office/drawing/2014/main" id="{E3AF3108-3CC6-6E4C-856C-742330367A05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in Epic</a:t>
            </a:r>
          </a:p>
        </p:txBody>
      </p:sp>
    </p:spTree>
    <p:extLst>
      <p:ext uri="{BB962C8B-B14F-4D97-AF65-F5344CB8AC3E}">
        <p14:creationId xmlns:p14="http://schemas.microsoft.com/office/powerpoint/2010/main" val="397509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17"/>
    </mc:Choice>
    <mc:Fallback xmlns="">
      <p:transition spd="slow" advTm="3917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/>
              <a:t>Epic </a:t>
            </a:r>
            <a:r>
              <a:rPr lang="en-US" dirty="0" err="1"/>
              <a:t>SlicerDicer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752600"/>
            <a:ext cx="8229600" cy="48006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Visualization tool for quickly estimating patients meeting criteria</a:t>
            </a:r>
          </a:p>
          <a:p>
            <a:r>
              <a:rPr lang="en-US" dirty="0"/>
              <a:t>Patient-level data </a:t>
            </a:r>
          </a:p>
          <a:p>
            <a:pPr lvl="1"/>
            <a:r>
              <a:rPr lang="en-US" dirty="0"/>
              <a:t>Diagnoses</a:t>
            </a:r>
          </a:p>
          <a:p>
            <a:pPr lvl="1"/>
            <a:r>
              <a:rPr lang="en-US" dirty="0"/>
              <a:t>Demographics</a:t>
            </a:r>
          </a:p>
          <a:p>
            <a:pPr lvl="1"/>
            <a:r>
              <a:rPr lang="en-US" dirty="0"/>
              <a:t>Medications </a:t>
            </a:r>
          </a:p>
          <a:p>
            <a:pPr lvl="1"/>
            <a:r>
              <a:rPr lang="en-US" dirty="0"/>
              <a:t>Tests</a:t>
            </a:r>
          </a:p>
          <a:p>
            <a:r>
              <a:rPr lang="en-US" dirty="0"/>
              <a:t>Limited information </a:t>
            </a:r>
          </a:p>
          <a:p>
            <a:pPr lvl="1"/>
            <a:r>
              <a:rPr lang="en-US" dirty="0"/>
              <a:t>Facilities</a:t>
            </a:r>
          </a:p>
          <a:p>
            <a:pPr lvl="1"/>
            <a:r>
              <a:rPr lang="en-US" dirty="0"/>
              <a:t>Encounters</a:t>
            </a:r>
          </a:p>
          <a:p>
            <a:pPr lvl="1"/>
            <a:r>
              <a:rPr lang="en-US" dirty="0"/>
              <a:t>Procedures</a:t>
            </a:r>
          </a:p>
          <a:p>
            <a:r>
              <a:rPr lang="en-US" dirty="0"/>
              <a:t>Uses SQL tables to pull data from Epic </a:t>
            </a:r>
          </a:p>
          <a:p>
            <a:r>
              <a:rPr lang="en-US" dirty="0"/>
              <a:t>Can be aggregated and exported using additional Epic tools</a:t>
            </a:r>
          </a:p>
        </p:txBody>
      </p:sp>
    </p:spTree>
    <p:extLst>
      <p:ext uri="{BB962C8B-B14F-4D97-AF65-F5344CB8AC3E}">
        <p14:creationId xmlns:p14="http://schemas.microsoft.com/office/powerpoint/2010/main" val="3091745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193E8D-DEF6-2E4A-867A-072C2F8477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3C6299D-793C-6945-A3E2-388B81493044}"/>
              </a:ext>
            </a:extLst>
          </p:cNvPr>
          <p:cNvSpPr/>
          <p:nvPr/>
        </p:nvSpPr>
        <p:spPr>
          <a:xfrm>
            <a:off x="-2569" y="495300"/>
            <a:ext cx="1752600" cy="6477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C8FBA2F-F55E-F143-A12E-EFDC1504FED1}"/>
              </a:ext>
            </a:extLst>
          </p:cNvPr>
          <p:cNvCxnSpPr>
            <a:cxnSpLocks/>
          </p:cNvCxnSpPr>
          <p:nvPr/>
        </p:nvCxnSpPr>
        <p:spPr>
          <a:xfrm flipH="1" flipV="1">
            <a:off x="1828800" y="1244885"/>
            <a:ext cx="685800" cy="8125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848A87C-0CB5-0644-82CF-5213293860F5}"/>
              </a:ext>
            </a:extLst>
          </p:cNvPr>
          <p:cNvSpPr txBox="1"/>
          <p:nvPr/>
        </p:nvSpPr>
        <p:spPr>
          <a:xfrm>
            <a:off x="1676400" y="2133600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SlicerDicer</a:t>
            </a:r>
            <a:r>
              <a:rPr lang="en-US" dirty="0"/>
              <a:t> is located in the Epic</a:t>
            </a:r>
            <a:br>
              <a:rPr lang="en-US" dirty="0"/>
            </a:br>
            <a:r>
              <a:rPr lang="en-US" dirty="0"/>
              <a:t>main menu under Reports.</a:t>
            </a:r>
          </a:p>
        </p:txBody>
      </p:sp>
    </p:spTree>
    <p:extLst>
      <p:ext uri="{BB962C8B-B14F-4D97-AF65-F5344CB8AC3E}">
        <p14:creationId xmlns:p14="http://schemas.microsoft.com/office/powerpoint/2010/main" val="3197897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193E8D-DEF6-2E4A-867A-072C2F8477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3C6299D-793C-6945-A3E2-388B81493044}"/>
              </a:ext>
            </a:extLst>
          </p:cNvPr>
          <p:cNvSpPr/>
          <p:nvPr/>
        </p:nvSpPr>
        <p:spPr>
          <a:xfrm>
            <a:off x="5715000" y="1409700"/>
            <a:ext cx="3352800" cy="9525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C8FBA2F-F55E-F143-A12E-EFDC1504FED1}"/>
              </a:ext>
            </a:extLst>
          </p:cNvPr>
          <p:cNvCxnSpPr>
            <a:cxnSpLocks/>
          </p:cNvCxnSpPr>
          <p:nvPr/>
        </p:nvCxnSpPr>
        <p:spPr>
          <a:xfrm flipV="1">
            <a:off x="3276600" y="1828801"/>
            <a:ext cx="2362200" cy="83819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848A87C-0CB5-0644-82CF-5213293860F5}"/>
              </a:ext>
            </a:extLst>
          </p:cNvPr>
          <p:cNvSpPr txBox="1"/>
          <p:nvPr/>
        </p:nvSpPr>
        <p:spPr>
          <a:xfrm>
            <a:off x="1447800" y="2733868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You can identify population and ”slice” the data using these filters</a:t>
            </a:r>
          </a:p>
        </p:txBody>
      </p:sp>
    </p:spTree>
    <p:extLst>
      <p:ext uri="{BB962C8B-B14F-4D97-AF65-F5344CB8AC3E}">
        <p14:creationId xmlns:p14="http://schemas.microsoft.com/office/powerpoint/2010/main" val="2774516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7AEF70-1AF8-5F46-9EAC-77CC9F9B37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13D7EB5-0481-7444-9655-7B1E8235B9FF}"/>
              </a:ext>
            </a:extLst>
          </p:cNvPr>
          <p:cNvSpPr/>
          <p:nvPr/>
        </p:nvSpPr>
        <p:spPr>
          <a:xfrm>
            <a:off x="1905000" y="2286000"/>
            <a:ext cx="5334000" cy="2819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4602FF-CC08-AC47-8D4A-2D943BF91E49}"/>
              </a:ext>
            </a:extLst>
          </p:cNvPr>
          <p:cNvCxnSpPr>
            <a:cxnSpLocks/>
          </p:cNvCxnSpPr>
          <p:nvPr/>
        </p:nvCxnSpPr>
        <p:spPr>
          <a:xfrm>
            <a:off x="4648200" y="571500"/>
            <a:ext cx="0" cy="16383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70FA48A-4BE2-A348-A91F-3930FFE21FBC}"/>
              </a:ext>
            </a:extLst>
          </p:cNvPr>
          <p:cNvSpPr txBox="1"/>
          <p:nvPr/>
        </p:nvSpPr>
        <p:spPr>
          <a:xfrm>
            <a:off x="914400" y="109835"/>
            <a:ext cx="6917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Options for ”slicing” the data</a:t>
            </a:r>
          </a:p>
        </p:txBody>
      </p:sp>
    </p:spTree>
    <p:extLst>
      <p:ext uri="{BB962C8B-B14F-4D97-AF65-F5344CB8AC3E}">
        <p14:creationId xmlns:p14="http://schemas.microsoft.com/office/powerpoint/2010/main" val="2831601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1CA932-5D89-9C43-AB29-A95A4305C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600"/>
            <a:ext cx="9144000" cy="5715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FFE73ED-500E-B24F-B14A-C7FC0E021CF4}"/>
              </a:ext>
            </a:extLst>
          </p:cNvPr>
          <p:cNvSpPr/>
          <p:nvPr/>
        </p:nvSpPr>
        <p:spPr>
          <a:xfrm>
            <a:off x="5791200" y="3200400"/>
            <a:ext cx="1371600" cy="914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3FA4750-4708-4745-B862-E092E36BE727}"/>
              </a:ext>
            </a:extLst>
          </p:cNvPr>
          <p:cNvCxnSpPr>
            <a:cxnSpLocks/>
          </p:cNvCxnSpPr>
          <p:nvPr/>
        </p:nvCxnSpPr>
        <p:spPr>
          <a:xfrm>
            <a:off x="4038600" y="3276600"/>
            <a:ext cx="1600200" cy="3810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741BFBE-BE0F-AA45-9651-18B707A6FD44}"/>
              </a:ext>
            </a:extLst>
          </p:cNvPr>
          <p:cNvSpPr txBox="1"/>
          <p:nvPr/>
        </p:nvSpPr>
        <p:spPr>
          <a:xfrm>
            <a:off x="990600" y="2851616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You can modify how you see your data</a:t>
            </a:r>
          </a:p>
        </p:txBody>
      </p:sp>
    </p:spTree>
    <p:extLst>
      <p:ext uri="{BB962C8B-B14F-4D97-AF65-F5344CB8AC3E}">
        <p14:creationId xmlns:p14="http://schemas.microsoft.com/office/powerpoint/2010/main" val="346899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2034</TotalTime>
  <Words>485</Words>
  <Application>Microsoft Macintosh PowerPoint</Application>
  <PresentationFormat>On-screen Show (4:3)</PresentationFormat>
  <Paragraphs>106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Epic Data Sources:  SlicerDicer</vt:lpstr>
      <vt:lpstr>Epic at a glance</vt:lpstr>
      <vt:lpstr>Self Service Tools</vt:lpstr>
      <vt:lpstr>PowerPoint Presentation</vt:lpstr>
      <vt:lpstr>Epic SlicerDicer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Epic SlicerDicer</vt:lpstr>
      <vt:lpstr>Important to Remember</vt:lpstr>
      <vt:lpstr>Next Steps</vt:lpstr>
    </vt:vector>
  </TitlesOfParts>
  <Company>Mount Sinai Hospital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Genes</dc:creator>
  <cp:lastModifiedBy>Alexis Zebrowski</cp:lastModifiedBy>
  <cp:revision>53</cp:revision>
  <dcterms:created xsi:type="dcterms:W3CDTF">2017-07-13T23:17:29Z</dcterms:created>
  <dcterms:modified xsi:type="dcterms:W3CDTF">2021-02-10T23:29:09Z</dcterms:modified>
</cp:coreProperties>
</file>