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8.png" ContentType="image/png"/>
  <Override PartName="/ppt/media/image5.png" ContentType="image/png"/>
  <Override PartName="/ppt/media/image29.jpeg" ContentType="image/jpeg"/>
  <Override PartName="/ppt/media/image10.png" ContentType="image/png"/>
  <Override PartName="/ppt/media/image27.png" ContentType="image/png"/>
  <Override PartName="/ppt/media/image30.wmf" ContentType="image/x-wmf"/>
  <Override PartName="/ppt/media/image6.png" ContentType="image/png"/>
  <Override PartName="/ppt/media/image7.png" ContentType="image/png"/>
  <Override PartName="/ppt/media/image12.png" ContentType="image/png"/>
  <Override PartName="/ppt/media/image21.jpeg" ContentType="image/jpeg"/>
  <Override PartName="/ppt/media/image32.wmf" ContentType="image/x-wmf"/>
  <Override PartName="/ppt/media/image9.jpeg" ContentType="image/jpeg"/>
  <Override PartName="/ppt/media/image8.png" ContentType="image/png"/>
  <Override PartName="/ppt/media/image13.png" ContentType="image/png"/>
  <Override PartName="/ppt/media/image31.jpeg" ContentType="image/jpeg"/>
  <Override PartName="/ppt/media/image2.png" ContentType="image/png"/>
  <Override PartName="/ppt/media/image25.png" ContentType="image/png"/>
  <Override PartName="/ppt/media/image3.png" ContentType="image/png"/>
  <Override PartName="/ppt/media/image26.png" ContentType="image/png"/>
  <Override PartName="/ppt/media/image1.png" ContentType="image/png"/>
  <Override PartName="/ppt/media/image11.jpeg" ContentType="image/jpe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/>
  <p:notesSz cx="6858000" cy="97742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000000"/>
                </a:solidFill>
                <a:latin typeface="Tahoma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412CAC1-8C66-4965-A431-EDDD74464E7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Box 1"/>
          <p:cNvSpPr/>
          <p:nvPr/>
        </p:nvSpPr>
        <p:spPr>
          <a:xfrm>
            <a:off x="2143080" y="695160"/>
            <a:ext cx="2571480" cy="3428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914400" y="4646520"/>
            <a:ext cx="5014440" cy="410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277E58-E324-4FE5-BD8B-52B0135ED7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827640" y="421020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EC1947-AD91-479F-98E7-9E9D79EF90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2764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81032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0929E-CCDD-4A9F-ADEA-AA6D1649AD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455640" y="20610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83280" y="20610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827640" y="42102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455640" y="42102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083280" y="42102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E07E13-4376-4C32-8D3C-343AAE30EE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6F5EA8-A185-4FA9-9550-05B1F4DCA3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FFFB2D-E30B-45A7-9EF6-53E99C0905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71FD63-8960-4AEE-AF42-A0B61803A8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A27B2D-AD4B-4FA5-9605-1913538584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AF4301-1938-41E6-81A9-B56A327F82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115640" y="260640"/>
            <a:ext cx="7597080" cy="556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8E06F7-D1D0-4006-94E7-A7408B7C9D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2764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BE4BFA-BEF5-443C-BBEF-099B232A95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C54EFF-6FD7-4D54-8C33-7EDF9D8B1A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81032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251E65-98A7-4B3A-8274-E063974BFE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27640" y="421020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832C1B-4339-4063-9AFB-3CE2BEC94C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27640" y="421020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4F7922-883B-451B-82FA-3967F33030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2764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481032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5A9554-9013-462D-997C-D4330F9216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455640" y="20610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83280" y="20610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27640" y="42102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3455640" y="42102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6083280" y="421020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0C2B59-0AD7-48C8-8FC8-FFBCCDFB05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BF5A9-9116-4D7E-999C-4B346ED555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19404E-6B36-46CB-89EA-1D45C3D9DC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F44154-3127-4C1D-B461-42DE06A8E2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115640" y="260640"/>
            <a:ext cx="7597080" cy="556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3D641-A2AC-4640-9693-8D89B57166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2764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FFEBD2-FDD1-4F37-A124-308B4401AE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810320" y="42102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62288-C33B-4B46-8516-C455B17C44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810320" y="206100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27640" y="421020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E97638-9CBF-4446-8D27-DD49F0BE86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3" hidden="1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4" hidden="1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5" hidden="1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6" hidden="1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7" hidden="1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8" hidden="1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2"/>
          <p:cNvGrpSpPr/>
          <p:nvPr/>
        </p:nvGrpSpPr>
        <p:grpSpPr>
          <a:xfrm>
            <a:off x="0" y="2438280"/>
            <a:ext cx="9009000" cy="1052280"/>
            <a:chOff x="0" y="2438280"/>
            <a:chExt cx="9009000" cy="1052280"/>
          </a:xfrm>
        </p:grpSpPr>
        <p:grpSp>
          <p:nvGrpSpPr>
            <p:cNvPr id="8" name="Group 3"/>
            <p:cNvGrpSpPr/>
            <p:nvPr/>
          </p:nvGrpSpPr>
          <p:grpSpPr>
            <a:xfrm>
              <a:off x="290520" y="2546280"/>
              <a:ext cx="711000" cy="474480"/>
              <a:chOff x="290520" y="2546280"/>
              <a:chExt cx="711000" cy="474480"/>
            </a:xfrm>
          </p:grpSpPr>
          <p:sp>
            <p:nvSpPr>
              <p:cNvPr id="9" name="Rectangle 4"/>
              <p:cNvSpPr/>
              <p:nvPr/>
            </p:nvSpPr>
            <p:spPr>
              <a:xfrm>
                <a:off x="290520" y="2546280"/>
                <a:ext cx="437400" cy="47448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Rectangle 5"/>
              <p:cNvSpPr/>
              <p:nvPr/>
            </p:nvSpPr>
            <p:spPr>
              <a:xfrm>
                <a:off x="673560" y="2546280"/>
                <a:ext cx="327960" cy="47448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/>
              </a:gra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" name="Group 6"/>
            <p:cNvGrpSpPr/>
            <p:nvPr/>
          </p:nvGrpSpPr>
          <p:grpSpPr>
            <a:xfrm>
              <a:off x="414360" y="2968560"/>
              <a:ext cx="737640" cy="474480"/>
              <a:chOff x="414360" y="2968560"/>
              <a:chExt cx="737640" cy="474480"/>
            </a:xfrm>
          </p:grpSpPr>
          <p:sp>
            <p:nvSpPr>
              <p:cNvPr id="12" name="Rectangle 7"/>
              <p:cNvSpPr/>
              <p:nvPr/>
            </p:nvSpPr>
            <p:spPr>
              <a:xfrm>
                <a:off x="414360" y="2968560"/>
                <a:ext cx="421560" cy="47448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Rectangle 8"/>
              <p:cNvSpPr/>
              <p:nvPr/>
            </p:nvSpPr>
            <p:spPr>
              <a:xfrm>
                <a:off x="784440" y="2968560"/>
                <a:ext cx="367560" cy="47448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/>
              </a:gra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" name="Rectangle 9"/>
            <p:cNvSpPr/>
            <p:nvPr/>
          </p:nvSpPr>
          <p:spPr>
            <a:xfrm>
              <a:off x="0" y="2895480"/>
              <a:ext cx="560160" cy="421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/>
            </a:gra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Rectangle 10"/>
            <p:cNvSpPr/>
            <p:nvPr/>
          </p:nvSpPr>
          <p:spPr>
            <a:xfrm>
              <a:off x="635040" y="2438280"/>
              <a:ext cx="31320" cy="105228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Rectangle 11"/>
            <p:cNvSpPr/>
            <p:nvPr/>
          </p:nvSpPr>
          <p:spPr>
            <a:xfrm flipV="1">
              <a:off x="316080" y="3259800"/>
              <a:ext cx="8692920" cy="5508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/>
            </a:gra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72040" cy="1461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333399"/>
                </a:solidFill>
                <a:latin typeface="Tahoma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1"/>
          </p:nvPr>
        </p:nvSpPr>
        <p:spPr>
          <a:xfrm>
            <a:off x="99072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2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3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1c1c1c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95D723-EAA2-49E5-B6D4-0DE49EC81053}" type="slidenum">
              <a:rPr b="0" lang="en-GB" sz="1400" spc="-1" strike="noStrike">
                <a:solidFill>
                  <a:srgbClr val="1c1c1c"/>
                </a:solidFill>
                <a:latin typeface="Tahoma"/>
              </a:rPr>
              <a:t>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Tahoma"/>
              </a:rPr>
              <a:t>Click to edit the </a:t>
            </a:r>
            <a:r>
              <a:rPr b="0" lang="en-GB" sz="3200" spc="-1" strike="noStrike">
                <a:solidFill>
                  <a:srgbClr val="000000"/>
                </a:solidFill>
                <a:latin typeface="Tahoma"/>
              </a:rPr>
              <a:t>outline text format</a:t>
            </a: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Sixth Outline </a:t>
            </a: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Level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Seventh </a:t>
            </a: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Outline Level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Rectangle 3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Rectangle 4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Rectangle 5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Rectangle 6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Rectangle 7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Rectangle 8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Tahoma"/>
              </a:rPr>
              <a:t>Click to edit Master title style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</a:rPr>
              <a:t>Click to edit Master text styles</a:t>
            </a: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Third level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4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5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6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526661-7518-48FF-A6FB-6F6BFC1D3695}" type="slidenum">
              <a:rPr b="0" lang="en-GB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com/google/android/gms/maps/MapView.html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webkit/WebView.html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widget/AutoCompleteTextView.html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widget/RadioGroup.html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app/TimePickerDialog.html" TargetMode="External"/><Relationship Id="rId2" Type="http://schemas.openxmlformats.org/officeDocument/2006/relationships/hyperlink" Target="http://developer.android.com/reference/android/support/v4/app/DialogFragment.html" TargetMode="External"/><Relationship Id="rId3" Type="http://schemas.openxmlformats.org/officeDocument/2006/relationships/hyperlink" Target="http://developer.android.com/reference/android/support/v4/app/DialogFragment.html" TargetMode="External"/><Relationship Id="rId4" Type="http://schemas.openxmlformats.org/officeDocument/2006/relationships/hyperlink" Target="http://developer.android.com/reference/android/app/TimePickerDialog.html" TargetMode="External"/><Relationship Id="rId5" Type="http://schemas.openxmlformats.org/officeDocument/2006/relationships/hyperlink" Target="http://developer.android.com/reference/android/support/v4/app/DialogFragment.html" TargetMode="External"/><Relationship Id="rId6" Type="http://schemas.openxmlformats.org/officeDocument/2006/relationships/hyperlink" Target="http://developer.android.com/reference/android/support/v4/app/DialogFragment.html" TargetMode="External"/><Relationship Id="rId7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support/v4/app/DialogFragment.html" TargetMode="External"/><Relationship Id="rId2" Type="http://schemas.openxmlformats.org/officeDocument/2006/relationships/hyperlink" Target="http://developer.android.com/reference/android/support/v4/app/DialogFragment.html" TargetMode="External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app/DatePickerDialog.html" TargetMode="External"/><Relationship Id="rId2" Type="http://schemas.openxmlformats.org/officeDocument/2006/relationships/hyperlink" Target="http://developer.android.com/reference/android/support/v4/app/DialogFragment.html" TargetMode="External"/><Relationship Id="rId3" Type="http://schemas.openxmlformats.org/officeDocument/2006/relationships/hyperlink" Target="http://developer.android.com/reference/android/support/v4/app/DialogFragment.html" TargetMode="External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support/v4/app/DialogFragment.html" TargetMode="External"/><Relationship Id="rId2" Type="http://schemas.openxmlformats.org/officeDocument/2006/relationships/hyperlink" Target="http://developer.android.com/reference/android/support/v4/app/DialogFragment.html" TargetMode="External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30.wmf"/><Relationship Id="rId4" Type="http://schemas.openxmlformats.org/officeDocument/2006/relationships/image" Target="../media/image31.jpeg"/><Relationship Id="rId5" Type="http://schemas.openxmlformats.org/officeDocument/2006/relationships/image" Target="../media/image32.wmf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9640" y="404640"/>
            <a:ext cx="7772040" cy="105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Mobile Application Development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" name="Text Box 2"/>
          <p:cNvSpPr/>
          <p:nvPr/>
        </p:nvSpPr>
        <p:spPr>
          <a:xfrm>
            <a:off x="1187640" y="3717000"/>
            <a:ext cx="6962400" cy="453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3000"/>
              </a:lnSpc>
              <a:spcBef>
                <a:spcPts val="799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Input Controls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 Field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23640" y="1989000"/>
            <a:ext cx="4392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 text field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allows the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user to type text into the application.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can be either single line or multi-line.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Touching a text field places the cursor and automatically displays the keyboard.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also allows  for a variety of other activities, such as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text selection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 when cutting , copying and paste text.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37" name="Picture 2" descr="http://developer.android.com/images/ui/edittext-noextract.png"/>
          <p:cNvPicPr/>
          <p:nvPr/>
        </p:nvPicPr>
        <p:blipFill>
          <a:blip r:embed="rId1"/>
          <a:srcRect l="0" t="0" r="5500" b="46245"/>
          <a:stretch/>
        </p:blipFill>
        <p:spPr>
          <a:xfrm>
            <a:off x="5436000" y="2349000"/>
            <a:ext cx="3096000" cy="1151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38" name="Picture 4" descr="https://stuff.mit.edu/afs/sipb/project/android/docs/images/ui/ui-controls.png"/>
          <p:cNvPicPr/>
          <p:nvPr/>
        </p:nvPicPr>
        <p:blipFill>
          <a:blip r:embed="rId2"/>
          <a:srcRect l="0" t="24257" r="32295" b="0"/>
          <a:stretch/>
        </p:blipFill>
        <p:spPr>
          <a:xfrm>
            <a:off x="5508000" y="4005000"/>
            <a:ext cx="3024000" cy="11174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 Field: 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syntax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indent="-3430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b050"/>
                </a:solidFill>
                <a:latin typeface="Calibri"/>
              </a:rPr>
              <a:t>&lt;EditText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indent="-3430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indent="-3430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indent="-3430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............................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indent="-3430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............................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indent="-34308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b050"/>
                </a:solidFill>
                <a:latin typeface="Calibri"/>
              </a:rPr>
              <a:t>/&gt;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 Field: 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Attributes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71640" y="1845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Id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: The identifier of the textField.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Layout_Width: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width of the textfield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Layout_Height: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height of the textField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Hint: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Text that will act as a hint to the user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inputType: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Type of values to be entered by the user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15640" y="692640"/>
            <a:ext cx="7597080" cy="767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 Field: 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Attributes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39640" y="2061000"/>
            <a:ext cx="8604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Examples of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 InputType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values: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“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text“ 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:   Normal text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Keyboard.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"textEmailAddress“: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Normal text keyboard with the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@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character.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"textUri“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: Normal text keyboard with the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/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character.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"number“: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Basic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number keypad.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"phone“ : 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Phone-style keypad.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15640" y="764640"/>
            <a:ext cx="7597080" cy="37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 Field: 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Example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95640" y="1600200"/>
            <a:ext cx="8204040" cy="50292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12574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b050"/>
                </a:solidFill>
                <a:latin typeface="Calibri"/>
              </a:rPr>
              <a:t>&lt;EditText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GB" sz="2400" spc="-1" strike="noStrike">
                <a:solidFill>
                  <a:srgbClr val="c00000"/>
                </a:solidFill>
                <a:latin typeface="Calibri"/>
              </a:rPr>
              <a:t>android:id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="@+id/email_address"</a:t>
            </a:r>
            <a:br>
              <a:rPr sz="2400"/>
            </a:br>
            <a:r>
              <a:rPr b="0" lang="en-GB" sz="2400" spc="-1" strike="noStrike">
                <a:solidFill>
                  <a:srgbClr val="c00000"/>
                </a:solidFill>
                <a:latin typeface="Calibri"/>
              </a:rPr>
              <a:t>    android:layout_width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=“match_parent"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en-GB" sz="2400" spc="-1" strike="noStrike">
                <a:solidFill>
                  <a:srgbClr val="c00000"/>
                </a:solidFill>
                <a:latin typeface="Calibri"/>
              </a:rPr>
              <a:t>  android:layout_height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="wrap_content"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  </a:t>
            </a:r>
            <a:r>
              <a:rPr b="0" lang="en-GB" sz="2400" spc="-1" strike="noStrike">
                <a:solidFill>
                  <a:srgbClr val="c00000"/>
                </a:solidFill>
                <a:latin typeface="Calibri"/>
              </a:rPr>
              <a:t> android:hint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="@string/email_hint"</a:t>
            </a:r>
            <a:br>
              <a:rPr sz="2400"/>
            </a:br>
            <a:r>
              <a:rPr b="0" lang="en-GB" sz="2400" spc="-1" strike="noStrike">
                <a:solidFill>
                  <a:srgbClr val="c00000"/>
                </a:solidFill>
                <a:latin typeface="Calibri"/>
              </a:rPr>
              <a:t>    android:inputType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="textEmailAddress" </a:t>
            </a:r>
            <a:r>
              <a:rPr b="0" lang="en-GB" sz="2400" spc="-1" strike="noStrike">
                <a:solidFill>
                  <a:srgbClr val="00b050"/>
                </a:solidFill>
                <a:latin typeface="Calibri"/>
              </a:rPr>
              <a:t>/&gt;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2"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</a:rPr>
              <a:t>Explanation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2"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id of the textField is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“email_address” ,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width is equal to the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width of the parent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, height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encloses its contents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,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2"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email_hint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 will be provided to the user, and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2"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Normal text will be entered with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‘@’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character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Toggle Button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23640" y="2061000"/>
            <a:ext cx="4608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 toggle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button allows the user to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change a setting between two states.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It’s </a:t>
            </a: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best alternative to radio buttons 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to turn on or turn off a function.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br>
              <a:rPr sz="2400"/>
            </a:b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49" name="Picture 4" descr="android togglebutton demo1"/>
          <p:cNvPicPr/>
          <p:nvPr/>
        </p:nvPicPr>
        <p:blipFill>
          <a:blip r:embed="rId1"/>
          <a:srcRect l="0" t="0" r="-2222" b="60614"/>
          <a:stretch/>
        </p:blipFill>
        <p:spPr>
          <a:xfrm>
            <a:off x="5652000" y="2205000"/>
            <a:ext cx="309600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43640" y="692640"/>
            <a:ext cx="7597080" cy="695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Push Button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518436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Push-button is an input control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can be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pressed,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clicked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, by the user to perform an action.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consists of text or an icon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(or both text and an icon) that communicates what action occurs when the user touches it.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3" name="Group 8"/>
          <p:cNvGrpSpPr/>
          <p:nvPr/>
        </p:nvGrpSpPr>
        <p:grpSpPr>
          <a:xfrm>
            <a:off x="6300360" y="2205000"/>
            <a:ext cx="2304000" cy="2393280"/>
            <a:chOff x="6300360" y="2205000"/>
            <a:chExt cx="2304000" cy="2393280"/>
          </a:xfrm>
        </p:grpSpPr>
        <p:pic>
          <p:nvPicPr>
            <p:cNvPr id="154" name="Picture 6" descr="https://encrypted-tbn2.gstatic.com/images?q=tbn:ANd9GcSBH4ltWnC4V7heyox2MBB7EPcoLrEcSV_TT4g907JhEmcCO5Ll"/>
            <p:cNvPicPr/>
            <p:nvPr/>
          </p:nvPicPr>
          <p:blipFill>
            <a:blip r:embed="rId1"/>
            <a:stretch/>
          </p:blipFill>
          <p:spPr>
            <a:xfrm>
              <a:off x="6300360" y="3789000"/>
              <a:ext cx="2301480" cy="809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Picture 10" descr="Image result for android,buttons"/>
            <p:cNvPicPr/>
            <p:nvPr/>
          </p:nvPicPr>
          <p:blipFill>
            <a:blip r:embed="rId2"/>
            <a:stretch/>
          </p:blipFill>
          <p:spPr>
            <a:xfrm>
              <a:off x="6300360" y="2205000"/>
              <a:ext cx="2304000" cy="1714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692640"/>
            <a:ext cx="7597080" cy="695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Push Button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518436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Push-button is an input control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can be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pressed,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clicked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, by the user to perform an action.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consists of text or an icon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(or both text and an icon) that communicates what action occurs when the user touches it.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8" name="Auto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9" name="Group 1"/>
          <p:cNvGrpSpPr/>
          <p:nvPr/>
        </p:nvGrpSpPr>
        <p:grpSpPr>
          <a:xfrm>
            <a:off x="6300360" y="2205000"/>
            <a:ext cx="2304000" cy="2393280"/>
            <a:chOff x="6300360" y="2205000"/>
            <a:chExt cx="2304000" cy="2393280"/>
          </a:xfrm>
        </p:grpSpPr>
        <p:pic>
          <p:nvPicPr>
            <p:cNvPr id="160" name="Picture 1" descr="https://encrypted-tbn2.gstatic.com/images?q=tbn:ANd9GcSBH4ltWnC4V7heyox2MBB7EPcoLrEcSV_TT4g907JhEmcCO5Ll"/>
            <p:cNvPicPr/>
            <p:nvPr/>
          </p:nvPicPr>
          <p:blipFill>
            <a:blip r:embed="rId1"/>
            <a:stretch/>
          </p:blipFill>
          <p:spPr>
            <a:xfrm>
              <a:off x="6300360" y="3789000"/>
              <a:ext cx="2301480" cy="809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Picture 9" descr="Image result for android,buttons"/>
            <p:cNvPicPr/>
            <p:nvPr/>
          </p:nvPicPr>
          <p:blipFill>
            <a:blip r:embed="rId2"/>
            <a:stretch/>
          </p:blipFill>
          <p:spPr>
            <a:xfrm>
              <a:off x="6300360" y="2205000"/>
              <a:ext cx="2304000" cy="1714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43640" y="620640"/>
            <a:ext cx="7597080" cy="623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Push Button attributes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251640" y="1989000"/>
            <a:ext cx="8640720" cy="4392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22b43a"/>
                </a:solidFill>
                <a:latin typeface="Calibri"/>
              </a:rPr>
              <a:t>&lt;Button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en-GB" sz="2400" spc="-1" strike="noStrike">
                <a:solidFill>
                  <a:srgbClr val="9f3172"/>
                </a:solidFill>
                <a:latin typeface="Calibri"/>
              </a:rPr>
              <a:t>  android:layout_width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="wrap_content"</a:t>
            </a:r>
            <a:br>
              <a:rPr sz="2400"/>
            </a:br>
            <a:r>
              <a:rPr b="0" lang="en-GB" sz="2400" spc="-1" strike="noStrike">
                <a:solidFill>
                  <a:srgbClr val="9f3172"/>
                </a:solidFill>
                <a:latin typeface="Calibri"/>
              </a:rPr>
              <a:t>    android:layout_height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=“match_Parent"</a:t>
            </a:r>
            <a:br>
              <a:rPr sz="2400"/>
            </a:br>
            <a:r>
              <a:rPr b="0" lang="en-GB" sz="2400" spc="-1" strike="noStrike">
                <a:solidFill>
                  <a:srgbClr val="9f3172"/>
                </a:solidFill>
                <a:latin typeface="Calibri"/>
              </a:rPr>
              <a:t>    android:text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"@string/button_text"</a:t>
            </a:r>
            <a:br>
              <a:rPr sz="2400"/>
            </a:br>
            <a:r>
              <a:rPr b="0" lang="en-GB" sz="2400" spc="-1" strike="noStrike">
                <a:solidFill>
                  <a:srgbClr val="22b43a"/>
                </a:solidFill>
                <a:latin typeface="Calibri"/>
              </a:rPr>
              <a:t>    ... /&gt;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match_parent : 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Specifies that the view should be as big as its parent.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wrap_content: 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view should be just big enough to enclose its content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@string/button_text: 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 caption of the button contains text from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button_text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ID which is defined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at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string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attribute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99640" y="476640"/>
            <a:ext cx="7597080" cy="839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MapView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67640" y="2133000"/>
            <a:ext cx="5616360" cy="31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1"/>
              </a:rPr>
              <a:t>MapView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displays a map with data obtained from the Google Maps service.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used to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capture key presses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touch gestures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 pan and zoom the map automatically.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also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provides all of the UI elements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controlling  the map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.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66" name="Picture 15" descr="hello-mapview"/>
          <p:cNvPicPr/>
          <p:nvPr/>
        </p:nvPicPr>
        <p:blipFill>
          <a:blip r:embed="rId2"/>
          <a:stretch/>
        </p:blipFill>
        <p:spPr>
          <a:xfrm>
            <a:off x="6134760" y="2228760"/>
            <a:ext cx="2685600" cy="3503880"/>
          </a:xfrm>
          <a:prstGeom prst="rect">
            <a:avLst/>
          </a:prstGeom>
          <a:ln w="9525">
            <a:solidFill>
              <a:srgbClr val="1c1c1c"/>
            </a:solidFill>
            <a:prstDash val="dash"/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71640" y="548640"/>
            <a:ext cx="7597080" cy="695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Input controls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67640" y="2061000"/>
            <a:ext cx="8060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Input controls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are the interactive components in application user interface.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Android provides a wide variety of controls  that can be used in the user interface: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43640" y="620640"/>
            <a:ext cx="7597080" cy="695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WebView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251640" y="2061000"/>
            <a:ext cx="590436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1"/>
              </a:rPr>
              <a:t>WebView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is used to display web pages as a part of current activity layout.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does 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include any features of a fully developed web browser, such as navigation controls or an address bar.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can be used  to provide information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that might need to update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, such as an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end-user agreement 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Can also be used 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provides data to the user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always requires an Internet, such as email.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69" name="Picture 17" descr="hello-webview"/>
          <p:cNvPicPr/>
          <p:nvPr/>
        </p:nvPicPr>
        <p:blipFill>
          <a:blip r:embed="rId2"/>
          <a:stretch/>
        </p:blipFill>
        <p:spPr>
          <a:xfrm>
            <a:off x="6228360" y="2493000"/>
            <a:ext cx="2520000" cy="3578400"/>
          </a:xfrm>
          <a:prstGeom prst="rect">
            <a:avLst/>
          </a:prstGeom>
          <a:ln w="9525">
            <a:solidFill>
              <a:srgbClr val="1c1c1c"/>
            </a:solidFill>
            <a:prstDash val="dash"/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Auto Complete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0" y="1845000"/>
            <a:ext cx="662436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editable text view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shows completion suggestions automatically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while the user is typing.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list of suggestions is displayed in a drop down menu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from which the user can choose an item to replace the content of the edit box with.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drop down can be dismissed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at any time by pressing the back key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or, if no item is selected in the drop down, by pressing the enter/dpad center key.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list of suggestions is obtained from a data adapter and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appears only after a given number of characters defined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by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1"/>
              </a:rPr>
              <a:t>the threshold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72" name="Picture 11" descr="hello-autocomplete"/>
          <p:cNvPicPr/>
          <p:nvPr/>
        </p:nvPicPr>
        <p:blipFill>
          <a:blip r:embed="rId2"/>
          <a:stretch/>
        </p:blipFill>
        <p:spPr>
          <a:xfrm>
            <a:off x="6660360" y="2085840"/>
            <a:ext cx="2304000" cy="3053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43640" y="548640"/>
            <a:ext cx="7597080" cy="767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CheckBox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95640" y="2061000"/>
            <a:ext cx="4176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CheckBox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is an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on/off switch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that can be toggled by the user.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used when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presenting users with a group of selectable options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are not mutually exclusive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Picture 6" descr="http://2.bp.blogspot.com/__wZaRxBMqBc/S9G7HY2rxhI/AAAAAAAABMs/hBddaUqRUuo/s1600/multichoice.png"/>
          <p:cNvPicPr/>
          <p:nvPr/>
        </p:nvPicPr>
        <p:blipFill>
          <a:blip r:embed="rId1"/>
          <a:stretch/>
        </p:blipFill>
        <p:spPr>
          <a:xfrm>
            <a:off x="5940000" y="2205000"/>
            <a:ext cx="2745720" cy="273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7597080" cy="551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CheckBox :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 Syntax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55640" y="1989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Checkbox is defined using the following xml syntax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ab7e"/>
                </a:solidFill>
                <a:latin typeface="Calibri"/>
              </a:rPr>
              <a:t>&lt;CheckBox 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17146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17146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17146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............................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17146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............................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ab7e"/>
                </a:solidFill>
                <a:latin typeface="Calibri"/>
              </a:rPr>
              <a:t>/&gt;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CheckBox: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Example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27640" y="1845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en-GB" sz="2000" spc="-1" strike="noStrike">
                <a:solidFill>
                  <a:srgbClr val="00ab7e"/>
                </a:solidFill>
                <a:latin typeface="Calibri"/>
              </a:rPr>
              <a:t>&lt;CheckBox 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c00000"/>
                </a:solidFill>
                <a:latin typeface="Calibri"/>
              </a:rPr>
              <a:t>       </a:t>
            </a:r>
            <a:r>
              <a:rPr b="0" lang="en-GB" sz="2000" spc="-1" strike="noStrike">
                <a:solidFill>
                  <a:srgbClr val="c00000"/>
                </a:solidFill>
                <a:latin typeface="Calibri"/>
              </a:rPr>
              <a:t>android:id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="@+id/checkbox_meat"</a:t>
            </a:r>
            <a:br>
              <a:rPr sz="2000"/>
            </a:b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GB" sz="2000" spc="-1" strike="noStrike">
                <a:solidFill>
                  <a:srgbClr val="c00000"/>
                </a:solidFill>
                <a:latin typeface="Calibri"/>
              </a:rPr>
              <a:t>android:layout_width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="wrap_content"</a:t>
            </a:r>
            <a:br>
              <a:rPr sz="2000"/>
            </a:b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       </a:t>
            </a:r>
            <a:r>
              <a:rPr b="0" lang="en-GB" sz="2000" spc="-1" strike="noStrike">
                <a:solidFill>
                  <a:srgbClr val="c00000"/>
                </a:solidFill>
                <a:latin typeface="Calibri"/>
              </a:rPr>
              <a:t> android:layout_height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="wrap_content"</a:t>
            </a:r>
            <a:br>
              <a:rPr sz="2000"/>
            </a:b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      </a:t>
            </a:r>
            <a:r>
              <a:rPr b="0" lang="en-GB" sz="2000" spc="-1" strike="noStrike">
                <a:solidFill>
                  <a:srgbClr val="c00000"/>
                </a:solidFill>
                <a:latin typeface="Calibri"/>
              </a:rPr>
              <a:t>  android:text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="@string/meat"</a:t>
            </a:r>
            <a:br>
              <a:rPr sz="2000"/>
            </a:b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GB" sz="2000" spc="-1" strike="noStrike">
                <a:solidFill>
                  <a:srgbClr val="c00000"/>
                </a:solidFill>
                <a:latin typeface="Calibri"/>
              </a:rPr>
              <a:t>android:onClick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="onCheckboxClicked“ </a:t>
            </a:r>
            <a:r>
              <a:rPr b="0" lang="en-GB" sz="2000" spc="-1" strike="noStrike">
                <a:solidFill>
                  <a:srgbClr val="00ab7e"/>
                </a:solidFill>
                <a:latin typeface="Calibri"/>
              </a:rPr>
              <a:t>/&gt;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Explanation: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ff0000"/>
                </a:solidFill>
                <a:latin typeface="Calibri"/>
              </a:rPr>
              <a:t>Identifier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of the checkbox  is 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checkbox_meat, 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Both </a:t>
            </a:r>
            <a:r>
              <a:rPr b="0" lang="en-GB" sz="2000" spc="-1" strike="noStrike">
                <a:solidFill>
                  <a:srgbClr val="ff0000"/>
                </a:solidFill>
                <a:latin typeface="Calibri"/>
              </a:rPr>
              <a:t>height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 and </a:t>
            </a:r>
            <a:r>
              <a:rPr b="0" lang="en-GB" sz="2000" spc="-1" strike="noStrike">
                <a:solidFill>
                  <a:srgbClr val="ff0000"/>
                </a:solidFill>
                <a:latin typeface="Calibri"/>
              </a:rPr>
              <a:t>width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 encloses the content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The caption of the checkbox  contains 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text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that is at </a:t>
            </a:r>
            <a:r>
              <a:rPr b="0" lang="en-GB" sz="2000" spc="-1" strike="noStrike">
                <a:solidFill>
                  <a:srgbClr val="ff0000"/>
                </a:solidFill>
                <a:latin typeface="Calibri"/>
              </a:rPr>
              <a:t>string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element and defined by 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meat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attribute.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The checkbox will be invoked by 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onCheckboxClicked()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Methods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43640" y="620640"/>
            <a:ext cx="7597080" cy="767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Radio Button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39640" y="2061000"/>
            <a:ext cx="4608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Radio buttons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allow the user to select one option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from a set.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They are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used  for optional sets that are mutually exclusive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and when the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user needs to see all available options side-by-side.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Picture 6" descr="Image result for android radio buttons images"/>
          <p:cNvPicPr/>
          <p:nvPr/>
        </p:nvPicPr>
        <p:blipFill>
          <a:blip r:embed="rId1"/>
          <a:srcRect l="0" t="20852" r="0" b="16578"/>
          <a:stretch/>
        </p:blipFill>
        <p:spPr>
          <a:xfrm>
            <a:off x="5940000" y="2133000"/>
            <a:ext cx="2650680" cy="25200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8" descr="Image result for android radio buttons images"/>
          <p:cNvPicPr/>
          <p:nvPr/>
        </p:nvPicPr>
        <p:blipFill>
          <a:blip r:embed="rId2"/>
          <a:stretch/>
        </p:blipFill>
        <p:spPr>
          <a:xfrm>
            <a:off x="5940000" y="5013000"/>
            <a:ext cx="2664000" cy="1007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43640" y="620640"/>
            <a:ext cx="7597080" cy="623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Radio Button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Radio buttons are created using layout.xml files using the following syntax: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However, because radio buttons are mutually exclusive, they must be grouped together inside a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1"/>
              </a:rPr>
              <a:t>RadioGroup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By grouping them together, the system ensures that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only one radio button can be selected at a time.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15640" y="764640"/>
            <a:ext cx="7597080" cy="695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Radio Button :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Syntax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27640" y="1989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0" lang="en-GB" sz="1800" spc="-1" strike="noStrike">
                <a:solidFill>
                  <a:srgbClr val="00b050"/>
                </a:solidFill>
                <a:latin typeface="Calibri"/>
              </a:rPr>
              <a:t>RadioGroup xmlns:android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="http://schemas.android.com/apk/res/android"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android:layout_width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="fill_parent"</a:t>
            </a:r>
            <a:br>
              <a:rPr sz="1800"/>
            </a:b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    android:layout_height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="wrap_content"</a:t>
            </a:r>
            <a:br>
              <a:rPr sz="1800"/>
            </a:b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    android:orientation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="vertical"&gt;</a:t>
            </a:r>
            <a:br>
              <a:rPr sz="1800"/>
            </a:br>
            <a:r>
              <a:rPr b="0" lang="en-GB" sz="1800" spc="-1" strike="noStrike">
                <a:solidFill>
                  <a:srgbClr val="00b050"/>
                </a:solidFill>
                <a:latin typeface="Calibri"/>
              </a:rPr>
              <a:t> &lt;RadioButton 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      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      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..........................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0000"/>
                </a:solidFill>
                <a:latin typeface="Calibri"/>
              </a:rPr>
              <a:t>                      </a:t>
            </a:r>
            <a:r>
              <a:rPr b="1" lang="en-GB" sz="1800" spc="-1" strike="noStrike">
                <a:solidFill>
                  <a:srgbClr val="ff0000"/>
                </a:solidFill>
                <a:latin typeface="Calibri"/>
              </a:rPr>
              <a:t>xmlns: onClickAttribute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=“method name” </a:t>
            </a:r>
            <a:r>
              <a:rPr b="0" lang="en-GB" sz="1800" spc="-1" strike="noStrike">
                <a:solidFill>
                  <a:srgbClr val="00ab7e"/>
                </a:solidFill>
                <a:latin typeface="Calibri"/>
              </a:rPr>
              <a:t>"/&gt;</a:t>
            </a:r>
            <a:br>
              <a:rPr sz="1800"/>
            </a:br>
            <a:r>
              <a:rPr b="0" lang="en-GB" sz="1800" spc="-1" strike="noStrike">
                <a:solidFill>
                  <a:srgbClr val="00b050"/>
                </a:solidFill>
                <a:latin typeface="Calibri"/>
              </a:rPr>
              <a:t>    &lt;RadioButton 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9f3172"/>
                </a:solidFill>
                <a:latin typeface="Calibri"/>
              </a:rPr>
              <a:t>xmlns: Attribute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=“value”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............................ .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 marL="80028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1" lang="en-GB" sz="1800" spc="-1" strike="noStrike">
                <a:solidFill>
                  <a:srgbClr val="ff0000"/>
                </a:solidFill>
                <a:latin typeface="Calibri"/>
              </a:rPr>
              <a:t>xmlns: onClickAttribute</a:t>
            </a: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=“method name” </a:t>
            </a:r>
            <a:r>
              <a:rPr b="0" lang="en-GB" sz="1800" spc="-1" strike="noStrike">
                <a:solidFill>
                  <a:srgbClr val="00ab7e"/>
                </a:solidFill>
                <a:latin typeface="Calibri"/>
              </a:rPr>
              <a:t>"/&gt; </a:t>
            </a:r>
            <a:br>
              <a:rPr sz="1800"/>
            </a:br>
            <a:r>
              <a:rPr b="0" lang="en-GB" sz="1800" spc="-1" strike="noStrike">
                <a:solidFill>
                  <a:srgbClr val="00b050"/>
                </a:solidFill>
                <a:latin typeface="Calibri"/>
              </a:rPr>
              <a:t>&lt;/RadioGroup&gt;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Creating Radio Button: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Onclick attribute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67640" y="2061000"/>
            <a:ext cx="7988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android:onClick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attribute  is used to define the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click event handler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for  radio button.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attribute is defined in XML layout at </a:t>
            </a:r>
            <a:r>
              <a:rPr b="0" lang="en-GB" sz="2400" spc="-1" strike="noStrike">
                <a:solidFill>
                  <a:srgbClr val="006c50"/>
                </a:solidFill>
                <a:latin typeface="Calibri"/>
              </a:rPr>
              <a:t> &lt;RadioButton&gt;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element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value for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android:onClick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attribute must be the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name of the method  defined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 Java code file.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method will be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called in response to a click event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Radio Button: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XML code Example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5" name="Rectangle 1"/>
          <p:cNvSpPr/>
          <p:nvPr/>
        </p:nvSpPr>
        <p:spPr>
          <a:xfrm>
            <a:off x="372240" y="2156400"/>
            <a:ext cx="8718480" cy="39844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&lt;?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xml version=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"1.0" 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encoding=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"utf-8"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?&gt;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RadioGroup 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xmlns: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"http://schemas.android.com/apk/res/android"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:layout_width=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"fill_parent"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:layout_height=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"wrap_content"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:orientation=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"vertical"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&lt;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RadioButton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:id=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"@+id/RdioMale"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:layout_width=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"wrap_content"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:layout_height=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"wrap_content"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:text=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"@string/MGender"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:onClick=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"onRadioButtonClicked"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&lt;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RadioButton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:id=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"@+id/RadioFemale"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:layout_width=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"wrap_content"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:layout_height=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"wrap_content"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:text=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"@string/FGender"</a:t>
            </a:r>
            <a:br>
              <a:rPr sz="1600"/>
            </a:b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:onClick=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"onRadioButtonClicked"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&lt;/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RadioGroup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15640" y="692640"/>
            <a:ext cx="7597080" cy="767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Common Controls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95640" y="1989000"/>
            <a:ext cx="3960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Pickers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webView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MapView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Autocomplete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Spinner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Rectangle 3"/>
          <p:cNvSpPr/>
          <p:nvPr/>
        </p:nvSpPr>
        <p:spPr>
          <a:xfrm>
            <a:off x="4212000" y="1989000"/>
            <a:ext cx="45716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Button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TextField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Radio Button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Checkbox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Toggle button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Radio Buttons: 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Strings.XML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 code Example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&lt;resources&gt;</a:t>
            </a:r>
            <a:br>
              <a:rPr sz="2000"/>
            </a:b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    &lt;string name</a:t>
            </a:r>
            <a:r>
              <a:rPr b="0" lang="en-GB" sz="2000" spc="-1" strike="noStrike">
                <a:solidFill>
                  <a:srgbClr val="006c50"/>
                </a:solidFill>
                <a:latin typeface="Calibri"/>
              </a:rPr>
              <a:t>="app_name"&gt;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RadioButtonsExample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&lt;/string&gt;</a:t>
            </a:r>
            <a:br>
              <a:rPr sz="2000"/>
            </a:b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    &lt;string name=</a:t>
            </a:r>
            <a:r>
              <a:rPr b="0" lang="en-GB" sz="2000" spc="-1" strike="noStrike">
                <a:solidFill>
                  <a:srgbClr val="006c50"/>
                </a:solidFill>
                <a:latin typeface="Calibri"/>
              </a:rPr>
              <a:t>"MGender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"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&gt;Male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&lt;/string&gt;</a:t>
            </a:r>
            <a:br>
              <a:rPr sz="2000"/>
            </a:b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    &lt;string name</a:t>
            </a:r>
            <a:r>
              <a:rPr b="0" lang="en-GB" sz="2000" spc="-1" strike="noStrike">
                <a:solidFill>
                  <a:srgbClr val="006c50"/>
                </a:solidFill>
                <a:latin typeface="Calibri"/>
              </a:rPr>
              <a:t>="FGender"&gt;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Female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&lt;/string&gt;</a:t>
            </a:r>
            <a:br>
              <a:rPr sz="2000"/>
            </a:b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    &lt;string name</a:t>
            </a:r>
            <a:r>
              <a:rPr b="0" lang="en-GB" sz="2000" spc="-1" strike="noStrike">
                <a:solidFill>
                  <a:srgbClr val="006c50"/>
                </a:solidFill>
                <a:latin typeface="Calibri"/>
              </a:rPr>
              <a:t>="action_settings"&gt;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Setting</a:t>
            </a: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s&lt;/string&gt;</a:t>
            </a:r>
            <a:br>
              <a:rPr sz="2000"/>
            </a:br>
            <a:r>
              <a:rPr b="0" lang="en-GB" sz="2000" spc="-1" strike="noStrike">
                <a:solidFill>
                  <a:srgbClr val="0000ff"/>
                </a:solidFill>
                <a:latin typeface="Calibri"/>
              </a:rPr>
              <a:t>&lt;/resources&gt;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code defines two string values.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Mgender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value  for referencing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‘Male’ 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string.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Fgender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value  for referencing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‘Female’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string.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043640" y="908640"/>
            <a:ext cx="7597080" cy="479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Radio Buttons: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XML code Example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79640" y="1917000"/>
            <a:ext cx="8964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                              </a:t>
            </a:r>
            <a:r>
              <a:rPr b="1" lang="en-US" sz="1600" spc="-1" strike="noStrike" u="sng">
                <a:solidFill>
                  <a:srgbClr val="ff0000"/>
                </a:solidFill>
                <a:uFillTx/>
                <a:latin typeface="Calibri"/>
              </a:rPr>
              <a:t>Explanation</a:t>
            </a:r>
            <a:endParaRPr b="0" lang="en-GB" sz="1600" spc="-1" strike="noStrike">
              <a:solidFill>
                <a:srgbClr val="000000"/>
              </a:solidFill>
              <a:latin typeface="Tahoma"/>
            </a:endParaRPr>
          </a:p>
          <a:p>
            <a:pPr lvl="1" marL="39996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176040"/>
              </a:tabLst>
            </a:pPr>
            <a:r>
              <a:rPr b="0" lang="en-US" sz="2200" spc="-1" strike="noStrike">
                <a:solidFill>
                  <a:srgbClr val="660e7a"/>
                </a:solidFill>
                <a:latin typeface="Calibri"/>
              </a:rPr>
              <a:t>android</a:t>
            </a:r>
            <a:r>
              <a:rPr b="0" lang="en-US" sz="2200" spc="-1" strike="noStrike">
                <a:solidFill>
                  <a:srgbClr val="0000ff"/>
                </a:solidFill>
                <a:latin typeface="Calibri"/>
              </a:rPr>
              <a:t>:id=</a:t>
            </a:r>
            <a:r>
              <a:rPr b="0" lang="en-US" sz="2200" spc="-1" strike="noStrike">
                <a:solidFill>
                  <a:srgbClr val="008000"/>
                </a:solidFill>
                <a:latin typeface="Calibri"/>
              </a:rPr>
              <a:t>"@+id/RdioMale“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: The identifier of radio button</a:t>
            </a: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marL="39996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lvl="1" marL="39996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1760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660e7a"/>
                </a:solidFill>
                <a:latin typeface="Calibri"/>
              </a:rPr>
              <a:t>android</a:t>
            </a:r>
            <a:r>
              <a:rPr b="0" lang="en-US" sz="2200" spc="-1" strike="noStrike">
                <a:solidFill>
                  <a:srgbClr val="0000ff"/>
                </a:solidFill>
                <a:latin typeface="Calibri"/>
              </a:rPr>
              <a:t>:layout_width=</a:t>
            </a:r>
            <a:r>
              <a:rPr b="0" lang="en-US" sz="2200" spc="-1" strike="noStrike">
                <a:solidFill>
                  <a:srgbClr val="008000"/>
                </a:solidFill>
                <a:latin typeface="Calibri"/>
              </a:rPr>
              <a:t>"wrap_content“   :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width= button’s content</a:t>
            </a: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marL="39996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lvl="1" marL="39996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176040"/>
              </a:tabLst>
            </a:pPr>
            <a:r>
              <a:rPr b="0" lang="en-US" sz="2200" spc="-1" strike="noStrike">
                <a:solidFill>
                  <a:srgbClr val="660e7a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660e7a"/>
                </a:solidFill>
                <a:latin typeface="Calibri"/>
              </a:rPr>
              <a:t>android</a:t>
            </a:r>
            <a:r>
              <a:rPr b="0" lang="en-US" sz="2200" spc="-1" strike="noStrike">
                <a:solidFill>
                  <a:srgbClr val="0000ff"/>
                </a:solidFill>
                <a:latin typeface="Calibri"/>
              </a:rPr>
              <a:t>:layout_height=</a:t>
            </a:r>
            <a:r>
              <a:rPr b="0" lang="en-US" sz="2200" spc="-1" strike="noStrike">
                <a:solidFill>
                  <a:srgbClr val="008000"/>
                </a:solidFill>
                <a:latin typeface="Calibri"/>
              </a:rPr>
              <a:t>"wrap_content“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:The height=button’s content</a:t>
            </a: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marL="39996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lvl="1" marL="39996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176040"/>
              </a:tabLst>
            </a:pPr>
            <a:r>
              <a:rPr b="0" lang="en-US" sz="2200" spc="-1" strike="noStrike">
                <a:solidFill>
                  <a:srgbClr val="008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9f3172"/>
                </a:solidFill>
                <a:latin typeface="Calibri"/>
              </a:rPr>
              <a:t>and</a:t>
            </a:r>
            <a:r>
              <a:rPr b="0" lang="en-US" sz="2200" spc="-1" strike="noStrike">
                <a:solidFill>
                  <a:srgbClr val="660e7a"/>
                </a:solidFill>
                <a:latin typeface="Calibri"/>
              </a:rPr>
              <a:t>roid</a:t>
            </a:r>
            <a:r>
              <a:rPr b="0" lang="en-US" sz="2200" spc="-1" strike="noStrike">
                <a:solidFill>
                  <a:srgbClr val="0000ff"/>
                </a:solidFill>
                <a:latin typeface="Calibri"/>
              </a:rPr>
              <a:t>:text=</a:t>
            </a:r>
            <a:r>
              <a:rPr b="0" lang="en-US" sz="2200" spc="-1" strike="noStrike">
                <a:solidFill>
                  <a:srgbClr val="008000"/>
                </a:solidFill>
                <a:latin typeface="Calibri"/>
              </a:rPr>
              <a:t>"@string/MGender“  :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Caption=content of Mgender value</a:t>
            </a: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marL="39996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lvl="1" marL="44280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176040"/>
                <a:tab algn="l" pos="530280"/>
              </a:tabLst>
            </a:pPr>
            <a:r>
              <a:rPr b="0" lang="en-US" sz="2200" spc="-1" strike="noStrike">
                <a:solidFill>
                  <a:srgbClr val="008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660e7a"/>
                </a:solidFill>
                <a:latin typeface="Calibri"/>
              </a:rPr>
              <a:t>android</a:t>
            </a:r>
            <a:r>
              <a:rPr b="0" lang="en-US" sz="2200" spc="-1" strike="noStrike">
                <a:solidFill>
                  <a:srgbClr val="0000ff"/>
                </a:solidFill>
                <a:latin typeface="Calibri"/>
              </a:rPr>
              <a:t>:onClick=</a:t>
            </a:r>
            <a:r>
              <a:rPr b="0" lang="en-US" sz="2200" spc="-1" strike="noStrike">
                <a:solidFill>
                  <a:srgbClr val="008000"/>
                </a:solidFill>
                <a:latin typeface="Calibri"/>
              </a:rPr>
              <a:t>"onRadioButtonClicked"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/&gt; : Button will respond</a:t>
            </a: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  <a:p>
            <a:pPr marL="3952800" indent="-390672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when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onRadioButtonClicked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Method is called</a:t>
            </a:r>
            <a:endParaRPr b="0" lang="en-GB" sz="2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Handling Radio Buttons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27640" y="1989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 order to allow interaction, the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1"/>
              </a:rPr>
              <a:t>Activity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hosting the layout.xml file  must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implement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the corresponding method.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method is used to handle the click event for both radio buttons: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15640" y="764640"/>
            <a:ext cx="7597080" cy="695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Handling Radio Button: Example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rcRect l="29520" t="43100" r="16239" b="20468"/>
          <a:stretch/>
        </p:blipFill>
        <p:spPr>
          <a:xfrm>
            <a:off x="574920" y="2997000"/>
            <a:ext cx="8568720" cy="3528000"/>
          </a:xfrm>
          <a:prstGeom prst="rect">
            <a:avLst/>
          </a:prstGeom>
          <a:ln w="9525">
            <a:noFill/>
          </a:ln>
        </p:spPr>
      </p:pic>
      <p:sp>
        <p:nvSpPr>
          <p:cNvPr id="204" name="Rectangle 6"/>
          <p:cNvSpPr/>
          <p:nvPr/>
        </p:nvSpPr>
        <p:spPr>
          <a:xfrm>
            <a:off x="899640" y="1917000"/>
            <a:ext cx="7848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For example,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</a:rPr>
              <a:t>onRadioButtonClicked()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which is named in xml file can be used to handle both radio Buttons as follows: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15640" y="908640"/>
            <a:ext cx="7597080" cy="551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Handling  Radio Button: complete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Java code Example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06" name="Picture 2" descr=""/>
          <p:cNvPicPr/>
          <p:nvPr/>
        </p:nvPicPr>
        <p:blipFill>
          <a:blip r:embed="rId1"/>
          <a:srcRect l="25173" t="12421" r="16158" b="18671"/>
          <a:stretch/>
        </p:blipFill>
        <p:spPr>
          <a:xfrm>
            <a:off x="971640" y="1772640"/>
            <a:ext cx="7200360" cy="4754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Radio Buttons: Running application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When the application is executed, it displays the following interface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09" name="Picture 2" descr=""/>
          <p:cNvPicPr/>
          <p:nvPr/>
        </p:nvPicPr>
        <p:blipFill>
          <a:blip r:embed="rId1"/>
          <a:srcRect l="1165" t="8287" r="79019" b="45079"/>
          <a:stretch/>
        </p:blipFill>
        <p:spPr>
          <a:xfrm>
            <a:off x="2988000" y="2664360"/>
            <a:ext cx="2808000" cy="3716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Picker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251640" y="1989000"/>
            <a:ext cx="820872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Picker  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is a user interface control that allows the user to pick ready-to-use dialogs.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Pickers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helps to ensure that users can pick only those values that are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valid, formatted correctly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adjusted to the user's locale.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2" name="Rectangle 9"/>
          <p:cNvSpPr/>
          <p:nvPr/>
        </p:nvSpPr>
        <p:spPr>
          <a:xfrm>
            <a:off x="2152800" y="6021360"/>
            <a:ext cx="149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Time Picker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Rectangle 10"/>
          <p:cNvSpPr/>
          <p:nvPr/>
        </p:nvSpPr>
        <p:spPr>
          <a:xfrm>
            <a:off x="5089320" y="6093360"/>
            <a:ext cx="155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ff"/>
                </a:solidFill>
                <a:latin typeface="Calibri"/>
              </a:rPr>
              <a:t>Date  Picker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4" name="Picture 4" descr="http://regmedia.co.uk/2012/11/29/android_people_calendar_fixed.jpg"/>
          <p:cNvPicPr/>
          <p:nvPr/>
        </p:nvPicPr>
        <p:blipFill>
          <a:blip r:embed="rId1"/>
          <a:srcRect l="54804" t="19934" r="3178" b="23327"/>
          <a:stretch/>
        </p:blipFill>
        <p:spPr>
          <a:xfrm>
            <a:off x="5076000" y="3933000"/>
            <a:ext cx="1869840" cy="2088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15" name="Auto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AutoShape 8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AutoShape 10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Picture 11" descr=""/>
          <p:cNvPicPr/>
          <p:nvPr/>
        </p:nvPicPr>
        <p:blipFill>
          <a:blip r:embed="rId2"/>
          <a:srcRect l="25173" t="15748" r="48807" b="34045"/>
          <a:stretch/>
        </p:blipFill>
        <p:spPr>
          <a:xfrm>
            <a:off x="2051640" y="4005000"/>
            <a:ext cx="1857600" cy="2016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99640" y="476640"/>
            <a:ext cx="7597080" cy="767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Types of Pickers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23640" y="1917000"/>
            <a:ext cx="504036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There are two main types: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Time Picker: 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provides controls that allows the user to select parts of  time  (hour, minute, AM/PM)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Date Picker: 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Provides the user with controls for selecting part of date month, day, year).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21" name="Picture 7" descr="hello-timepicker"/>
          <p:cNvPicPr/>
          <p:nvPr/>
        </p:nvPicPr>
        <p:blipFill>
          <a:blip r:embed="rId1"/>
          <a:srcRect l="0" t="0" r="0" b="9489"/>
          <a:stretch/>
        </p:blipFill>
        <p:spPr>
          <a:xfrm>
            <a:off x="6660360" y="1412640"/>
            <a:ext cx="2232000" cy="2520000"/>
          </a:xfrm>
          <a:prstGeom prst="rect">
            <a:avLst/>
          </a:prstGeom>
          <a:ln w="9525">
            <a:solidFill>
              <a:srgbClr val="1c1c1c"/>
            </a:solidFill>
            <a:prstDash val="dash"/>
            <a:miter/>
          </a:ln>
        </p:spPr>
      </p:pic>
      <p:pic>
        <p:nvPicPr>
          <p:cNvPr id="222" name="Picture 5" descr="hello-datepicker"/>
          <p:cNvPicPr/>
          <p:nvPr/>
        </p:nvPicPr>
        <p:blipFill>
          <a:blip r:embed="rId2"/>
          <a:srcRect l="0" t="0" r="0" b="12843"/>
          <a:stretch/>
        </p:blipFill>
        <p:spPr>
          <a:xfrm>
            <a:off x="6732360" y="4149000"/>
            <a:ext cx="2232000" cy="2448000"/>
          </a:xfrm>
          <a:prstGeom prst="rect">
            <a:avLst/>
          </a:prstGeom>
          <a:ln w="9525">
            <a:solidFill>
              <a:srgbClr val="1c1c1c"/>
            </a:solidFill>
            <a:prstDash val="dash"/>
            <a:miter/>
          </a:ln>
        </p:spPr>
      </p:pic>
      <p:sp>
        <p:nvSpPr>
          <p:cNvPr id="223" name="Rectangle 5"/>
          <p:cNvSpPr/>
          <p:nvPr/>
        </p:nvSpPr>
        <p:spPr>
          <a:xfrm>
            <a:off x="5003280" y="5589360"/>
            <a:ext cx="166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ff"/>
                </a:solidFill>
                <a:latin typeface="Tahoma"/>
              </a:rPr>
              <a:t>Date Picker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Rectangle 6"/>
          <p:cNvSpPr/>
          <p:nvPr/>
        </p:nvSpPr>
        <p:spPr>
          <a:xfrm>
            <a:off x="5005080" y="2133000"/>
            <a:ext cx="1680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ff"/>
                </a:solidFill>
                <a:latin typeface="Tahoma"/>
              </a:rPr>
              <a:t>Time Picker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a Time picker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0" y="2061000"/>
            <a:ext cx="91436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 time Picker is created by defining a fragment class for displaying a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1"/>
              </a:rPr>
              <a:t>TimePickerDialog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using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2"/>
              </a:rPr>
              <a:t>DialogFragment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fragment class extends 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3"/>
              </a:rPr>
              <a:t>DialogFragment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and return 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4"/>
              </a:rPr>
              <a:t>TimePickerDialog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  from the    fragment's 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5"/>
              </a:rPr>
              <a:t>onCreateDialog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6"/>
              </a:rPr>
              <a:t>()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method</a:t>
            </a:r>
            <a:r>
              <a:rPr b="0" lang="en-GB" sz="32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GB" sz="32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a Time Picker: </a:t>
            </a:r>
            <a:r>
              <a:rPr b="0" lang="en-GB" sz="2400" spc="-1" strike="noStrike">
                <a:solidFill>
                  <a:srgbClr val="0000ff"/>
                </a:solidFill>
                <a:latin typeface="Tahoma"/>
              </a:rPr>
              <a:t>Example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rcRect l="34583" t="32480" r="23906" b="25182"/>
          <a:stretch/>
        </p:blipFill>
        <p:spPr>
          <a:xfrm>
            <a:off x="779040" y="1989000"/>
            <a:ext cx="7940520" cy="43200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43640" y="764640"/>
            <a:ext cx="7597080" cy="767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Spinners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0" y="1917000"/>
            <a:ext cx="52196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Spinners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provide a quick way to select one value from a set.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 the default state, a spinner shows its currently selected value.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Touching the spinner displays a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dropdown menu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with all other available values, from which the user can select a new one.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rcRect l="29022" t="29326" r="41694" b="23420"/>
          <a:stretch/>
        </p:blipFill>
        <p:spPr>
          <a:xfrm>
            <a:off x="5220000" y="1989000"/>
            <a:ext cx="3456000" cy="3456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Showing Time Picker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7640" y="1845000"/>
            <a:ext cx="813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The time picker is displayed by creating an instance of the </a:t>
            </a:r>
            <a:r>
              <a:rPr b="0" lang="en-GB" sz="2000" spc="-1" strike="noStrike" u="sng">
                <a:solidFill>
                  <a:srgbClr val="ff0000"/>
                </a:solidFill>
                <a:uFillTx/>
                <a:latin typeface="Tahoma"/>
                <a:hlinkClick r:id="rId1"/>
              </a:rPr>
              <a:t>DialogFragment</a:t>
            </a: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 and calling </a:t>
            </a:r>
            <a:r>
              <a:rPr b="0" lang="en-GB" sz="2000" spc="-1" strike="noStrike" u="sng">
                <a:solidFill>
                  <a:srgbClr val="ff0000"/>
                </a:solidFill>
                <a:uFillTx/>
                <a:latin typeface="Tahoma"/>
                <a:hlinkClick r:id="rId2"/>
              </a:rPr>
              <a:t>show()</a:t>
            </a: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For example, here's a button that, when clicked, calls a method to show the dialog: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GB" sz="1600" spc="-1" strike="noStrike">
                <a:solidFill>
                  <a:srgbClr val="22b43a"/>
                </a:solidFill>
                <a:latin typeface="Tahoma"/>
              </a:rPr>
              <a:t>&lt;Button </a:t>
            </a:r>
            <a:br>
              <a:rPr sz="1600"/>
            </a:br>
            <a:r>
              <a:rPr b="0" lang="en-GB" sz="1600" spc="-1" strike="noStrike">
                <a:solidFill>
                  <a:srgbClr val="000000"/>
                </a:solidFill>
                <a:latin typeface="Tahoma"/>
              </a:rPr>
              <a:t>    </a:t>
            </a:r>
            <a:r>
              <a:rPr b="0" lang="en-GB" sz="1600" spc="-1" strike="noStrike">
                <a:solidFill>
                  <a:srgbClr val="c00000"/>
                </a:solidFill>
                <a:latin typeface="Tahoma"/>
              </a:rPr>
              <a:t>android:layout_width</a:t>
            </a:r>
            <a:r>
              <a:rPr b="0" lang="en-GB" sz="1600" spc="-1" strike="noStrike">
                <a:solidFill>
                  <a:srgbClr val="0000ff"/>
                </a:solidFill>
                <a:latin typeface="Tahoma"/>
              </a:rPr>
              <a:t>="wrap_content" </a:t>
            </a:r>
            <a:br>
              <a:rPr sz="1600"/>
            </a:br>
            <a:r>
              <a:rPr b="0" lang="en-GB" sz="1600" spc="-1" strike="noStrike">
                <a:solidFill>
                  <a:srgbClr val="c00000"/>
                </a:solidFill>
                <a:latin typeface="Tahoma"/>
              </a:rPr>
              <a:t>    android:layout_height</a:t>
            </a:r>
            <a:r>
              <a:rPr b="0" lang="en-GB" sz="1600" spc="-1" strike="noStrike">
                <a:solidFill>
                  <a:srgbClr val="0000ff"/>
                </a:solidFill>
                <a:latin typeface="Tahoma"/>
              </a:rPr>
              <a:t>="wrap_content"</a:t>
            </a:r>
            <a:br>
              <a:rPr sz="1600"/>
            </a:br>
            <a:r>
              <a:rPr b="0" lang="en-GB" sz="1600" spc="-1" strike="noStrike">
                <a:solidFill>
                  <a:srgbClr val="c00000"/>
                </a:solidFill>
                <a:latin typeface="Tahoma"/>
              </a:rPr>
              <a:t>    android:text</a:t>
            </a:r>
            <a:r>
              <a:rPr b="0" lang="en-GB" sz="1600" spc="-1" strike="noStrike">
                <a:solidFill>
                  <a:srgbClr val="0000ff"/>
                </a:solidFill>
                <a:latin typeface="Tahoma"/>
              </a:rPr>
              <a:t>="@string/pick_time" </a:t>
            </a:r>
            <a:br>
              <a:rPr sz="1600"/>
            </a:br>
            <a:r>
              <a:rPr b="0" lang="en-GB" sz="1600" spc="-1" strike="noStrike">
                <a:solidFill>
                  <a:srgbClr val="000000"/>
                </a:solidFill>
                <a:latin typeface="Tahoma"/>
              </a:rPr>
              <a:t>    </a:t>
            </a:r>
            <a:r>
              <a:rPr b="0" lang="en-GB" sz="1600" spc="-1" strike="noStrike">
                <a:solidFill>
                  <a:srgbClr val="c00000"/>
                </a:solidFill>
                <a:latin typeface="Tahoma"/>
              </a:rPr>
              <a:t>android:onClick</a:t>
            </a:r>
            <a:r>
              <a:rPr b="0" lang="en-GB" sz="1600" spc="-1" strike="noStrike">
                <a:solidFill>
                  <a:srgbClr val="0000ff"/>
                </a:solidFill>
                <a:latin typeface="Tahoma"/>
              </a:rPr>
              <a:t>="showTimePickerDialog"</a:t>
            </a:r>
            <a:r>
              <a:rPr b="0" lang="en-GB" sz="1600" spc="-1" strike="noStrike">
                <a:solidFill>
                  <a:srgbClr val="c00000"/>
                </a:solidFill>
                <a:latin typeface="Tahoma"/>
              </a:rPr>
              <a:t> </a:t>
            </a:r>
            <a:r>
              <a:rPr b="0" lang="en-GB" sz="1600" spc="-1" strike="noStrike">
                <a:solidFill>
                  <a:srgbClr val="22b43a"/>
                </a:solidFill>
                <a:latin typeface="Tahoma"/>
              </a:rPr>
              <a:t>/&gt;</a:t>
            </a:r>
            <a:endParaRPr b="0" lang="en-GB" sz="16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When the user clicks the above  button, the system calls the following method: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3"/>
          <a:srcRect l="34182" t="47928" r="19625" b="40930"/>
          <a:stretch/>
        </p:blipFill>
        <p:spPr>
          <a:xfrm>
            <a:off x="971640" y="4869000"/>
            <a:ext cx="7920360" cy="143964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115640" y="620640"/>
            <a:ext cx="7597080" cy="839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Creating a Date Picker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67640" y="1772640"/>
            <a:ext cx="867600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lvl="2" marL="176040" indent="17784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Creating a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Date picker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involves creating a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fragment class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extends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DialogFragment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class and returns a 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1"/>
              </a:rPr>
              <a:t>DatePickerDialog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 from that  fragment's 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2"/>
              </a:rPr>
              <a:t>onCreateDialog</a:t>
            </a:r>
            <a:r>
              <a:rPr b="0" lang="en-GB" sz="2400" spc="-1" strike="noStrike" u="sng">
                <a:solidFill>
                  <a:srgbClr val="ff0000"/>
                </a:solidFill>
                <a:uFillTx/>
                <a:latin typeface="Calibri"/>
                <a:hlinkClick r:id="rId3"/>
              </a:rPr>
              <a:t>()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method.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For example: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234" name="Picture 3" descr=""/>
          <p:cNvPicPr/>
          <p:nvPr/>
        </p:nvPicPr>
        <p:blipFill>
          <a:blip r:embed="rId4"/>
          <a:srcRect l="34583" t="43307" r="27223" b="16329"/>
          <a:stretch/>
        </p:blipFill>
        <p:spPr>
          <a:xfrm>
            <a:off x="683640" y="2997000"/>
            <a:ext cx="7488360" cy="36720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Showing the date picker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27640" y="2061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Date picker can be displayed  by creating an instance of the </a:t>
            </a:r>
            <a:r>
              <a:rPr b="0" lang="en-GB" sz="2000" spc="-1" strike="noStrike" u="sng">
                <a:solidFill>
                  <a:srgbClr val="ff0000"/>
                </a:solidFill>
                <a:uFillTx/>
                <a:latin typeface="Tahoma"/>
                <a:hlinkClick r:id="rId1"/>
              </a:rPr>
              <a:t>DialogFragment</a:t>
            </a: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 and calling </a:t>
            </a:r>
            <a:r>
              <a:rPr b="0" lang="en-GB" sz="2000" spc="-1" strike="noStrike" u="sng">
                <a:solidFill>
                  <a:srgbClr val="ff0000"/>
                </a:solidFill>
                <a:uFillTx/>
                <a:latin typeface="Tahoma"/>
                <a:hlinkClick r:id="rId2"/>
              </a:rPr>
              <a:t>show()</a:t>
            </a:r>
            <a:r>
              <a:rPr b="0" lang="en-GB" sz="2000" spc="-1" strike="noStrike">
                <a:solidFill>
                  <a:srgbClr val="000000"/>
                </a:solidFill>
                <a:latin typeface="Tahoma"/>
              </a:rPr>
              <a:t> method using a button.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ff"/>
                </a:solidFill>
                <a:latin typeface="Tahoma"/>
              </a:rPr>
              <a:t>Example:</a:t>
            </a:r>
            <a:endParaRPr b="0" lang="en-GB" sz="2000" spc="-1" strike="noStrike">
              <a:solidFill>
                <a:srgbClr val="000000"/>
              </a:solidFill>
              <a:latin typeface="Tahoma"/>
            </a:endParaRPr>
          </a:p>
          <a:p>
            <a:pPr marL="743040" indent="-285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b050"/>
                </a:solidFill>
                <a:latin typeface="Tahoma"/>
              </a:rPr>
              <a:t>       </a:t>
            </a:r>
            <a:r>
              <a:rPr b="0" lang="en-GB" sz="1800" spc="-1" strike="noStrike">
                <a:solidFill>
                  <a:srgbClr val="00b050"/>
                </a:solidFill>
                <a:latin typeface="Tahoma"/>
              </a:rPr>
              <a:t>&lt;Button 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Tahoma"/>
              </a:rPr>
              <a:t>  </a:t>
            </a:r>
            <a:r>
              <a:rPr b="0" lang="en-GB" sz="1800" spc="-1" strike="noStrike">
                <a:solidFill>
                  <a:srgbClr val="9f3172"/>
                </a:solidFill>
                <a:latin typeface="Tahoma"/>
              </a:rPr>
              <a:t>  android:layout_width</a:t>
            </a:r>
            <a:r>
              <a:rPr b="0" lang="en-GB" sz="1800" spc="-1" strike="noStrike">
                <a:solidFill>
                  <a:srgbClr val="0000ff"/>
                </a:solidFill>
                <a:latin typeface="Tahoma"/>
              </a:rPr>
              <a:t>="wrap_content" 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Tahoma"/>
              </a:rPr>
              <a:t>   </a:t>
            </a:r>
            <a:r>
              <a:rPr b="0" lang="en-GB" sz="1800" spc="-1" strike="noStrike">
                <a:solidFill>
                  <a:srgbClr val="c00000"/>
                </a:solidFill>
                <a:latin typeface="Tahoma"/>
              </a:rPr>
              <a:t> </a:t>
            </a:r>
            <a:r>
              <a:rPr b="0" lang="en-GB" sz="1800" spc="-1" strike="noStrike">
                <a:solidFill>
                  <a:srgbClr val="9f3172"/>
                </a:solidFill>
                <a:latin typeface="Tahoma"/>
              </a:rPr>
              <a:t>android:layout_height</a:t>
            </a:r>
            <a:r>
              <a:rPr b="0" lang="en-GB" sz="1800" spc="-1" strike="noStrike">
                <a:solidFill>
                  <a:srgbClr val="0000ff"/>
                </a:solidFill>
                <a:latin typeface="Tahoma"/>
              </a:rPr>
              <a:t>="wrap_content"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Tahoma"/>
              </a:rPr>
              <a:t> </a:t>
            </a:r>
            <a:r>
              <a:rPr b="0" lang="en-GB" sz="1800" spc="-1" strike="noStrike">
                <a:solidFill>
                  <a:srgbClr val="cc3399"/>
                </a:solidFill>
                <a:latin typeface="Tahoma"/>
              </a:rPr>
              <a:t> </a:t>
            </a:r>
            <a:r>
              <a:rPr b="0" lang="en-GB" sz="1800" spc="-1" strike="noStrike">
                <a:solidFill>
                  <a:srgbClr val="9f3172"/>
                </a:solidFill>
                <a:latin typeface="Tahoma"/>
              </a:rPr>
              <a:t>  android:text</a:t>
            </a:r>
            <a:r>
              <a:rPr b="0" lang="en-GB" sz="1800" spc="-1" strike="noStrike">
                <a:solidFill>
                  <a:srgbClr val="0000ff"/>
                </a:solidFill>
                <a:latin typeface="Tahoma"/>
              </a:rPr>
              <a:t>="@string/pick_date" 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Tahoma"/>
              </a:rPr>
              <a:t>    </a:t>
            </a:r>
            <a:r>
              <a:rPr b="0" lang="en-GB" sz="1800" spc="-1" strike="noStrike">
                <a:solidFill>
                  <a:srgbClr val="9f3172"/>
                </a:solidFill>
                <a:latin typeface="Tahoma"/>
              </a:rPr>
              <a:t>android:onClick</a:t>
            </a:r>
            <a:r>
              <a:rPr b="0" lang="en-GB" sz="1800" spc="-1" strike="noStrike">
                <a:solidFill>
                  <a:srgbClr val="0000ff"/>
                </a:solidFill>
                <a:latin typeface="Tahoma"/>
              </a:rPr>
              <a:t>="showDatePickerDialog“ </a:t>
            </a:r>
            <a:r>
              <a:rPr b="0" lang="en-GB" sz="1800" spc="-1" strike="noStrike">
                <a:solidFill>
                  <a:srgbClr val="00b050"/>
                </a:solidFill>
                <a:latin typeface="Tahoma"/>
              </a:rPr>
              <a:t> /&gt;</a:t>
            </a:r>
            <a:endParaRPr b="0" lang="en-GB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7" name="Rectangle 3"/>
          <p:cNvSpPr/>
          <p:nvPr/>
        </p:nvSpPr>
        <p:spPr>
          <a:xfrm>
            <a:off x="502920" y="4725000"/>
            <a:ext cx="8640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Tahoma"/>
              </a:rPr>
              <a:t>When the user clicks the above button, the system calls the following method: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3"/>
          <a:srcRect l="34555" t="69877" r="22973" b="20418"/>
          <a:stretch/>
        </p:blipFill>
        <p:spPr>
          <a:xfrm>
            <a:off x="611640" y="5157360"/>
            <a:ext cx="7920360" cy="136764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"/>
          <p:cNvGrpSpPr/>
          <p:nvPr/>
        </p:nvGrpSpPr>
        <p:grpSpPr>
          <a:xfrm>
            <a:off x="3492000" y="2421000"/>
            <a:ext cx="2736360" cy="2447640"/>
            <a:chOff x="3492000" y="2421000"/>
            <a:chExt cx="2736360" cy="2447640"/>
          </a:xfrm>
        </p:grpSpPr>
        <p:grpSp>
          <p:nvGrpSpPr>
            <p:cNvPr id="240" name="Group 3"/>
            <p:cNvGrpSpPr/>
            <p:nvPr/>
          </p:nvGrpSpPr>
          <p:grpSpPr>
            <a:xfrm>
              <a:off x="3492000" y="2485080"/>
              <a:ext cx="2736360" cy="2383560"/>
              <a:chOff x="3492000" y="2485080"/>
              <a:chExt cx="2736360" cy="2383560"/>
            </a:xfrm>
          </p:grpSpPr>
          <p:pic>
            <p:nvPicPr>
              <p:cNvPr id="241" name="Picture 2" descr="MPj03141350000[1]"/>
              <p:cNvPicPr/>
              <p:nvPr/>
            </p:nvPicPr>
            <p:blipFill>
              <a:blip r:embed="rId1"/>
              <a:srcRect l="38345" t="39262" r="36914" b="25787"/>
              <a:stretch/>
            </p:blipFill>
            <p:spPr>
              <a:xfrm>
                <a:off x="3492000" y="2485080"/>
                <a:ext cx="2736360" cy="2383560"/>
              </a:xfrm>
              <a:prstGeom prst="rect">
                <a:avLst/>
              </a:prstGeom>
              <a:ln w="9525">
                <a:noFill/>
              </a:ln>
            </p:spPr>
          </p:pic>
          <p:graphicFrame>
            <p:nvGraphicFramePr>
              <p:cNvPr id="242" name="Object 5"/>
              <p:cNvGraphicFramePr/>
              <p:nvPr/>
            </p:nvGraphicFramePr>
            <p:xfrm>
              <a:off x="4268520" y="3100680"/>
              <a:ext cx="1126080" cy="1013040"/>
            </p:xfrm>
            <a:graphic>
              <a:graphicData uri="http://schemas.openxmlformats.org/presentationml/2006/ole">
                <p:oleObj r:id="rId2" spid="">
                  <p:embed/>
                  <p:pic>
                    <p:nvPicPr>
                      <p:cNvPr id="243" name="Object 5" descr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8520" y="3100680"/>
                        <a:ext cx="1126080" cy="10130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</p:grpSp>
        <p:sp>
          <p:nvSpPr>
            <p:cNvPr id="244" name="Rectangle 5"/>
            <p:cNvSpPr/>
            <p:nvPr/>
          </p:nvSpPr>
          <p:spPr>
            <a:xfrm>
              <a:off x="4163400" y="2421000"/>
              <a:ext cx="1724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c838"/>
                  </a:solidFill>
                  <a:latin typeface="Tahoma"/>
                </a:rPr>
                <a:t>Thank you!!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45" name="Picture 3" descr="question-mark"/>
            <p:cNvPicPr/>
            <p:nvPr/>
          </p:nvPicPr>
          <p:blipFill>
            <a:blip r:embed="rId4"/>
            <a:stretch/>
          </p:blipFill>
          <p:spPr>
            <a:xfrm>
              <a:off x="4207680" y="4323960"/>
              <a:ext cx="1207080" cy="50760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246" name="" descr=""/>
          <p:cNvPicPr/>
          <p:nvPr/>
        </p:nvPicPr>
        <p:blipFill>
          <a:blip r:embed="rId5"/>
          <a:stretch/>
        </p:blipFill>
        <p:spPr>
          <a:xfrm>
            <a:off x="4267080" y="3098880"/>
            <a:ext cx="1117440" cy="10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TextView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23640" y="2205000"/>
            <a:ext cx="6192360" cy="42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 control is used to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display text to the user.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Although it contains text editing operations, the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basic class does not allow editing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24" name="Picture 4" descr="https://developer.android.com/images/tools/as-preview-chrome.png"/>
          <p:cNvPicPr/>
          <p:nvPr/>
        </p:nvPicPr>
        <p:blipFill>
          <a:blip r:embed="rId1"/>
          <a:stretch/>
        </p:blipFill>
        <p:spPr>
          <a:xfrm>
            <a:off x="6372360" y="2421000"/>
            <a:ext cx="234900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 View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67640" y="1845000"/>
            <a:ext cx="8132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It is described using the following </a:t>
            </a: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attributes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android:id-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is the ID which uniquely identifies the control.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android:textColor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–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Specifies the color of the text . The color should be defined in hexadecimal encoding 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e.g.  "#rgb",       "#argb", "#rrggbb", or "#aarrggbb".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or as a reference to another resource.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e.g. “@color/blue”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Android:background-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sets the background color of the text. Again the color should be defined in hex encoding or as a reference to another resource.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TextView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23640" y="1917000"/>
            <a:ext cx="8820000" cy="447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Layout_Width: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width of the textfield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e.g. Match parent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Layout_Height: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height of the textField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e.g. Wrap_content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1976400" indent="-1976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android:gravity -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Specifies how to align the text by the view's x- and/or y-axis when the text is smaller than the view.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android:text 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GB" sz="2400" spc="-1" strike="noStrike">
                <a:solidFill>
                  <a:srgbClr val="9f3172"/>
                </a:solidFill>
                <a:latin typeface="Calibri"/>
              </a:rPr>
              <a:t>   - 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Specifies text to display.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2241720" indent="-22417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android:textSize -</a:t>
            </a:r>
            <a:r>
              <a:rPr b="0" lang="en-GB" sz="2400" spc="-1" strike="noStrike">
                <a:solidFill>
                  <a:srgbClr val="9f3172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specifies size of the text. E.g.“ 15 sp“                         which means  “15 scaled-pixels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 fontFamily-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specifies the font family for the text. e.g.  Arial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  <a:p>
            <a:pPr marL="2241720" indent="-22417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ff"/>
                </a:solidFill>
                <a:latin typeface="Calibri"/>
              </a:rPr>
              <a:t>Android:textStyle 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-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specifies  font style e.g. “bold”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15640" y="692640"/>
            <a:ext cx="7597080" cy="767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TextView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rcRect l="25455" t="34449" r="49632" b="37977"/>
          <a:stretch/>
        </p:blipFill>
        <p:spPr>
          <a:xfrm>
            <a:off x="1115640" y="2493000"/>
            <a:ext cx="5760360" cy="358416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  <p:sp>
        <p:nvSpPr>
          <p:cNvPr id="131" name="Rectangle 5"/>
          <p:cNvSpPr/>
          <p:nvPr/>
        </p:nvSpPr>
        <p:spPr>
          <a:xfrm>
            <a:off x="1274760" y="1989000"/>
            <a:ext cx="144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Tahoma"/>
              </a:rPr>
              <a:t>Example: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115640" y="260640"/>
            <a:ext cx="7597080" cy="11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ff0000"/>
                </a:solidFill>
                <a:latin typeface="Tahoma"/>
              </a:rPr>
              <a:t>TextView: </a:t>
            </a:r>
            <a:r>
              <a:rPr b="0" lang="en-GB" sz="2400" spc="-1" strike="noStrike">
                <a:solidFill>
                  <a:srgbClr val="000000"/>
                </a:solidFill>
                <a:latin typeface="Tahoma"/>
              </a:rPr>
              <a:t>Example 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95640" y="1845000"/>
            <a:ext cx="842472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application prints the following output, once it is executed:   </a:t>
            </a:r>
            <a:endParaRPr b="0" lang="en-GB" sz="2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rcRect l="0" t="0" r="78125" b="38967"/>
          <a:stretch/>
        </p:blipFill>
        <p:spPr>
          <a:xfrm>
            <a:off x="2339640" y="2493000"/>
            <a:ext cx="2523240" cy="3960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9458</TotalTime>
  <Application>LibreOffice/7.3.7.2$Linux_X86_64 LibreOffice_project/30$Build-2</Application>
  <AppVersion>15.0000</AppVersion>
  <Words>2369</Words>
  <Paragraphs>197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 Bramer</dc:creator>
  <dc:description>largely based on REMIND demo</dc:description>
  <dc:language>en-US</dc:language>
  <cp:lastModifiedBy/>
  <dcterms:modified xsi:type="dcterms:W3CDTF">2023-02-21T11:07:20Z</dcterms:modified>
  <cp:revision>815</cp:revision>
  <dc:subject/>
  <dc:title>cbr talk part2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42</vt:i4>
  </property>
</Properties>
</file>