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87bc6bd7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87bc6bd7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87bc6bd7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87bc6bd7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87bc6bd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87bc6bd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87bc6bd7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87bc6bd7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87bc6bd7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87bc6bd7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87bc6bd7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87bc6bd7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87bc6bd7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87bc6bd7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87bc6bd7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87bc6bd7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87bc6bd7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87bc6bd7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for beginners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D1D5DB"/>
                </a:solidFill>
                <a:latin typeface="Roboto"/>
                <a:ea typeface="Roboto"/>
                <a:cs typeface="Roboto"/>
                <a:sym typeface="Roboto"/>
              </a:rPr>
              <a:t>An Introduction to Hypertext Markup Language</a:t>
            </a:r>
            <a:endParaRPr/>
          </a:p>
        </p:txBody>
      </p:sp>
      <p:sp>
        <p:nvSpPr>
          <p:cNvPr id="136" name="Google Shape;136;p13"/>
          <p:cNvSpPr txBox="1"/>
          <p:nvPr/>
        </p:nvSpPr>
        <p:spPr>
          <a:xfrm>
            <a:off x="7911750" y="0"/>
            <a:ext cx="6429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highlight>
                  <a:schemeClr val="lt1"/>
                </a:highlight>
                <a:latin typeface="Lato"/>
                <a:ea typeface="Lato"/>
                <a:cs typeface="Lato"/>
                <a:sym typeface="Lato"/>
              </a:rPr>
              <a:t>1</a:t>
            </a:r>
            <a:endParaRPr sz="2200">
              <a:highlight>
                <a:schemeClr val="lt1"/>
              </a:highlight>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Scientific HTML</a:t>
            </a:r>
            <a:endParaRPr sz="2600"/>
          </a:p>
        </p:txBody>
      </p:sp>
      <p:sp>
        <p:nvSpPr>
          <p:cNvPr id="200" name="Google Shape;20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500">
                <a:solidFill>
                  <a:srgbClr val="D1D5DB"/>
                </a:solidFill>
                <a:latin typeface="Roboto"/>
                <a:ea typeface="Roboto"/>
                <a:cs typeface="Roboto"/>
                <a:sym typeface="Roboto"/>
              </a:rPr>
              <a:t>HTML can be employed for scientific content by incorporating special tags to represent subscripts, superscripts, Greek characters, and mathematical symbols, enhancing the presentation of scientific data and equations on web pages.</a:t>
            </a:r>
            <a:endParaRPr sz="1500">
              <a:solidFill>
                <a:srgbClr val="D1D5DB"/>
              </a:solidFill>
              <a:latin typeface="Roboto"/>
              <a:ea typeface="Roboto"/>
              <a:cs typeface="Roboto"/>
              <a:sym typeface="Roboto"/>
            </a:endParaRPr>
          </a:p>
          <a:p>
            <a:pPr indent="0" lvl="0" marL="0" rtl="0" algn="l">
              <a:lnSpc>
                <a:spcPct val="105000"/>
              </a:lnSpc>
              <a:spcBef>
                <a:spcPts val="1200"/>
              </a:spcBef>
              <a:spcAft>
                <a:spcPts val="0"/>
              </a:spcAft>
              <a:buNone/>
            </a:pPr>
            <a:r>
              <a:rPr lang="en" sz="1500">
                <a:solidFill>
                  <a:srgbClr val="D1D5DB"/>
                </a:solidFill>
                <a:latin typeface="Roboto"/>
                <a:ea typeface="Roboto"/>
                <a:cs typeface="Roboto"/>
                <a:sym typeface="Roboto"/>
              </a:rPr>
              <a:t>Subscripts in HTML: To create subscripts, enclose the text you want to be subscripted within &lt;sub&gt; and &lt;/sub&gt;</a:t>
            </a:r>
            <a:endParaRPr sz="1500">
              <a:solidFill>
                <a:srgbClr val="D1D5DB"/>
              </a:solidFill>
              <a:latin typeface="Roboto"/>
              <a:ea typeface="Roboto"/>
              <a:cs typeface="Roboto"/>
              <a:sym typeface="Roboto"/>
            </a:endParaRPr>
          </a:p>
          <a:p>
            <a:pPr indent="0" lvl="0" marL="0" rtl="0" algn="l">
              <a:lnSpc>
                <a:spcPct val="105000"/>
              </a:lnSpc>
              <a:spcBef>
                <a:spcPts val="1200"/>
              </a:spcBef>
              <a:spcAft>
                <a:spcPts val="0"/>
              </a:spcAft>
              <a:buNone/>
            </a:pPr>
            <a:r>
              <a:rPr lang="en" sz="1500">
                <a:solidFill>
                  <a:srgbClr val="D1D5DB"/>
                </a:solidFill>
                <a:latin typeface="Roboto"/>
                <a:ea typeface="Roboto"/>
                <a:cs typeface="Roboto"/>
                <a:sym typeface="Roboto"/>
              </a:rPr>
              <a:t>Superscripts in HTML: For superscripts, wrap the desired text within &lt;sup&gt; and &lt;/sup&gt;</a:t>
            </a:r>
            <a:endParaRPr sz="1500">
              <a:solidFill>
                <a:srgbClr val="D1D5DB"/>
              </a:solidFill>
              <a:latin typeface="Roboto"/>
              <a:ea typeface="Roboto"/>
              <a:cs typeface="Roboto"/>
              <a:sym typeface="Roboto"/>
            </a:endParaRPr>
          </a:p>
          <a:p>
            <a:pPr indent="0" lvl="0" marL="0" rtl="0" algn="l">
              <a:lnSpc>
                <a:spcPct val="105000"/>
              </a:lnSpc>
              <a:spcBef>
                <a:spcPts val="1200"/>
              </a:spcBef>
              <a:spcAft>
                <a:spcPts val="0"/>
              </a:spcAft>
              <a:buNone/>
            </a:pPr>
            <a:r>
              <a:rPr lang="en" sz="1500">
                <a:solidFill>
                  <a:srgbClr val="D1D5DB"/>
                </a:solidFill>
                <a:latin typeface="Roboto"/>
                <a:ea typeface="Roboto"/>
                <a:cs typeface="Roboto"/>
                <a:sym typeface="Roboto"/>
              </a:rPr>
              <a:t>Greek characters in HTML: To include Greek characters, use named or numeric character references, such as "α" for α (alpha) or "β" for β (beta).</a:t>
            </a:r>
            <a:endParaRPr sz="1500">
              <a:solidFill>
                <a:srgbClr val="D1D5DB"/>
              </a:solidFill>
              <a:latin typeface="Roboto"/>
              <a:ea typeface="Roboto"/>
              <a:cs typeface="Roboto"/>
              <a:sym typeface="Roboto"/>
            </a:endParaRPr>
          </a:p>
          <a:p>
            <a:pPr indent="0" lvl="0" marL="0" rtl="0" algn="l">
              <a:lnSpc>
                <a:spcPct val="105000"/>
              </a:lnSpc>
              <a:spcBef>
                <a:spcPts val="1200"/>
              </a:spcBef>
              <a:spcAft>
                <a:spcPts val="0"/>
              </a:spcAft>
              <a:buNone/>
            </a:pPr>
            <a:r>
              <a:t/>
            </a:r>
            <a:endParaRPr sz="1500">
              <a:solidFill>
                <a:srgbClr val="D1D5DB"/>
              </a:solidFill>
              <a:latin typeface="Roboto"/>
              <a:ea typeface="Roboto"/>
              <a:cs typeface="Roboto"/>
              <a:sym typeface="Roboto"/>
            </a:endParaRPr>
          </a:p>
          <a:p>
            <a:pPr indent="0" lvl="0" marL="0" rtl="0" algn="l">
              <a:lnSpc>
                <a:spcPct val="105000"/>
              </a:lnSpc>
              <a:spcBef>
                <a:spcPts val="1200"/>
              </a:spcBef>
              <a:spcAft>
                <a:spcPts val="1200"/>
              </a:spcAft>
              <a:buNone/>
            </a:pPr>
            <a:r>
              <a:t/>
            </a:r>
            <a:endParaRPr sz="1500">
              <a:solidFill>
                <a:srgbClr val="D1D5DB"/>
              </a:solidFill>
              <a:latin typeface="Roboto"/>
              <a:ea typeface="Roboto"/>
              <a:cs typeface="Roboto"/>
              <a:sym typeface="Roboto"/>
            </a:endParaRPr>
          </a:p>
        </p:txBody>
      </p:sp>
      <p:sp>
        <p:nvSpPr>
          <p:cNvPr id="201" name="Google Shape;201;p22"/>
          <p:cNvSpPr txBox="1"/>
          <p:nvPr/>
        </p:nvSpPr>
        <p:spPr>
          <a:xfrm>
            <a:off x="7764975" y="0"/>
            <a:ext cx="571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highlight>
                  <a:schemeClr val="lt1"/>
                </a:highlight>
                <a:latin typeface="Lato"/>
                <a:ea typeface="Lato"/>
                <a:cs typeface="Lato"/>
                <a:sym typeface="Lato"/>
              </a:rPr>
              <a:t>10</a:t>
            </a:r>
            <a:endParaRPr b="1" sz="2200">
              <a:highlight>
                <a:schemeClr val="lt1"/>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Introduction to HTML</a:t>
            </a:r>
            <a:endParaRPr sz="2600"/>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HTML stands for HyperText Markup Language. It is a programming language that allows web browsers to format and display text, images, and other multimedia as web pages or websites.</a:t>
            </a:r>
            <a:endParaRPr sz="1600">
              <a:solidFill>
                <a:srgbClr val="D1D5DB"/>
              </a:solidFill>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It is a fundamental language for web development.</a:t>
            </a:r>
            <a:endParaRPr sz="1600">
              <a:solidFill>
                <a:srgbClr val="D1D5DB"/>
              </a:solidFill>
              <a:latin typeface="Roboto"/>
              <a:ea typeface="Roboto"/>
              <a:cs typeface="Roboto"/>
              <a:sym typeface="Roboto"/>
            </a:endParaRPr>
          </a:p>
          <a:p>
            <a:pPr indent="0" lvl="0" marL="0" rtl="0" algn="l">
              <a:spcBef>
                <a:spcPts val="0"/>
              </a:spcBef>
              <a:spcAft>
                <a:spcPts val="1200"/>
              </a:spcAft>
              <a:buNone/>
            </a:pPr>
            <a:r>
              <a:t/>
            </a:r>
            <a:endParaRPr sz="1600"/>
          </a:p>
        </p:txBody>
      </p:sp>
      <p:sp>
        <p:nvSpPr>
          <p:cNvPr id="143" name="Google Shape;143;p14"/>
          <p:cNvSpPr txBox="1"/>
          <p:nvPr/>
        </p:nvSpPr>
        <p:spPr>
          <a:xfrm>
            <a:off x="7925700" y="0"/>
            <a:ext cx="410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highlight>
                  <a:schemeClr val="lt1"/>
                </a:highlight>
                <a:latin typeface="Lato"/>
                <a:ea typeface="Lato"/>
                <a:cs typeface="Lato"/>
                <a:sym typeface="Lato"/>
              </a:rPr>
              <a:t>2</a:t>
            </a:r>
            <a:endParaRPr sz="2200">
              <a:highlight>
                <a:schemeClr val="lt1"/>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What is needed to write HTML</a:t>
            </a:r>
            <a:endParaRPr sz="2600"/>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Any simple text editor can be used to write HTML code.</a:t>
            </a:r>
            <a:endParaRPr sz="1600">
              <a:solidFill>
                <a:srgbClr val="D1D5DB"/>
              </a:solidFill>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Recommended editors with syntax highlighting.</a:t>
            </a:r>
            <a:endParaRPr sz="1600">
              <a:solidFill>
                <a:srgbClr val="D1D5DB"/>
              </a:solidFill>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Example editors: Notepad (Windows), KWrite (Linux), TextEdit (MacOS).</a:t>
            </a:r>
            <a:endParaRPr sz="1600">
              <a:solidFill>
                <a:srgbClr val="D1D5DB"/>
              </a:solidFill>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Recommended advanced text editor: Notepad2 (Windows).</a:t>
            </a:r>
            <a:endParaRPr sz="1600">
              <a:solidFill>
                <a:srgbClr val="D1D5DB"/>
              </a:solidFill>
              <a:latin typeface="Roboto"/>
              <a:ea typeface="Roboto"/>
              <a:cs typeface="Roboto"/>
              <a:sym typeface="Roboto"/>
            </a:endParaRPr>
          </a:p>
          <a:p>
            <a:pPr indent="0" lvl="0" marL="0" rtl="0" algn="l">
              <a:spcBef>
                <a:spcPts val="0"/>
              </a:spcBef>
              <a:spcAft>
                <a:spcPts val="1200"/>
              </a:spcAft>
              <a:buNone/>
            </a:pPr>
            <a:r>
              <a:t/>
            </a:r>
            <a:endParaRPr sz="1600"/>
          </a:p>
        </p:txBody>
      </p:sp>
      <p:sp>
        <p:nvSpPr>
          <p:cNvPr id="150" name="Google Shape;150;p15"/>
          <p:cNvSpPr txBox="1"/>
          <p:nvPr/>
        </p:nvSpPr>
        <p:spPr>
          <a:xfrm>
            <a:off x="7877700" y="0"/>
            <a:ext cx="458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highlight>
                  <a:schemeClr val="lt1"/>
                </a:highlight>
                <a:latin typeface="Lato"/>
                <a:ea typeface="Lato"/>
                <a:cs typeface="Lato"/>
                <a:sym typeface="Lato"/>
              </a:rPr>
              <a:t>3</a:t>
            </a:r>
            <a:endParaRPr sz="2200">
              <a:highlight>
                <a:schemeClr val="lt1"/>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Creating the root folder</a:t>
            </a:r>
            <a:endParaRPr sz="2600"/>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Create a folder on your hard drive called "Web."</a:t>
            </a:r>
            <a:endParaRPr sz="1600">
              <a:solidFill>
                <a:srgbClr val="D1D5DB"/>
              </a:solidFill>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This folder is where you'll save all the web pages you create during the course.</a:t>
            </a:r>
            <a:endParaRPr sz="1600">
              <a:solidFill>
                <a:srgbClr val="D1D5DB"/>
              </a:solidFill>
              <a:latin typeface="Roboto"/>
              <a:ea typeface="Roboto"/>
              <a:cs typeface="Roboto"/>
              <a:sym typeface="Roboto"/>
            </a:endParaRPr>
          </a:p>
          <a:p>
            <a:pPr indent="0" lvl="0" marL="0" rtl="0" algn="l">
              <a:spcBef>
                <a:spcPts val="0"/>
              </a:spcBef>
              <a:spcAft>
                <a:spcPts val="1200"/>
              </a:spcAft>
              <a:buNone/>
            </a:pPr>
            <a:r>
              <a:t/>
            </a:r>
            <a:endParaRPr sz="1600"/>
          </a:p>
        </p:txBody>
      </p:sp>
      <p:sp>
        <p:nvSpPr>
          <p:cNvPr id="157" name="Google Shape;157;p16"/>
          <p:cNvSpPr txBox="1"/>
          <p:nvPr/>
        </p:nvSpPr>
        <p:spPr>
          <a:xfrm>
            <a:off x="7941775" y="0"/>
            <a:ext cx="394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highlight>
                  <a:schemeClr val="lt1"/>
                </a:highlight>
                <a:latin typeface="Lato"/>
                <a:ea typeface="Lato"/>
                <a:cs typeface="Lato"/>
                <a:sym typeface="Lato"/>
              </a:rPr>
              <a:t>4</a:t>
            </a:r>
            <a:endParaRPr b="1" sz="2200">
              <a:highlight>
                <a:schemeClr val="lt1"/>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168925" y="4139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Your first HTML page</a:t>
            </a:r>
            <a:endParaRPr sz="2600"/>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270">
                <a:solidFill>
                  <a:srgbClr val="D1D5DB"/>
                </a:solidFill>
                <a:latin typeface="Roboto"/>
                <a:ea typeface="Roboto"/>
                <a:cs typeface="Roboto"/>
                <a:sym typeface="Roboto"/>
              </a:rPr>
              <a:t>Display a simple "Hello World" web page.</a:t>
            </a:r>
            <a:endParaRPr sz="1270">
              <a:solidFill>
                <a:srgbClr val="D1D5DB"/>
              </a:solidFill>
              <a:latin typeface="Roboto"/>
              <a:ea typeface="Roboto"/>
              <a:cs typeface="Roboto"/>
              <a:sym typeface="Roboto"/>
            </a:endParaRPr>
          </a:p>
          <a:p>
            <a:pPr indent="0" lvl="0" marL="0" rtl="0" algn="l">
              <a:lnSpc>
                <a:spcPct val="95000"/>
              </a:lnSpc>
              <a:spcBef>
                <a:spcPts val="1200"/>
              </a:spcBef>
              <a:spcAft>
                <a:spcPts val="0"/>
              </a:spcAft>
              <a:buSzPts val="523"/>
              <a:buNone/>
            </a:pPr>
            <a:r>
              <a:rPr lang="en" sz="1270">
                <a:solidFill>
                  <a:srgbClr val="D1D5DB"/>
                </a:solidFill>
                <a:latin typeface="Roboto"/>
                <a:ea typeface="Roboto"/>
                <a:cs typeface="Roboto"/>
                <a:sym typeface="Roboto"/>
              </a:rPr>
              <a:t>Provide the HTML code:</a:t>
            </a:r>
            <a:endParaRPr sz="1270">
              <a:solidFill>
                <a:srgbClr val="D1D5DB"/>
              </a:solidFill>
              <a:latin typeface="Roboto"/>
              <a:ea typeface="Roboto"/>
              <a:cs typeface="Roboto"/>
              <a:sym typeface="Roboto"/>
            </a:endParaRPr>
          </a:p>
          <a:p>
            <a:pPr indent="0" lvl="0" marL="0" rtl="0" algn="l">
              <a:lnSpc>
                <a:spcPct val="95000"/>
              </a:lnSpc>
              <a:spcBef>
                <a:spcPts val="1200"/>
              </a:spcBef>
              <a:spcAft>
                <a:spcPts val="0"/>
              </a:spcAft>
              <a:buSzPts val="523"/>
              <a:buNone/>
            </a:pPr>
            <a:r>
              <a:rPr lang="en" sz="1270">
                <a:solidFill>
                  <a:srgbClr val="D1D5DB"/>
                </a:solidFill>
                <a:latin typeface="Roboto"/>
                <a:ea typeface="Roboto"/>
                <a:cs typeface="Roboto"/>
                <a:sym typeface="Roboto"/>
              </a:rPr>
              <a:t>&lt;html&gt;</a:t>
            </a:r>
            <a:endParaRPr sz="1270">
              <a:solidFill>
                <a:srgbClr val="D1D5DB"/>
              </a:solidFill>
              <a:latin typeface="Roboto"/>
              <a:ea typeface="Roboto"/>
              <a:cs typeface="Roboto"/>
              <a:sym typeface="Roboto"/>
            </a:endParaRPr>
          </a:p>
          <a:p>
            <a:pPr indent="0" lvl="0" marL="0" rtl="0" algn="l">
              <a:lnSpc>
                <a:spcPct val="95000"/>
              </a:lnSpc>
              <a:spcBef>
                <a:spcPts val="1200"/>
              </a:spcBef>
              <a:spcAft>
                <a:spcPts val="0"/>
              </a:spcAft>
              <a:buSzPts val="523"/>
              <a:buNone/>
            </a:pPr>
            <a:r>
              <a:rPr lang="en" sz="1270">
                <a:solidFill>
                  <a:srgbClr val="D1D5DB"/>
                </a:solidFill>
                <a:latin typeface="Roboto"/>
                <a:ea typeface="Roboto"/>
                <a:cs typeface="Roboto"/>
                <a:sym typeface="Roboto"/>
              </a:rPr>
              <a:t>  &lt;head&gt;</a:t>
            </a:r>
            <a:endParaRPr sz="1270">
              <a:solidFill>
                <a:srgbClr val="D1D5DB"/>
              </a:solidFill>
              <a:latin typeface="Roboto"/>
              <a:ea typeface="Roboto"/>
              <a:cs typeface="Roboto"/>
              <a:sym typeface="Roboto"/>
            </a:endParaRPr>
          </a:p>
          <a:p>
            <a:pPr indent="0" lvl="0" marL="0" rtl="0" algn="l">
              <a:lnSpc>
                <a:spcPct val="95000"/>
              </a:lnSpc>
              <a:spcBef>
                <a:spcPts val="1200"/>
              </a:spcBef>
              <a:spcAft>
                <a:spcPts val="0"/>
              </a:spcAft>
              <a:buSzPts val="523"/>
              <a:buNone/>
            </a:pPr>
            <a:r>
              <a:rPr lang="en" sz="1270">
                <a:solidFill>
                  <a:srgbClr val="D1D5DB"/>
                </a:solidFill>
                <a:latin typeface="Roboto"/>
                <a:ea typeface="Roboto"/>
                <a:cs typeface="Roboto"/>
                <a:sym typeface="Roboto"/>
              </a:rPr>
              <a:t>    &lt;title&gt;Hello World&lt;/title&gt;</a:t>
            </a:r>
            <a:endParaRPr sz="1270">
              <a:solidFill>
                <a:srgbClr val="D1D5DB"/>
              </a:solidFill>
              <a:latin typeface="Roboto"/>
              <a:ea typeface="Roboto"/>
              <a:cs typeface="Roboto"/>
              <a:sym typeface="Roboto"/>
            </a:endParaRPr>
          </a:p>
          <a:p>
            <a:pPr indent="0" lvl="0" marL="0" rtl="0" algn="l">
              <a:lnSpc>
                <a:spcPct val="95000"/>
              </a:lnSpc>
              <a:spcBef>
                <a:spcPts val="1200"/>
              </a:spcBef>
              <a:spcAft>
                <a:spcPts val="0"/>
              </a:spcAft>
              <a:buSzPts val="523"/>
              <a:buNone/>
            </a:pPr>
            <a:r>
              <a:rPr lang="en" sz="1270">
                <a:solidFill>
                  <a:srgbClr val="D1D5DB"/>
                </a:solidFill>
                <a:latin typeface="Roboto"/>
                <a:ea typeface="Roboto"/>
                <a:cs typeface="Roboto"/>
                <a:sym typeface="Roboto"/>
              </a:rPr>
              <a:t>  &lt;/head&gt;</a:t>
            </a:r>
            <a:endParaRPr sz="1270">
              <a:solidFill>
                <a:srgbClr val="D1D5DB"/>
              </a:solidFill>
              <a:latin typeface="Roboto"/>
              <a:ea typeface="Roboto"/>
              <a:cs typeface="Roboto"/>
              <a:sym typeface="Roboto"/>
            </a:endParaRPr>
          </a:p>
          <a:p>
            <a:pPr indent="0" lvl="0" marL="0" rtl="0" algn="l">
              <a:lnSpc>
                <a:spcPct val="95000"/>
              </a:lnSpc>
              <a:spcBef>
                <a:spcPts val="1200"/>
              </a:spcBef>
              <a:spcAft>
                <a:spcPts val="0"/>
              </a:spcAft>
              <a:buSzPts val="523"/>
              <a:buNone/>
            </a:pPr>
            <a:r>
              <a:rPr lang="en" sz="1270">
                <a:solidFill>
                  <a:srgbClr val="D1D5DB"/>
                </a:solidFill>
                <a:latin typeface="Roboto"/>
                <a:ea typeface="Roboto"/>
                <a:cs typeface="Roboto"/>
                <a:sym typeface="Roboto"/>
              </a:rPr>
              <a:t>  &lt;body&gt;</a:t>
            </a:r>
            <a:endParaRPr sz="1270">
              <a:solidFill>
                <a:srgbClr val="D1D5DB"/>
              </a:solidFill>
              <a:latin typeface="Roboto"/>
              <a:ea typeface="Roboto"/>
              <a:cs typeface="Roboto"/>
              <a:sym typeface="Roboto"/>
            </a:endParaRPr>
          </a:p>
          <a:p>
            <a:pPr indent="0" lvl="0" marL="0" rtl="0" algn="l">
              <a:lnSpc>
                <a:spcPct val="95000"/>
              </a:lnSpc>
              <a:spcBef>
                <a:spcPts val="1200"/>
              </a:spcBef>
              <a:spcAft>
                <a:spcPts val="0"/>
              </a:spcAft>
              <a:buSzPts val="523"/>
              <a:buNone/>
            </a:pPr>
            <a:r>
              <a:rPr lang="en" sz="1270">
                <a:solidFill>
                  <a:srgbClr val="D1D5DB"/>
                </a:solidFill>
                <a:latin typeface="Roboto"/>
                <a:ea typeface="Roboto"/>
                <a:cs typeface="Roboto"/>
                <a:sym typeface="Roboto"/>
              </a:rPr>
              <a:t>    &lt;p&gt;Hello World&lt;/p&gt;</a:t>
            </a:r>
            <a:endParaRPr sz="1270">
              <a:solidFill>
                <a:srgbClr val="D1D5DB"/>
              </a:solidFill>
              <a:latin typeface="Roboto"/>
              <a:ea typeface="Roboto"/>
              <a:cs typeface="Roboto"/>
              <a:sym typeface="Roboto"/>
            </a:endParaRPr>
          </a:p>
          <a:p>
            <a:pPr indent="0" lvl="0" marL="0" rtl="0" algn="l">
              <a:lnSpc>
                <a:spcPct val="95000"/>
              </a:lnSpc>
              <a:spcBef>
                <a:spcPts val="1200"/>
              </a:spcBef>
              <a:spcAft>
                <a:spcPts val="0"/>
              </a:spcAft>
              <a:buSzPts val="523"/>
              <a:buNone/>
            </a:pPr>
            <a:r>
              <a:rPr lang="en" sz="1270">
                <a:solidFill>
                  <a:srgbClr val="D1D5DB"/>
                </a:solidFill>
                <a:latin typeface="Roboto"/>
                <a:ea typeface="Roboto"/>
                <a:cs typeface="Roboto"/>
                <a:sym typeface="Roboto"/>
              </a:rPr>
              <a:t>  &lt;/body&gt;</a:t>
            </a:r>
            <a:endParaRPr sz="1270">
              <a:solidFill>
                <a:srgbClr val="D1D5DB"/>
              </a:solidFill>
              <a:latin typeface="Roboto"/>
              <a:ea typeface="Roboto"/>
              <a:cs typeface="Roboto"/>
              <a:sym typeface="Roboto"/>
            </a:endParaRPr>
          </a:p>
          <a:p>
            <a:pPr indent="0" lvl="0" marL="0" rtl="0" algn="l">
              <a:lnSpc>
                <a:spcPct val="95000"/>
              </a:lnSpc>
              <a:spcBef>
                <a:spcPts val="1200"/>
              </a:spcBef>
              <a:spcAft>
                <a:spcPts val="0"/>
              </a:spcAft>
              <a:buSzPts val="523"/>
              <a:buNone/>
            </a:pPr>
            <a:r>
              <a:rPr lang="en" sz="1270">
                <a:solidFill>
                  <a:srgbClr val="D1D5DB"/>
                </a:solidFill>
                <a:latin typeface="Roboto"/>
                <a:ea typeface="Roboto"/>
                <a:cs typeface="Roboto"/>
                <a:sym typeface="Roboto"/>
              </a:rPr>
              <a:t>&lt;/html&gt;</a:t>
            </a:r>
            <a:endParaRPr sz="1270">
              <a:solidFill>
                <a:srgbClr val="D1D5DB"/>
              </a:solidFill>
              <a:latin typeface="Roboto"/>
              <a:ea typeface="Roboto"/>
              <a:cs typeface="Roboto"/>
              <a:sym typeface="Roboto"/>
            </a:endParaRPr>
          </a:p>
          <a:p>
            <a:pPr indent="0" lvl="0" marL="0" rtl="0" algn="l">
              <a:lnSpc>
                <a:spcPct val="95000"/>
              </a:lnSpc>
              <a:spcBef>
                <a:spcPts val="1200"/>
              </a:spcBef>
              <a:spcAft>
                <a:spcPts val="0"/>
              </a:spcAft>
              <a:buSzPts val="523"/>
              <a:buNone/>
            </a:pPr>
            <a:r>
              <a:t/>
            </a:r>
            <a:endParaRPr sz="1270">
              <a:solidFill>
                <a:srgbClr val="D1D5DB"/>
              </a:solidFill>
              <a:latin typeface="Roboto"/>
              <a:ea typeface="Roboto"/>
              <a:cs typeface="Roboto"/>
              <a:sym typeface="Roboto"/>
            </a:endParaRPr>
          </a:p>
          <a:p>
            <a:pPr indent="0" lvl="0" marL="0" rtl="0" algn="l">
              <a:lnSpc>
                <a:spcPct val="95000"/>
              </a:lnSpc>
              <a:spcBef>
                <a:spcPts val="1200"/>
              </a:spcBef>
              <a:spcAft>
                <a:spcPts val="1200"/>
              </a:spcAft>
              <a:buSzPts val="523"/>
              <a:buNone/>
            </a:pPr>
            <a:r>
              <a:t/>
            </a:r>
            <a:endParaRPr sz="1270">
              <a:solidFill>
                <a:srgbClr val="D1D5DB"/>
              </a:solidFill>
              <a:latin typeface="Roboto"/>
              <a:ea typeface="Roboto"/>
              <a:cs typeface="Roboto"/>
              <a:sym typeface="Roboto"/>
            </a:endParaRPr>
          </a:p>
        </p:txBody>
      </p:sp>
      <p:sp>
        <p:nvSpPr>
          <p:cNvPr id="164" name="Google Shape;164;p17"/>
          <p:cNvSpPr txBox="1"/>
          <p:nvPr/>
        </p:nvSpPr>
        <p:spPr>
          <a:xfrm>
            <a:off x="6752350" y="204975"/>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5" name="Google Shape;165;p17"/>
          <p:cNvSpPr txBox="1"/>
          <p:nvPr/>
        </p:nvSpPr>
        <p:spPr>
          <a:xfrm>
            <a:off x="7966800" y="61500"/>
            <a:ext cx="3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6" name="Google Shape;166;p17"/>
          <p:cNvSpPr txBox="1"/>
          <p:nvPr/>
        </p:nvSpPr>
        <p:spPr>
          <a:xfrm>
            <a:off x="7838224" y="0"/>
            <a:ext cx="369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highlight>
                  <a:schemeClr val="lt1"/>
                </a:highlight>
                <a:latin typeface="Lato"/>
                <a:ea typeface="Lato"/>
                <a:cs typeface="Lato"/>
                <a:sym typeface="Lato"/>
              </a:rPr>
              <a:t>5</a:t>
            </a:r>
            <a:endParaRPr b="1" sz="2200">
              <a:highlight>
                <a:schemeClr val="lt1"/>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Breaking down the code</a:t>
            </a:r>
            <a:endParaRPr sz="2600"/>
          </a:p>
        </p:txBody>
      </p:sp>
      <p:sp>
        <p:nvSpPr>
          <p:cNvPr id="172" name="Google Shape;172;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Explanation of HTML tags.</a:t>
            </a:r>
            <a:endParaRPr sz="1600">
              <a:solidFill>
                <a:srgbClr val="D1D5DB"/>
              </a:solidFill>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Example tags: </a:t>
            </a:r>
            <a:endParaRPr sz="1600">
              <a:solidFill>
                <a:srgbClr val="D1D5DB"/>
              </a:solidFill>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latin typeface="Courier New"/>
                <a:ea typeface="Courier New"/>
                <a:cs typeface="Courier New"/>
                <a:sym typeface="Courier New"/>
              </a:rPr>
              <a:t>&lt;html&gt;</a:t>
            </a:r>
            <a:r>
              <a:rPr lang="en" sz="1600">
                <a:solidFill>
                  <a:srgbClr val="D1D5DB"/>
                </a:solidFill>
                <a:latin typeface="Roboto"/>
                <a:ea typeface="Roboto"/>
                <a:cs typeface="Roboto"/>
                <a:sym typeface="Roboto"/>
              </a:rPr>
              <a:t> encloses the entire HTML document</a:t>
            </a:r>
            <a:endParaRPr sz="1600">
              <a:solidFill>
                <a:srgbClr val="D1D5DB"/>
              </a:solidFill>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latin typeface="Courier New"/>
                <a:ea typeface="Courier New"/>
                <a:cs typeface="Courier New"/>
                <a:sym typeface="Courier New"/>
              </a:rPr>
              <a:t>&lt;head&gt;</a:t>
            </a:r>
            <a:r>
              <a:rPr lang="en" sz="1600">
                <a:solidFill>
                  <a:srgbClr val="D1D5DB"/>
                </a:solidFill>
                <a:latin typeface="Roboto"/>
                <a:ea typeface="Roboto"/>
                <a:cs typeface="Roboto"/>
                <a:sym typeface="Roboto"/>
              </a:rPr>
              <a:t> contains metadata and other information about the HTML document</a:t>
            </a:r>
            <a:endParaRPr sz="1600">
              <a:solidFill>
                <a:srgbClr val="D1D5DB"/>
              </a:solidFill>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latin typeface="Courier New"/>
                <a:ea typeface="Courier New"/>
                <a:cs typeface="Courier New"/>
                <a:sym typeface="Courier New"/>
              </a:rPr>
              <a:t>&lt;title&gt;</a:t>
            </a:r>
            <a:r>
              <a:rPr lang="en" sz="1600">
                <a:solidFill>
                  <a:srgbClr val="D1D5DB"/>
                </a:solidFill>
                <a:latin typeface="Roboto"/>
                <a:ea typeface="Roboto"/>
                <a:cs typeface="Roboto"/>
                <a:sym typeface="Roboto"/>
              </a:rPr>
              <a:t> defines the title of the HTML document</a:t>
            </a:r>
            <a:endParaRPr sz="1600">
              <a:solidFill>
                <a:srgbClr val="D1D5DB"/>
              </a:solidFill>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latin typeface="Courier New"/>
                <a:ea typeface="Courier New"/>
                <a:cs typeface="Courier New"/>
                <a:sym typeface="Courier New"/>
              </a:rPr>
              <a:t>&lt;body&gt;</a:t>
            </a:r>
            <a:r>
              <a:rPr lang="en" sz="1600">
                <a:solidFill>
                  <a:srgbClr val="D1D5DB"/>
                </a:solidFill>
                <a:latin typeface="Roboto"/>
                <a:ea typeface="Roboto"/>
                <a:cs typeface="Roboto"/>
                <a:sym typeface="Roboto"/>
              </a:rPr>
              <a:t> contains the main content of the HTML document</a:t>
            </a:r>
            <a:endParaRPr sz="1600">
              <a:solidFill>
                <a:srgbClr val="D1D5DB"/>
              </a:solidFill>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latin typeface="Courier New"/>
                <a:ea typeface="Courier New"/>
                <a:cs typeface="Courier New"/>
                <a:sym typeface="Courier New"/>
              </a:rPr>
              <a:t>&lt;p&gt; </a:t>
            </a:r>
            <a:r>
              <a:rPr lang="en" sz="1600">
                <a:solidFill>
                  <a:srgbClr val="D1D5DB"/>
                </a:solidFill>
                <a:latin typeface="Roboto"/>
                <a:ea typeface="Roboto"/>
                <a:cs typeface="Roboto"/>
                <a:sym typeface="Roboto"/>
              </a:rPr>
              <a:t>used to define paragraphs of text within the HTML document</a:t>
            </a:r>
            <a:endParaRPr sz="1600">
              <a:solidFill>
                <a:srgbClr val="D1D5DB"/>
              </a:solidFill>
              <a:latin typeface="Courier New"/>
              <a:ea typeface="Courier New"/>
              <a:cs typeface="Courier New"/>
              <a:sym typeface="Courier New"/>
            </a:endParaRPr>
          </a:p>
          <a:p>
            <a:pPr indent="0" lvl="0" marL="0" rtl="0" algn="l">
              <a:spcBef>
                <a:spcPts val="0"/>
              </a:spcBef>
              <a:spcAft>
                <a:spcPts val="1200"/>
              </a:spcAft>
              <a:buNone/>
            </a:pPr>
            <a:r>
              <a:t/>
            </a:r>
            <a:endParaRPr sz="1600"/>
          </a:p>
        </p:txBody>
      </p:sp>
      <p:sp>
        <p:nvSpPr>
          <p:cNvPr id="173" name="Google Shape;173;p18"/>
          <p:cNvSpPr txBox="1"/>
          <p:nvPr/>
        </p:nvSpPr>
        <p:spPr>
          <a:xfrm>
            <a:off x="7877500" y="0"/>
            <a:ext cx="528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highlight>
                  <a:schemeClr val="lt1"/>
                </a:highlight>
                <a:latin typeface="Lato"/>
                <a:ea typeface="Lato"/>
                <a:cs typeface="Lato"/>
                <a:sym typeface="Lato"/>
              </a:rPr>
              <a:t>6</a:t>
            </a:r>
            <a:endParaRPr b="1" sz="2200">
              <a:highlight>
                <a:schemeClr val="lt1"/>
              </a:highlight>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Linking pages together</a:t>
            </a:r>
            <a:endParaRPr sz="2600"/>
          </a:p>
        </p:txBody>
      </p:sp>
      <p:sp>
        <p:nvSpPr>
          <p:cNvPr id="179" name="Google Shape;179;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D1D5DB"/>
                </a:solidFill>
                <a:latin typeface="Roboto"/>
                <a:ea typeface="Roboto"/>
                <a:cs typeface="Roboto"/>
                <a:sym typeface="Roboto"/>
              </a:rPr>
              <a:t>Show the HTML code for creating hyperlinks.</a:t>
            </a:r>
            <a:endParaRPr sz="1500">
              <a:solidFill>
                <a:srgbClr val="D1D5DB"/>
              </a:solidFill>
              <a:latin typeface="Roboto"/>
              <a:ea typeface="Roboto"/>
              <a:cs typeface="Roboto"/>
              <a:sym typeface="Roboto"/>
            </a:endParaRPr>
          </a:p>
          <a:p>
            <a:pPr indent="-228600" lvl="0" marL="457200" rtl="0" algn="l">
              <a:spcBef>
                <a:spcPts val="1500"/>
              </a:spcBef>
              <a:spcAft>
                <a:spcPts val="0"/>
              </a:spcAft>
              <a:buClr>
                <a:srgbClr val="D1D5DB"/>
              </a:buClr>
              <a:buSzPts val="1500"/>
              <a:buFont typeface="Roboto"/>
              <a:buNone/>
            </a:pPr>
            <a:r>
              <a:rPr lang="en" sz="1500">
                <a:solidFill>
                  <a:srgbClr val="D1D5DB"/>
                </a:solidFill>
                <a:latin typeface="Roboto"/>
                <a:ea typeface="Roboto"/>
                <a:cs typeface="Roboto"/>
                <a:sym typeface="Roboto"/>
              </a:rPr>
              <a:t>Link to an External Website:</a:t>
            </a:r>
            <a:endParaRPr sz="1500">
              <a:solidFill>
                <a:srgbClr val="D1D5DB"/>
              </a:solidFill>
              <a:latin typeface="Roboto"/>
              <a:ea typeface="Roboto"/>
              <a:cs typeface="Roboto"/>
              <a:sym typeface="Roboto"/>
            </a:endParaRPr>
          </a:p>
          <a:p>
            <a:pPr indent="-323850" lvl="1" marL="914400" rtl="0" algn="l">
              <a:spcBef>
                <a:spcPts val="0"/>
              </a:spcBef>
              <a:spcAft>
                <a:spcPts val="0"/>
              </a:spcAft>
              <a:buClr>
                <a:srgbClr val="D1D5DB"/>
              </a:buClr>
              <a:buSzPts val="1500"/>
              <a:buFont typeface="Roboto"/>
              <a:buChar char="●"/>
            </a:pPr>
            <a:r>
              <a:rPr lang="en" sz="1500">
                <a:solidFill>
                  <a:srgbClr val="D1D5DB"/>
                </a:solidFill>
                <a:latin typeface="Courier New"/>
                <a:ea typeface="Courier New"/>
                <a:cs typeface="Courier New"/>
                <a:sym typeface="Courier New"/>
              </a:rPr>
              <a:t>&lt;a href="http://www.lboro.ac.uk" target="_blank"&gt;Loughborough University&lt;/a&gt;</a:t>
            </a:r>
            <a:endParaRPr sz="1500">
              <a:solidFill>
                <a:srgbClr val="D1D5DB"/>
              </a:solidFill>
              <a:latin typeface="Courier New"/>
              <a:ea typeface="Courier New"/>
              <a:cs typeface="Courier New"/>
              <a:sym typeface="Courier New"/>
            </a:endParaRPr>
          </a:p>
          <a:p>
            <a:pPr indent="-228600" lvl="0" marL="457200" rtl="0" algn="l">
              <a:spcBef>
                <a:spcPts val="0"/>
              </a:spcBef>
              <a:spcAft>
                <a:spcPts val="0"/>
              </a:spcAft>
              <a:buClr>
                <a:srgbClr val="D1D5DB"/>
              </a:buClr>
              <a:buSzPts val="1500"/>
              <a:buFont typeface="Roboto"/>
              <a:buNone/>
            </a:pPr>
            <a:r>
              <a:rPr lang="en" sz="1500">
                <a:solidFill>
                  <a:srgbClr val="D1D5DB"/>
                </a:solidFill>
                <a:latin typeface="Roboto"/>
                <a:ea typeface="Roboto"/>
                <a:cs typeface="Roboto"/>
                <a:sym typeface="Roboto"/>
              </a:rPr>
              <a:t>Link to an Internal HTML Page:</a:t>
            </a:r>
            <a:endParaRPr sz="1500">
              <a:solidFill>
                <a:srgbClr val="D1D5DB"/>
              </a:solidFill>
              <a:latin typeface="Roboto"/>
              <a:ea typeface="Roboto"/>
              <a:cs typeface="Roboto"/>
              <a:sym typeface="Roboto"/>
            </a:endParaRPr>
          </a:p>
          <a:p>
            <a:pPr indent="-323850" lvl="1" marL="914400" rtl="0" algn="l">
              <a:spcBef>
                <a:spcPts val="0"/>
              </a:spcBef>
              <a:spcAft>
                <a:spcPts val="0"/>
              </a:spcAft>
              <a:buClr>
                <a:srgbClr val="D1D5DB"/>
              </a:buClr>
              <a:buSzPts val="1500"/>
              <a:buFont typeface="Roboto"/>
              <a:buChar char="●"/>
            </a:pPr>
            <a:r>
              <a:rPr lang="en" sz="1500">
                <a:solidFill>
                  <a:srgbClr val="D1D5DB"/>
                </a:solidFill>
                <a:latin typeface="Courier New"/>
                <a:ea typeface="Courier New"/>
                <a:cs typeface="Courier New"/>
                <a:sym typeface="Courier New"/>
              </a:rPr>
              <a:t>&lt;a href="index2.html" target="_self"&gt;Examples of heading styles&lt;/a&gt;</a:t>
            </a:r>
            <a:endParaRPr sz="1500">
              <a:solidFill>
                <a:srgbClr val="D1D5DB"/>
              </a:solidFill>
              <a:latin typeface="Courier New"/>
              <a:ea typeface="Courier New"/>
              <a:cs typeface="Courier New"/>
              <a:sym typeface="Courier New"/>
            </a:endParaRPr>
          </a:p>
          <a:p>
            <a:pPr indent="-228600" lvl="0" marL="457200" rtl="0" algn="l">
              <a:spcBef>
                <a:spcPts val="0"/>
              </a:spcBef>
              <a:spcAft>
                <a:spcPts val="0"/>
              </a:spcAft>
              <a:buClr>
                <a:srgbClr val="D1D5DB"/>
              </a:buClr>
              <a:buSzPts val="1500"/>
              <a:buFont typeface="Roboto"/>
              <a:buNone/>
            </a:pPr>
            <a:r>
              <a:rPr lang="en" sz="1500">
                <a:solidFill>
                  <a:srgbClr val="D1D5DB"/>
                </a:solidFill>
                <a:latin typeface="Roboto"/>
                <a:ea typeface="Roboto"/>
                <a:cs typeface="Roboto"/>
                <a:sym typeface="Roboto"/>
              </a:rPr>
              <a:t>Link to an Email Address:</a:t>
            </a:r>
            <a:endParaRPr sz="1500">
              <a:solidFill>
                <a:srgbClr val="D1D5DB"/>
              </a:solidFill>
              <a:latin typeface="Roboto"/>
              <a:ea typeface="Roboto"/>
              <a:cs typeface="Roboto"/>
              <a:sym typeface="Roboto"/>
            </a:endParaRPr>
          </a:p>
          <a:p>
            <a:pPr indent="-323850" lvl="1" marL="914400" rtl="0" algn="l">
              <a:spcBef>
                <a:spcPts val="0"/>
              </a:spcBef>
              <a:spcAft>
                <a:spcPts val="0"/>
              </a:spcAft>
              <a:buClr>
                <a:srgbClr val="D1D5DB"/>
              </a:buClr>
              <a:buSzPts val="1500"/>
              <a:buFont typeface="Roboto"/>
              <a:buChar char="●"/>
            </a:pPr>
            <a:r>
              <a:rPr lang="en" sz="1500">
                <a:solidFill>
                  <a:srgbClr val="D1D5DB"/>
                </a:solidFill>
                <a:latin typeface="Courier New"/>
                <a:ea typeface="Courier New"/>
                <a:cs typeface="Courier New"/>
                <a:sym typeface="Courier New"/>
              </a:rPr>
              <a:t>&lt;a href="mailto:youremail"&gt;Send yourself an e-mail&lt;/a&gt;</a:t>
            </a:r>
            <a:endParaRPr sz="1500">
              <a:solidFill>
                <a:srgbClr val="D1D5DB"/>
              </a:solidFill>
              <a:latin typeface="Courier New"/>
              <a:ea typeface="Courier New"/>
              <a:cs typeface="Courier New"/>
              <a:sym typeface="Courier New"/>
            </a:endParaRPr>
          </a:p>
          <a:p>
            <a:pPr indent="0" lvl="0" marL="0" rtl="0" algn="l">
              <a:spcBef>
                <a:spcPts val="1500"/>
              </a:spcBef>
              <a:spcAft>
                <a:spcPts val="1200"/>
              </a:spcAft>
              <a:buNone/>
            </a:pPr>
            <a:r>
              <a:t/>
            </a:r>
            <a:endParaRPr sz="1500">
              <a:solidFill>
                <a:srgbClr val="D1D5DB"/>
              </a:solidFill>
              <a:latin typeface="Roboto"/>
              <a:ea typeface="Roboto"/>
              <a:cs typeface="Roboto"/>
              <a:sym typeface="Roboto"/>
            </a:endParaRPr>
          </a:p>
        </p:txBody>
      </p:sp>
      <p:sp>
        <p:nvSpPr>
          <p:cNvPr id="180" name="Google Shape;180;p19"/>
          <p:cNvSpPr txBox="1"/>
          <p:nvPr/>
        </p:nvSpPr>
        <p:spPr>
          <a:xfrm>
            <a:off x="7877500" y="0"/>
            <a:ext cx="459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highlight>
                  <a:schemeClr val="lt1"/>
                </a:highlight>
                <a:latin typeface="Lato"/>
                <a:ea typeface="Lato"/>
                <a:cs typeface="Lato"/>
                <a:sym typeface="Lato"/>
              </a:rPr>
              <a:t>7</a:t>
            </a:r>
            <a:endParaRPr b="1" sz="2200">
              <a:highlight>
                <a:schemeClr val="lt1"/>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Styling web pages using CSS </a:t>
            </a:r>
            <a:endParaRPr sz="2600"/>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D1D5DB"/>
                </a:solidFill>
                <a:latin typeface="Roboto"/>
                <a:ea typeface="Roboto"/>
                <a:cs typeface="Roboto"/>
                <a:sym typeface="Roboto"/>
              </a:rPr>
              <a:t>CSS is used to style web pages, separating content from presentation.</a:t>
            </a:r>
            <a:endParaRPr sz="1600">
              <a:solidFill>
                <a:srgbClr val="D1D5DB"/>
              </a:solidFill>
              <a:latin typeface="Roboto"/>
              <a:ea typeface="Roboto"/>
              <a:cs typeface="Roboto"/>
              <a:sym typeface="Roboto"/>
            </a:endParaRPr>
          </a:p>
          <a:p>
            <a:pPr indent="0" lvl="0" marL="0" rtl="0" algn="l">
              <a:spcBef>
                <a:spcPts val="1200"/>
              </a:spcBef>
              <a:spcAft>
                <a:spcPts val="0"/>
              </a:spcAft>
              <a:buNone/>
            </a:pPr>
            <a:r>
              <a:rPr lang="en" sz="1600">
                <a:solidFill>
                  <a:srgbClr val="D1D5DB"/>
                </a:solidFill>
                <a:latin typeface="Roboto"/>
                <a:ea typeface="Roboto"/>
                <a:cs typeface="Roboto"/>
                <a:sym typeface="Roboto"/>
              </a:rPr>
              <a:t>Example: Linking to a style.css file in HTML</a:t>
            </a:r>
            <a:endParaRPr sz="1600">
              <a:solidFill>
                <a:srgbClr val="D1D5DB"/>
              </a:solidFill>
              <a:latin typeface="Roboto"/>
              <a:ea typeface="Roboto"/>
              <a:cs typeface="Roboto"/>
              <a:sym typeface="Roboto"/>
            </a:endParaRPr>
          </a:p>
          <a:p>
            <a:pPr indent="0" lvl="0" marL="0" rtl="0" algn="l">
              <a:spcBef>
                <a:spcPts val="1200"/>
              </a:spcBef>
              <a:spcAft>
                <a:spcPts val="0"/>
              </a:spcAft>
              <a:buNone/>
            </a:pPr>
            <a:r>
              <a:rPr lang="en" sz="1600">
                <a:solidFill>
                  <a:srgbClr val="D1D5DB"/>
                </a:solidFill>
                <a:latin typeface="Roboto"/>
                <a:ea typeface="Roboto"/>
                <a:cs typeface="Roboto"/>
                <a:sym typeface="Roboto"/>
              </a:rPr>
              <a:t>&lt;link rel="stylesheet" type="text/css" href="style.css"&gt;</a:t>
            </a:r>
            <a:endParaRPr sz="1600">
              <a:solidFill>
                <a:srgbClr val="D1D5DB"/>
              </a:solidFill>
              <a:latin typeface="Roboto"/>
              <a:ea typeface="Roboto"/>
              <a:cs typeface="Roboto"/>
              <a:sym typeface="Roboto"/>
            </a:endParaRPr>
          </a:p>
          <a:p>
            <a:pPr indent="0" lvl="0" marL="0" rtl="0" algn="l">
              <a:spcBef>
                <a:spcPts val="1200"/>
              </a:spcBef>
              <a:spcAft>
                <a:spcPts val="0"/>
              </a:spcAft>
              <a:buNone/>
            </a:pPr>
            <a:r>
              <a:t/>
            </a:r>
            <a:endParaRPr sz="1600">
              <a:solidFill>
                <a:srgbClr val="D1D5DB"/>
              </a:solidFill>
              <a:latin typeface="Roboto"/>
              <a:ea typeface="Roboto"/>
              <a:cs typeface="Roboto"/>
              <a:sym typeface="Roboto"/>
            </a:endParaRPr>
          </a:p>
          <a:p>
            <a:pPr indent="0" lvl="0" marL="0" rtl="0" algn="l">
              <a:spcBef>
                <a:spcPts val="1200"/>
              </a:spcBef>
              <a:spcAft>
                <a:spcPts val="1200"/>
              </a:spcAft>
              <a:buNone/>
            </a:pPr>
            <a:r>
              <a:t/>
            </a:r>
            <a:endParaRPr sz="1600">
              <a:solidFill>
                <a:srgbClr val="D1D5DB"/>
              </a:solidFill>
              <a:latin typeface="Roboto"/>
              <a:ea typeface="Roboto"/>
              <a:cs typeface="Roboto"/>
              <a:sym typeface="Roboto"/>
            </a:endParaRPr>
          </a:p>
        </p:txBody>
      </p:sp>
      <p:sp>
        <p:nvSpPr>
          <p:cNvPr id="187" name="Google Shape;187;p20"/>
          <p:cNvSpPr txBox="1"/>
          <p:nvPr/>
        </p:nvSpPr>
        <p:spPr>
          <a:xfrm>
            <a:off x="7925700" y="0"/>
            <a:ext cx="410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highlight>
                  <a:schemeClr val="lt1"/>
                </a:highlight>
                <a:latin typeface="Lato"/>
                <a:ea typeface="Lato"/>
                <a:cs typeface="Lato"/>
                <a:sym typeface="Lato"/>
              </a:rPr>
              <a:t>8</a:t>
            </a:r>
            <a:endParaRPr b="1" sz="2200">
              <a:highlight>
                <a:schemeClr val="lt1"/>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More HTML elements</a:t>
            </a:r>
            <a:endParaRPr sz="2600"/>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Clr>
                <a:srgbClr val="D1D5DB"/>
              </a:buClr>
              <a:buSzPts val="1500"/>
              <a:buFont typeface="Roboto"/>
              <a:buNone/>
            </a:pPr>
            <a:r>
              <a:rPr lang="en" sz="1500">
                <a:solidFill>
                  <a:srgbClr val="D1D5DB"/>
                </a:solidFill>
                <a:latin typeface="Roboto"/>
                <a:ea typeface="Roboto"/>
                <a:cs typeface="Roboto"/>
                <a:sym typeface="Roboto"/>
              </a:rPr>
              <a:t>Lists: Lists in HTML allow you to organize content as either ordered lists (with numbers) using the </a:t>
            </a:r>
            <a:r>
              <a:rPr lang="en" sz="1500">
                <a:solidFill>
                  <a:srgbClr val="D1D5DB"/>
                </a:solidFill>
                <a:latin typeface="Courier New"/>
                <a:ea typeface="Courier New"/>
                <a:cs typeface="Courier New"/>
                <a:sym typeface="Courier New"/>
              </a:rPr>
              <a:t>&lt;ol&gt;</a:t>
            </a:r>
            <a:r>
              <a:rPr lang="en" sz="1500">
                <a:solidFill>
                  <a:srgbClr val="D1D5DB"/>
                </a:solidFill>
                <a:latin typeface="Roboto"/>
                <a:ea typeface="Roboto"/>
                <a:cs typeface="Roboto"/>
                <a:sym typeface="Roboto"/>
              </a:rPr>
              <a:t> tag or unordered lists (with bullets) using the </a:t>
            </a:r>
            <a:r>
              <a:rPr lang="en" sz="1500">
                <a:solidFill>
                  <a:srgbClr val="D1D5DB"/>
                </a:solidFill>
                <a:latin typeface="Courier New"/>
                <a:ea typeface="Courier New"/>
                <a:cs typeface="Courier New"/>
                <a:sym typeface="Courier New"/>
              </a:rPr>
              <a:t>&lt;ul&gt;</a:t>
            </a:r>
            <a:r>
              <a:rPr lang="en" sz="1500">
                <a:solidFill>
                  <a:srgbClr val="D1D5DB"/>
                </a:solidFill>
                <a:latin typeface="Roboto"/>
                <a:ea typeface="Roboto"/>
                <a:cs typeface="Roboto"/>
                <a:sym typeface="Roboto"/>
              </a:rPr>
              <a:t> tag.</a:t>
            </a:r>
            <a:endParaRPr sz="1500">
              <a:solidFill>
                <a:srgbClr val="D1D5DB"/>
              </a:solidFill>
              <a:latin typeface="Roboto"/>
              <a:ea typeface="Roboto"/>
              <a:cs typeface="Roboto"/>
              <a:sym typeface="Roboto"/>
            </a:endParaRPr>
          </a:p>
          <a:p>
            <a:pPr indent="-228600" lvl="0" marL="457200" rtl="0" algn="l">
              <a:spcBef>
                <a:spcPts val="0"/>
              </a:spcBef>
              <a:spcAft>
                <a:spcPts val="0"/>
              </a:spcAft>
              <a:buClr>
                <a:srgbClr val="D1D5DB"/>
              </a:buClr>
              <a:buSzPts val="1500"/>
              <a:buFont typeface="Roboto"/>
              <a:buNone/>
            </a:pPr>
            <a:r>
              <a:rPr lang="en" sz="1500">
                <a:solidFill>
                  <a:srgbClr val="D1D5DB"/>
                </a:solidFill>
                <a:latin typeface="Roboto"/>
                <a:ea typeface="Roboto"/>
                <a:cs typeface="Roboto"/>
                <a:sym typeface="Roboto"/>
              </a:rPr>
              <a:t>Horizontal Rules: Horizontal rules in HTML, created with the </a:t>
            </a:r>
            <a:r>
              <a:rPr lang="en" sz="1500">
                <a:solidFill>
                  <a:srgbClr val="D1D5DB"/>
                </a:solidFill>
                <a:latin typeface="Courier New"/>
                <a:ea typeface="Courier New"/>
                <a:cs typeface="Courier New"/>
                <a:sym typeface="Courier New"/>
              </a:rPr>
              <a:t>&lt;hr&gt;</a:t>
            </a:r>
            <a:r>
              <a:rPr lang="en" sz="1500">
                <a:solidFill>
                  <a:srgbClr val="D1D5DB"/>
                </a:solidFill>
                <a:latin typeface="Roboto"/>
                <a:ea typeface="Roboto"/>
                <a:cs typeface="Roboto"/>
                <a:sym typeface="Roboto"/>
              </a:rPr>
              <a:t> tag, are used to insert a horizontal line or separator on a web page.</a:t>
            </a:r>
            <a:endParaRPr sz="1500">
              <a:solidFill>
                <a:srgbClr val="D1D5DB"/>
              </a:solidFill>
              <a:latin typeface="Roboto"/>
              <a:ea typeface="Roboto"/>
              <a:cs typeface="Roboto"/>
              <a:sym typeface="Roboto"/>
            </a:endParaRPr>
          </a:p>
          <a:p>
            <a:pPr indent="-228600" lvl="0" marL="457200" rtl="0" algn="l">
              <a:spcBef>
                <a:spcPts val="0"/>
              </a:spcBef>
              <a:spcAft>
                <a:spcPts val="0"/>
              </a:spcAft>
              <a:buClr>
                <a:srgbClr val="D1D5DB"/>
              </a:buClr>
              <a:buSzPts val="1500"/>
              <a:buFont typeface="Roboto"/>
              <a:buNone/>
            </a:pPr>
            <a:r>
              <a:rPr lang="en" sz="1500">
                <a:solidFill>
                  <a:srgbClr val="D1D5DB"/>
                </a:solidFill>
                <a:latin typeface="Roboto"/>
                <a:ea typeface="Roboto"/>
                <a:cs typeface="Roboto"/>
                <a:sym typeface="Roboto"/>
              </a:rPr>
              <a:t>Bookmarks: Bookmarks in HTML are anchor points defined using the </a:t>
            </a:r>
            <a:r>
              <a:rPr lang="en" sz="1500">
                <a:solidFill>
                  <a:srgbClr val="D1D5DB"/>
                </a:solidFill>
                <a:latin typeface="Courier New"/>
                <a:ea typeface="Courier New"/>
                <a:cs typeface="Courier New"/>
                <a:sym typeface="Courier New"/>
              </a:rPr>
              <a:t>&lt;a name="bookmark"&gt;</a:t>
            </a:r>
            <a:r>
              <a:rPr lang="en" sz="1500">
                <a:solidFill>
                  <a:srgbClr val="D1D5DB"/>
                </a:solidFill>
                <a:latin typeface="Roboto"/>
                <a:ea typeface="Roboto"/>
                <a:cs typeface="Roboto"/>
                <a:sym typeface="Roboto"/>
              </a:rPr>
              <a:t> tag, allowing you to link to specific sections or locations within a web page using a URL like "#bookmark."</a:t>
            </a:r>
            <a:endParaRPr sz="1500">
              <a:solidFill>
                <a:srgbClr val="D1D5DB"/>
              </a:solidFill>
              <a:latin typeface="Roboto"/>
              <a:ea typeface="Roboto"/>
              <a:cs typeface="Roboto"/>
              <a:sym typeface="Roboto"/>
            </a:endParaRPr>
          </a:p>
          <a:p>
            <a:pPr indent="-228600" lvl="0" marL="457200" rtl="0" algn="l">
              <a:spcBef>
                <a:spcPts val="0"/>
              </a:spcBef>
              <a:spcAft>
                <a:spcPts val="0"/>
              </a:spcAft>
              <a:buClr>
                <a:srgbClr val="D1D5DB"/>
              </a:buClr>
              <a:buSzPts val="1500"/>
              <a:buFont typeface="Roboto"/>
              <a:buNone/>
            </a:pPr>
            <a:r>
              <a:rPr lang="en" sz="1500">
                <a:solidFill>
                  <a:srgbClr val="D1D5DB"/>
                </a:solidFill>
                <a:latin typeface="Roboto"/>
                <a:ea typeface="Roboto"/>
                <a:cs typeface="Roboto"/>
                <a:sym typeface="Roboto"/>
              </a:rPr>
              <a:t>Tables: Tables in HTML are structured grids created with the </a:t>
            </a:r>
            <a:r>
              <a:rPr lang="en" sz="1500">
                <a:solidFill>
                  <a:srgbClr val="D1D5DB"/>
                </a:solidFill>
                <a:latin typeface="Courier New"/>
                <a:ea typeface="Courier New"/>
                <a:cs typeface="Courier New"/>
                <a:sym typeface="Courier New"/>
              </a:rPr>
              <a:t>&lt;table&gt;</a:t>
            </a:r>
            <a:r>
              <a:rPr lang="en" sz="1500">
                <a:solidFill>
                  <a:srgbClr val="D1D5DB"/>
                </a:solidFill>
                <a:latin typeface="Roboto"/>
                <a:ea typeface="Roboto"/>
                <a:cs typeface="Roboto"/>
                <a:sym typeface="Roboto"/>
              </a:rPr>
              <a:t> tag, typically used for organizing and displaying tabular data in rows and columns on a web page.</a:t>
            </a:r>
            <a:endParaRPr sz="1500">
              <a:solidFill>
                <a:srgbClr val="D1D5DB"/>
              </a:solidFill>
              <a:latin typeface="Roboto"/>
              <a:ea typeface="Roboto"/>
              <a:cs typeface="Roboto"/>
              <a:sym typeface="Roboto"/>
            </a:endParaRPr>
          </a:p>
          <a:p>
            <a:pPr indent="0" lvl="0" marL="0" rtl="0" algn="l">
              <a:spcBef>
                <a:spcPts val="0"/>
              </a:spcBef>
              <a:spcAft>
                <a:spcPts val="1200"/>
              </a:spcAft>
              <a:buNone/>
            </a:pPr>
            <a:r>
              <a:t/>
            </a:r>
            <a:endParaRPr sz="1500"/>
          </a:p>
        </p:txBody>
      </p:sp>
      <p:sp>
        <p:nvSpPr>
          <p:cNvPr id="194" name="Google Shape;194;p21"/>
          <p:cNvSpPr txBox="1"/>
          <p:nvPr/>
        </p:nvSpPr>
        <p:spPr>
          <a:xfrm>
            <a:off x="7861425" y="0"/>
            <a:ext cx="474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highlight>
                  <a:schemeClr val="lt1"/>
                </a:highlight>
                <a:latin typeface="Lato"/>
                <a:ea typeface="Lato"/>
                <a:cs typeface="Lato"/>
                <a:sym typeface="Lato"/>
              </a:rPr>
              <a:t>9</a:t>
            </a:r>
            <a:endParaRPr b="1" sz="2200">
              <a:highlight>
                <a:schemeClr val="lt1"/>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