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72" r:id="rId5"/>
    <p:sldId id="260" r:id="rId6"/>
    <p:sldId id="262" r:id="rId7"/>
    <p:sldId id="268" r:id="rId8"/>
    <p:sldId id="259" r:id="rId9"/>
    <p:sldId id="261" r:id="rId10"/>
    <p:sldId id="273" r:id="rId11"/>
    <p:sldId id="263" r:id="rId12"/>
    <p:sldId id="274" r:id="rId13"/>
    <p:sldId id="275" r:id="rId14"/>
    <p:sldId id="265" r:id="rId15"/>
    <p:sldId id="267" r:id="rId16"/>
    <p:sldId id="264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A12BA4A-9D37-44C3-9937-7E5A20637E18}">
          <p14:sldIdLst>
            <p14:sldId id="256"/>
            <p14:sldId id="257"/>
            <p14:sldId id="258"/>
          </p14:sldIdLst>
        </p14:section>
        <p14:section name="Solution Brute" id="{B3072D96-8679-4C1B-9250-7C32AC322B36}">
          <p14:sldIdLst>
            <p14:sldId id="272"/>
            <p14:sldId id="260"/>
            <p14:sldId id="262"/>
            <p14:sldId id="268"/>
          </p14:sldIdLst>
        </p14:section>
        <p14:section name="Solution Optimisée" id="{7B957FEF-CA3A-47E4-8A3D-F572B1090C2C}">
          <p14:sldIdLst>
            <p14:sldId id="259"/>
            <p14:sldId id="261"/>
            <p14:sldId id="273"/>
            <p14:sldId id="263"/>
            <p14:sldId id="274"/>
            <p14:sldId id="275"/>
            <p14:sldId id="265"/>
            <p14:sldId id="267"/>
          </p14:sldIdLst>
        </p14:section>
        <p14:section name="Résultats" id="{0A3F822D-C5B8-4BEC-A068-3F500EF637AA}">
          <p14:sldIdLst>
            <p14:sldId id="264"/>
            <p14:sldId id="269"/>
            <p14:sldId id="270"/>
          </p14:sldIdLst>
        </p14:section>
        <p14:section name="Conclusion" id="{5B5B40A3-7599-4C74-B552-6768A1DF5ED9}">
          <p14:sldIdLst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15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248F0-92D3-44B8-A941-3F7889BEA284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F6DDF-24B9-460B-A74C-ABD06AADF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78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A7D1-071F-4D89-AA59-3EA0DDD2F705}" type="datetime1">
              <a:rPr lang="fr-FR" smtClean="0"/>
              <a:t>04/06/2021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03A2-2F46-4B3B-9A48-62A2D380A6FB}" type="datetime1">
              <a:rPr lang="fr-FR" smtClean="0"/>
              <a:t>04/06/2021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C686-DF3B-4BB6-9496-30464B02D800}" type="datetime1">
              <a:rPr lang="fr-FR" smtClean="0"/>
              <a:t>04/06/2021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C7BF-5982-43CA-9A14-B7DAD1F95BA3}" type="datetime1">
              <a:rPr lang="fr-FR" smtClean="0"/>
              <a:t>04/06/2021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2129-7C47-4CF6-877D-FA09C3F64CDA}" type="datetime1">
              <a:rPr lang="fr-FR" smtClean="0"/>
              <a:t>04/06/2021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83C5-8F57-445E-BC20-B8458288444A}" type="datetime1">
              <a:rPr lang="fr-FR" smtClean="0"/>
              <a:t>04/06/2021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622E-B78A-4CDC-8700-9CF99250DAC9}" type="datetime1">
              <a:rPr lang="fr-FR" smtClean="0"/>
              <a:t>04/06/2021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D48E-3AFD-4131-8308-9F277B9D005E}" type="datetime1">
              <a:rPr lang="fr-FR" smtClean="0"/>
              <a:t>04/06/2021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0ED2-AC41-40AA-8E6A-15385B1E8A24}" type="datetime1">
              <a:rPr lang="fr-FR" smtClean="0"/>
              <a:t>04/06/2021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F03A-E309-4A7D-9871-FCE781444D2C}" type="datetime1">
              <a:rPr lang="fr-FR" smtClean="0"/>
              <a:t>04/06/2021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A3D4-9E33-4C46-955C-BCA43B4327AE}" type="datetime1">
              <a:rPr lang="fr-FR" smtClean="0"/>
              <a:t>04/06/2021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36EB21-DFC2-4CAA-BA39-89726757DE4C}" type="datetime1">
              <a:rPr lang="fr-FR" smtClean="0"/>
              <a:t>04/06/2021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535D530-B9C1-497B-A400-C5FB65053FBE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Maximiser les bénéfices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Utilisation d’Algorithme pour optimiser le temps dans les processus de décisions d’achats.</a:t>
            </a:r>
            <a:endParaRPr lang="fr-FR" dirty="0"/>
          </a:p>
        </p:txBody>
      </p:sp>
      <p:pic>
        <p:nvPicPr>
          <p:cNvPr id="1026" name="Picture 2" descr="https://user.oc-static.com/upload/2020/09/18/1600429119334_P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84784"/>
            <a:ext cx="1685925" cy="1905000"/>
          </a:xfrm>
          <a:prstGeom prst="rect">
            <a:avLst/>
          </a:prstGeom>
          <a:ln>
            <a:noFill/>
          </a:ln>
          <a:effectLst>
            <a:outerShdw dist="25400" dir="2700000" algn="tl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</a:t>
            </a:fld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4362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AO : compréhension (2/2)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56930"/>
            <a:ext cx="683568" cy="56781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10</a:t>
            </a:fld>
            <a:endParaRPr lang="fr-FR" sz="2000" b="1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27542"/>
              </p:ext>
            </p:extLst>
          </p:nvPr>
        </p:nvGraphicFramePr>
        <p:xfrm>
          <a:off x="323528" y="2780928"/>
          <a:ext cx="8424935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1110981"/>
                <a:gridCol w="1203562"/>
                <a:gridCol w="1203562"/>
                <a:gridCol w="1203562"/>
                <a:gridCol w="1203562"/>
                <a:gridCol w="1203562"/>
              </a:tblGrid>
              <a:tr h="12407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5€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V:1, B:2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Action-1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V:3, B:5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Action-2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V:1, B:1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Action-3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V:2,</a:t>
                      </a:r>
                      <a:r>
                        <a:rPr lang="fr-FR" baseline="0" dirty="0" smtClean="0"/>
                        <a:t> B:1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Action-4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V:4, B:7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Action-5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V:2,</a:t>
                      </a:r>
                      <a:r>
                        <a:rPr lang="fr-FR" baseline="0" dirty="0" smtClean="0"/>
                        <a:t> B:4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Action-6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Flèche droite 43"/>
          <p:cNvSpPr/>
          <p:nvPr/>
        </p:nvSpPr>
        <p:spPr>
          <a:xfrm rot="16200000">
            <a:off x="2891063" y="3831723"/>
            <a:ext cx="841594" cy="6584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lèche droite 44"/>
          <p:cNvSpPr/>
          <p:nvPr/>
        </p:nvSpPr>
        <p:spPr>
          <a:xfrm rot="11048879" flipV="1">
            <a:off x="3814337" y="4646415"/>
            <a:ext cx="3929508" cy="457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lèche droite 49"/>
          <p:cNvSpPr/>
          <p:nvPr/>
        </p:nvSpPr>
        <p:spPr>
          <a:xfrm rot="14825887">
            <a:off x="10113562" y="1146084"/>
            <a:ext cx="708911" cy="5724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7740352" y="5049728"/>
            <a:ext cx="792088" cy="298821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Double flèche verticale 4"/>
          <p:cNvSpPr/>
          <p:nvPr/>
        </p:nvSpPr>
        <p:spPr>
          <a:xfrm>
            <a:off x="8113536" y="4923068"/>
            <a:ext cx="45720" cy="15606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7740352" y="4669276"/>
            <a:ext cx="792088" cy="298821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Double flèche verticale 82"/>
          <p:cNvSpPr/>
          <p:nvPr/>
        </p:nvSpPr>
        <p:spPr>
          <a:xfrm>
            <a:off x="8121932" y="4544346"/>
            <a:ext cx="45720" cy="15606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2915816" y="4285443"/>
            <a:ext cx="792088" cy="298821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2923704" y="3179432"/>
            <a:ext cx="792088" cy="298821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411760" y="5742304"/>
            <a:ext cx="422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Meilleurs actions : </a:t>
            </a:r>
            <a:r>
              <a:rPr lang="fr-FR" b="1" dirty="0" smtClean="0"/>
              <a:t>Action-5 &amp; Action-1</a:t>
            </a:r>
            <a:endParaRPr lang="fr-FR" b="1" dirty="0"/>
          </a:p>
        </p:txBody>
      </p:sp>
      <p:sp>
        <p:nvSpPr>
          <p:cNvPr id="90" name="ZoneTexte 89"/>
          <p:cNvSpPr txBox="1"/>
          <p:nvPr/>
        </p:nvSpPr>
        <p:spPr>
          <a:xfrm>
            <a:off x="179512" y="5589240"/>
            <a:ext cx="1732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 : Valeur, coût</a:t>
            </a:r>
          </a:p>
          <a:p>
            <a:r>
              <a:rPr lang="fr-FR" dirty="0" smtClean="0"/>
              <a:t>B : Bénéfice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619672" y="4622376"/>
            <a:ext cx="1080120" cy="378722"/>
          </a:xfrm>
          <a:prstGeom prst="round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à coins arrondis 90"/>
          <p:cNvSpPr/>
          <p:nvPr/>
        </p:nvSpPr>
        <p:spPr>
          <a:xfrm>
            <a:off x="1619672" y="3139481"/>
            <a:ext cx="1080120" cy="378722"/>
          </a:xfrm>
          <a:prstGeom prst="round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36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3" grpId="0" animBg="1"/>
      <p:bldP spid="5" grpId="0" animBg="1"/>
      <p:bldP spid="82" grpId="0" animBg="1"/>
      <p:bldP spid="83" grpId="0" animBg="1"/>
      <p:bldP spid="84" grpId="0" animBg="1"/>
      <p:bldP spid="89" grpId="0" animBg="1"/>
      <p:bldP spid="13" grpId="0"/>
      <p:bldP spid="14" grpId="0" animBg="1"/>
      <p:bldP spid="9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AO : Pseudo-code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0" y="2852936"/>
            <a:ext cx="7315200" cy="3539527"/>
          </a:xfrm>
        </p:spPr>
        <p:txBody>
          <a:bodyPr/>
          <a:lstStyle/>
          <a:p>
            <a:pPr marL="45720" indent="0">
              <a:buNone/>
            </a:pPr>
            <a:r>
              <a:rPr lang="fr-FR" dirty="0" smtClean="0"/>
              <a:t>Tableau = matrice de zero dim(6, 5)</a:t>
            </a:r>
          </a:p>
          <a:p>
            <a:pPr marL="45720" indent="0">
              <a:buNone/>
            </a:pPr>
            <a:r>
              <a:rPr lang="fr-FR" dirty="0" smtClean="0"/>
              <a:t>Actions = liste des actions avec [nom, cout, profit]</a:t>
            </a:r>
          </a:p>
          <a:p>
            <a:pPr marL="45720" indent="0">
              <a:buNone/>
            </a:pPr>
            <a:r>
              <a:rPr lang="fr-FR" dirty="0" smtClean="0"/>
              <a:t>Ligne = 0</a:t>
            </a:r>
          </a:p>
          <a:p>
            <a:pPr marL="45720" indent="0">
              <a:buNone/>
            </a:pPr>
            <a:r>
              <a:rPr lang="fr-FR" dirty="0" smtClean="0"/>
              <a:t>Pour i qui va de 0 jusqu’à la taille de la matrice (30 ici)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var = i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i = i modulo &lt;nombre de colonne&gt;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cout = cout de l’action de la ligne actuelle</a:t>
            </a:r>
          </a:p>
          <a:p>
            <a:pPr marL="45720" indent="0">
              <a:buNone/>
            </a:pPr>
            <a:r>
              <a:rPr lang="fr-FR" dirty="0" smtClean="0"/>
              <a:t>	...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11</a:t>
            </a:fld>
            <a:endParaRPr lang="fr-FR" sz="2000" b="1"/>
          </a:p>
        </p:txBody>
      </p:sp>
    </p:spTree>
    <p:extLst>
      <p:ext uri="{BB962C8B-B14F-4D97-AF65-F5344CB8AC3E}">
        <p14:creationId xmlns:p14="http://schemas.microsoft.com/office/powerpoint/2010/main" val="53204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AO : Pseudo-code (1/2)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12</a:t>
            </a:fld>
            <a:endParaRPr lang="fr-FR" sz="2000" b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51520" y="2780928"/>
            <a:ext cx="8712968" cy="35395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" charset="2"/>
              <a:buNone/>
            </a:pPr>
            <a:r>
              <a:rPr lang="fr-FR" dirty="0" smtClean="0"/>
              <a:t>	Si i &gt;= cout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benefice = coût x profit de l’action de la ligne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Si la ligne est &gt; 0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	A = coût de la ligne de dessus : col=i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		B = </a:t>
            </a:r>
            <a:r>
              <a:rPr lang="fr-FR" dirty="0"/>
              <a:t>benefice + benefice sans action du </a:t>
            </a:r>
            <a:r>
              <a:rPr lang="fr-FR" dirty="0" smtClean="0"/>
              <a:t>dessus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	Si A &gt; B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		tableau(ligne: row, col: i) = A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	Sinon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		tableau(ligne: row, col: i) = B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Sinon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	tableau(ligne: row, col: i) = benefice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Sinon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tableau(ligne: row, col: i) = 0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Si var égal 0  et i égal 0</a:t>
            </a:r>
          </a:p>
          <a:p>
            <a:pPr marL="45720" indent="0">
              <a:buFont typeface="Wingdings" charset="2"/>
              <a:buNone/>
            </a:pPr>
            <a:r>
              <a:rPr lang="fr-FR" dirty="0"/>
              <a:t>	</a:t>
            </a:r>
            <a:r>
              <a:rPr lang="fr-FR" dirty="0" smtClean="0"/>
              <a:t>	row ++</a:t>
            </a:r>
          </a:p>
          <a:p>
            <a:pPr marL="45720" indent="0">
              <a:buFont typeface="Wingdings" charset="2"/>
              <a:buNone/>
            </a:pPr>
            <a:r>
              <a:rPr lang="fr-FR" dirty="0" smtClean="0"/>
              <a:t>Fin pour</a:t>
            </a:r>
          </a:p>
        </p:txBody>
      </p:sp>
    </p:spTree>
    <p:extLst>
      <p:ext uri="{BB962C8B-B14F-4D97-AF65-F5344CB8AC3E}">
        <p14:creationId xmlns:p14="http://schemas.microsoft.com/office/powerpoint/2010/main" val="32978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AO : Pseudo-code 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fr-FR" dirty="0" smtClean="0"/>
              <a:t>Tableau = résultat obtenu depuis la partie 1</a:t>
            </a:r>
          </a:p>
          <a:p>
            <a:pPr marL="45720" indent="0">
              <a:buNone/>
            </a:pPr>
            <a:r>
              <a:rPr lang="fr-FR" dirty="0" smtClean="0"/>
              <a:t>Actions = liste des actions avec [nom, coût, profit]</a:t>
            </a:r>
          </a:p>
          <a:p>
            <a:pPr marL="45720" indent="0">
              <a:buNone/>
            </a:pPr>
            <a:r>
              <a:rPr lang="fr-FR" dirty="0" smtClean="0"/>
              <a:t>Colonne = index de la dernière colonne du tableau</a:t>
            </a:r>
          </a:p>
          <a:p>
            <a:pPr marL="45720" indent="0">
              <a:buNone/>
            </a:pPr>
            <a:r>
              <a:rPr lang="fr-FR" dirty="0" smtClean="0"/>
              <a:t>Liste_actions = liste vide</a:t>
            </a:r>
          </a:p>
          <a:p>
            <a:pPr marL="45720" indent="0">
              <a:buNone/>
            </a:pPr>
            <a:r>
              <a:rPr lang="fr-FR" dirty="0" smtClean="0"/>
              <a:t>Pour index de la dernière ligne des actions à la première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A = Tableau(ligne: index, col: Colonne)</a:t>
            </a:r>
          </a:p>
          <a:p>
            <a:pPr marL="45720" indent="0">
              <a:buNone/>
            </a:pPr>
            <a:r>
              <a:rPr lang="fr-FR" dirty="0" smtClean="0"/>
              <a:t>	B = Tableau(ligne: index – 1, col: Colonne)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Si A &gt; B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	Colonne -= cout de l’action de la ligne actuelle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	Ajouter action dans Liste_actions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Si index égal 0 et Colonne &gt; 0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	Ajouter action dans Liste_actions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13</a:t>
            </a:fld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7247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Complexités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45720" indent="0">
                  <a:buNone/>
                </a:pPr>
                <a:r>
                  <a:rPr lang="fr-FR" dirty="0" smtClean="0"/>
                  <a:t>Nombres d’opération:</a:t>
                </a:r>
              </a:p>
              <a:p>
                <a:pPr marL="45720" indent="0">
                  <a:buNone/>
                </a:pPr>
                <a:r>
                  <a:rPr lang="fr-FR" dirty="0"/>
                  <a:t>	</a:t>
                </a:r>
                <a:r>
                  <a:rPr lang="fr-FR" dirty="0" smtClean="0"/>
                  <a:t>- (b)udget en centime : 50000</a:t>
                </a:r>
              </a:p>
              <a:p>
                <a:pPr marL="45720" indent="0">
                  <a:buNone/>
                </a:pPr>
                <a:r>
                  <a:rPr lang="fr-FR" dirty="0"/>
                  <a:t>	</a:t>
                </a:r>
                <a:r>
                  <a:rPr lang="fr-FR" dirty="0" smtClean="0"/>
                  <a:t>- (n)ombre d’action : 1000</a:t>
                </a:r>
              </a:p>
              <a:p>
                <a:pPr marL="45720" indent="0">
                  <a:buNone/>
                </a:pPr>
                <a:r>
                  <a:rPr lang="fr-FR" dirty="0" smtClean="0"/>
                  <a:t>Hypothèse du budget constant:</a:t>
                </a:r>
              </a:p>
              <a:p>
                <a:pPr marL="45720" indent="0">
                  <a:buNone/>
                </a:pPr>
                <a:r>
                  <a:rPr lang="fr-FR" dirty="0" smtClean="0"/>
                  <a:t>	</a:t>
                </a:r>
                <a:r>
                  <a:rPr lang="fr-FR" dirty="0"/>
                  <a:t>	</a:t>
                </a:r>
                <a:r>
                  <a:rPr lang="fr-FR" dirty="0" smtClean="0"/>
                  <a:t>T = O(n) S = O(n)</a:t>
                </a:r>
              </a:p>
              <a:p>
                <a:pPr marL="45720" indent="0">
                  <a:buNone/>
                </a:pPr>
                <a:r>
                  <a:rPr lang="fr-FR" dirty="0" smtClean="0"/>
                  <a:t>Comparé à la force brute:</a:t>
                </a:r>
              </a:p>
              <a:p>
                <a:pPr marL="45720" indent="0">
                  <a:buNone/>
                </a:pPr>
                <a:r>
                  <a:rPr lang="fr-FR" dirty="0"/>
                  <a:t>	</a:t>
                </a:r>
                <a:r>
                  <a:rPr lang="fr-FR" dirty="0" smtClean="0"/>
                  <a:t>	T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dirty="0" smtClean="0"/>
                  <a:t>) S = O(n)</a:t>
                </a:r>
              </a:p>
              <a:p>
                <a:pPr marL="45720" indent="0">
                  <a:buNone/>
                </a:pPr>
                <a:r>
                  <a:rPr lang="fr-FR" b="1" dirty="0" smtClean="0"/>
                  <a:t>Pour ce cas : </a:t>
                </a:r>
              </a:p>
              <a:p>
                <a:pPr marL="45720" indent="0">
                  <a:buNone/>
                </a:pPr>
                <a:r>
                  <a:rPr lang="fr-FR" dirty="0"/>
                  <a:t>	</a:t>
                </a:r>
                <a:r>
                  <a:rPr lang="fr-FR" dirty="0" smtClean="0"/>
                  <a:t>Optimisé :</a:t>
                </a:r>
              </a:p>
              <a:p>
                <a:pPr marL="45720" indent="0">
                  <a:buNone/>
                </a:pPr>
                <a:r>
                  <a:rPr lang="fr-FR" dirty="0"/>
                  <a:t>	</a:t>
                </a:r>
                <a:r>
                  <a:rPr lang="fr-FR" dirty="0" smtClean="0"/>
                  <a:t>	Environ 50’000’000 </a:t>
                </a:r>
                <a:r>
                  <a:rPr lang="fr-FR" dirty="0" smtClean="0">
                    <a:solidFill>
                      <a:schemeClr val="accent3"/>
                    </a:solidFill>
                  </a:rPr>
                  <a:t>opérations</a:t>
                </a:r>
              </a:p>
              <a:p>
                <a:pPr marL="45720" indent="0">
                  <a:buNone/>
                </a:pPr>
                <a:r>
                  <a:rPr lang="fr-FR" dirty="0"/>
                  <a:t>	</a:t>
                </a:r>
                <a:r>
                  <a:rPr lang="fr-FR" dirty="0" smtClean="0"/>
                  <a:t>Brute:</a:t>
                </a:r>
              </a:p>
              <a:p>
                <a:pPr marL="45720" indent="0">
                  <a:buNone/>
                </a:pPr>
                <a:r>
                  <a:rPr lang="fr-FR" dirty="0"/>
                  <a:t>	</a:t>
                </a:r>
                <a:r>
                  <a:rPr lang="fr-FR" dirty="0" smtClean="0"/>
                  <a:t>	Environ 1e+302 </a:t>
                </a:r>
                <a:r>
                  <a:rPr lang="fr-FR" dirty="0" smtClean="0">
                    <a:solidFill>
                      <a:schemeClr val="tx2"/>
                    </a:solidFill>
                  </a:rPr>
                  <a:t>opérations</a:t>
                </a:r>
              </a:p>
              <a:p>
                <a:pPr marL="4572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3" t="-2582" b="-18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14</a:t>
            </a:fld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69162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Budget plus élevé</a:t>
            </a:r>
          </a:p>
          <a:p>
            <a:r>
              <a:rPr lang="fr-FR" dirty="0" smtClean="0"/>
              <a:t>Plus grand nombre d’actions</a:t>
            </a:r>
          </a:p>
          <a:p>
            <a:pPr marL="45720" indent="0">
              <a:buNone/>
            </a:pPr>
            <a:endParaRPr lang="fr-FR" dirty="0" smtClean="0"/>
          </a:p>
          <a:p>
            <a:r>
              <a:rPr lang="fr-FR" dirty="0" smtClean="0"/>
              <a:t>Puissance de calcul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5552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15</a:t>
            </a:fld>
            <a:endParaRPr lang="fr-FR" sz="2000" b="1"/>
          </a:p>
        </p:txBody>
      </p:sp>
    </p:spTree>
    <p:extLst>
      <p:ext uri="{BB962C8B-B14F-4D97-AF65-F5344CB8AC3E}">
        <p14:creationId xmlns:p14="http://schemas.microsoft.com/office/powerpoint/2010/main" val="421753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Rapport Dataset1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900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16</a:t>
            </a:fld>
            <a:endParaRPr lang="fr-FR" sz="2000" b="1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7518748" cy="5003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386169" y="263691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Sienna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386168" y="620327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Sienna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355976" y="263691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Emeric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355976" y="620327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Emeric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455361" y="558924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&lt;10€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232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Rapport Dataset2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17</a:t>
            </a:fld>
            <a:endParaRPr lang="fr-FR" sz="2000" b="1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68182"/>
            <a:ext cx="7618312" cy="443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403648" y="266818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Sienna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403648" y="612762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Sienna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348708" y="264964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Emeric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348562" y="612762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Emeric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448093" y="551723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&lt;10€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59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Résultats si différents?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Inclure les frais liés à la bourse:</a:t>
            </a:r>
          </a:p>
          <a:p>
            <a:pPr lvl="1"/>
            <a:r>
              <a:rPr lang="fr-FR" dirty="0" smtClean="0"/>
              <a:t>Frais de courtage</a:t>
            </a:r>
          </a:p>
          <a:p>
            <a:pPr lvl="2"/>
            <a:r>
              <a:rPr lang="fr-FR" dirty="0" smtClean="0"/>
              <a:t>Frais fixes ( valeur seuil? )</a:t>
            </a:r>
          </a:p>
          <a:p>
            <a:pPr lvl="2"/>
            <a:r>
              <a:rPr lang="fr-FR" dirty="0" smtClean="0"/>
              <a:t>Frais en pourcentage ( valeur seuil? )</a:t>
            </a:r>
          </a:p>
          <a:p>
            <a:pPr lvl="1"/>
            <a:r>
              <a:rPr lang="fr-FR" dirty="0" smtClean="0"/>
              <a:t>TVA</a:t>
            </a:r>
          </a:p>
          <a:p>
            <a:r>
              <a:rPr lang="fr-FR" dirty="0" smtClean="0"/>
              <a:t>Critères plus généraux:</a:t>
            </a:r>
          </a:p>
          <a:p>
            <a:pPr lvl="1"/>
            <a:r>
              <a:rPr lang="fr-FR" dirty="0" smtClean="0"/>
              <a:t>Utilité d’inclure une action à 1 centime d’€</a:t>
            </a:r>
          </a:p>
          <a:p>
            <a:pPr lvl="1"/>
            <a:r>
              <a:rPr lang="fr-FR" dirty="0" smtClean="0"/>
              <a:t>Risques</a:t>
            </a:r>
          </a:p>
          <a:p>
            <a:pPr lvl="1"/>
            <a:endParaRPr lang="fr-FR" dirty="0" smtClean="0"/>
          </a:p>
          <a:p>
            <a:pPr marL="4572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18</a:t>
            </a:fld>
            <a:endParaRPr lang="fr-FR" sz="2000" b="1"/>
          </a:p>
        </p:txBody>
      </p:sp>
    </p:spTree>
    <p:extLst>
      <p:ext uri="{BB962C8B-B14F-4D97-AF65-F5344CB8AC3E}">
        <p14:creationId xmlns:p14="http://schemas.microsoft.com/office/powerpoint/2010/main" val="50513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version optimisée</a:t>
            </a:r>
          </a:p>
          <a:p>
            <a:r>
              <a:rPr lang="fr-FR" dirty="0" smtClean="0"/>
              <a:t>Ayant une complexité temporelle O(n)</a:t>
            </a:r>
          </a:p>
          <a:p>
            <a:r>
              <a:rPr lang="fr-FR" dirty="0" smtClean="0"/>
              <a:t>Manque des critères pour affiner de processus de décision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19</a:t>
            </a:fld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769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Solution brute</a:t>
            </a:r>
          </a:p>
          <a:p>
            <a:pPr lvl="1"/>
            <a:r>
              <a:rPr lang="fr-FR" dirty="0" smtClean="0"/>
              <a:t>Combinaisons</a:t>
            </a:r>
          </a:p>
          <a:p>
            <a:pPr lvl="1"/>
            <a:r>
              <a:rPr lang="fr-FR" dirty="0" smtClean="0"/>
              <a:t>Fonctionnement</a:t>
            </a:r>
          </a:p>
          <a:p>
            <a:pPr lvl="1"/>
            <a:r>
              <a:rPr lang="fr-FR" dirty="0" smtClean="0"/>
              <a:t>Pseudo-code</a:t>
            </a:r>
          </a:p>
          <a:p>
            <a:pPr lvl="1"/>
            <a:r>
              <a:rPr lang="fr-FR" dirty="0" smtClean="0"/>
              <a:t>Limites</a:t>
            </a:r>
          </a:p>
          <a:p>
            <a:r>
              <a:rPr lang="fr-FR" dirty="0" smtClean="0"/>
              <a:t>Solution optimisée</a:t>
            </a:r>
          </a:p>
          <a:p>
            <a:pPr lvl="1"/>
            <a:r>
              <a:rPr lang="fr-FR" dirty="0" smtClean="0"/>
              <a:t>Schéma de compréhension</a:t>
            </a:r>
          </a:p>
          <a:p>
            <a:pPr lvl="1"/>
            <a:r>
              <a:rPr lang="fr-FR" dirty="0" smtClean="0"/>
              <a:t>Pseudo-code</a:t>
            </a:r>
          </a:p>
          <a:p>
            <a:pPr lvl="1"/>
            <a:r>
              <a:rPr lang="fr-FR" dirty="0" smtClean="0"/>
              <a:t>Efficacité</a:t>
            </a:r>
          </a:p>
          <a:p>
            <a:pPr lvl="1"/>
            <a:r>
              <a:rPr lang="fr-FR" dirty="0" smtClean="0"/>
              <a:t>Limites</a:t>
            </a:r>
          </a:p>
          <a:p>
            <a:r>
              <a:rPr lang="fr-FR" dirty="0" smtClean="0"/>
              <a:t>Comparaison de resultats</a:t>
            </a:r>
          </a:p>
          <a:p>
            <a:r>
              <a:rPr lang="fr-FR" dirty="0" smtClean="0"/>
              <a:t>Conclusion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2</a:t>
            </a:fld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69826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Algorithme de force brute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Tester toutes les combinaisons d’actions</a:t>
            </a:r>
          </a:p>
          <a:p>
            <a:r>
              <a:rPr lang="fr-FR" dirty="0" smtClean="0"/>
              <a:t>Choisir le meilleur investissement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3</a:t>
            </a:fld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1605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Force brute : Combinaisons?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2780927"/>
            <a:ext cx="3945632" cy="2376265"/>
          </a:xfrm>
        </p:spPr>
        <p:txBody>
          <a:bodyPr/>
          <a:lstStyle/>
          <a:p>
            <a:pPr marL="45720" indent="0">
              <a:buNone/>
            </a:pPr>
            <a:r>
              <a:rPr lang="fr-FR" dirty="0" smtClean="0"/>
              <a:t>Soit [A, B, C] une liste d’actions:</a:t>
            </a:r>
          </a:p>
          <a:p>
            <a:pPr marL="45720" indent="0">
              <a:buNone/>
            </a:pPr>
            <a:r>
              <a:rPr lang="fr-FR" dirty="0" smtClean="0"/>
              <a:t>Les combinaisons sont :</a:t>
            </a:r>
          </a:p>
          <a:p>
            <a:pPr marL="4572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(0)  </a:t>
            </a:r>
            <a:r>
              <a:rPr lang="fr-FR" dirty="0" smtClean="0"/>
              <a:t>nul</a:t>
            </a:r>
          </a:p>
          <a:p>
            <a:pPr marL="502920" indent="-457200">
              <a:buAutoNum type="arabicParenBoth"/>
            </a:pPr>
            <a:r>
              <a:rPr lang="fr-FR" dirty="0" smtClean="0"/>
              <a:t>A – B – C </a:t>
            </a:r>
          </a:p>
          <a:p>
            <a:pPr marL="502920" indent="-457200">
              <a:buAutoNum type="arabicParenBoth"/>
            </a:pPr>
            <a:r>
              <a:rPr lang="fr-FR" dirty="0" smtClean="0"/>
              <a:t>AB – AC – BC</a:t>
            </a:r>
          </a:p>
          <a:p>
            <a:pPr marL="502920" indent="-457200">
              <a:buAutoNum type="arabicParenBoth"/>
            </a:pPr>
            <a:r>
              <a:rPr lang="fr-FR" dirty="0" smtClean="0"/>
              <a:t>ABC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4</a:t>
            </a:fld>
            <a:endParaRPr lang="fr-FR" sz="2000" b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067944" y="2780929"/>
            <a:ext cx="4809728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" charset="2"/>
              <a:buNone/>
            </a:pPr>
            <a:r>
              <a:rPr lang="fr-FR" dirty="0" smtClean="0"/>
              <a:t>Soit [A, B, C, D] une liste d’actions:</a:t>
            </a:r>
          </a:p>
          <a:p>
            <a:pPr marL="45720" indent="0">
              <a:buFont typeface="Wingdings" charset="2"/>
              <a:buNone/>
            </a:pPr>
            <a:r>
              <a:rPr lang="fr-FR" dirty="0" smtClean="0"/>
              <a:t>Les combinaisons sont :</a:t>
            </a:r>
          </a:p>
          <a:p>
            <a:pPr marL="4572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(0)  </a:t>
            </a:r>
            <a:r>
              <a:rPr lang="fr-FR" dirty="0" smtClean="0"/>
              <a:t>nul</a:t>
            </a:r>
          </a:p>
          <a:p>
            <a:pPr marL="502920" indent="-457200">
              <a:buFont typeface="Wingdings" charset="2"/>
              <a:buAutoNum type="arabicParenBoth"/>
            </a:pPr>
            <a:r>
              <a:rPr lang="fr-FR" dirty="0" smtClean="0"/>
              <a:t>A – B – C – D</a:t>
            </a:r>
          </a:p>
          <a:p>
            <a:pPr marL="502920" indent="-457200">
              <a:buFont typeface="Wingdings" charset="2"/>
              <a:buAutoNum type="arabicParenBoth"/>
            </a:pPr>
            <a:r>
              <a:rPr lang="fr-FR" dirty="0" smtClean="0"/>
              <a:t>AB – AC – AD – BC – BD – CD</a:t>
            </a:r>
          </a:p>
          <a:p>
            <a:pPr marL="502920" indent="-457200">
              <a:buFont typeface="Wingdings" charset="2"/>
              <a:buAutoNum type="arabicParenBoth"/>
            </a:pPr>
            <a:r>
              <a:rPr lang="fr-FR" dirty="0" smtClean="0"/>
              <a:t>ABC – ABD – ACD – BCD </a:t>
            </a:r>
          </a:p>
          <a:p>
            <a:pPr marL="502920" indent="-457200">
              <a:buFont typeface="Wingdings" charset="2"/>
              <a:buAutoNum type="arabicParenBoth"/>
            </a:pPr>
            <a:r>
              <a:rPr lang="fr-FR" dirty="0" smtClean="0"/>
              <a:t>ABCD</a:t>
            </a:r>
          </a:p>
          <a:p>
            <a:pPr marL="502920" indent="-457200">
              <a:buFont typeface="Wingdings" charset="2"/>
              <a:buAutoNum type="arabicParenBoth"/>
            </a:pPr>
            <a:endParaRPr lang="fr-F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1769823" y="6163964"/>
                <a:ext cx="56043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dirty="0" smtClean="0"/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800" b="0" i="0" smtClean="0">
                        <a:latin typeface="Cambria Math"/>
                      </a:rPr>
                      <m:t>omplexit</m:t>
                    </m:r>
                    <m:r>
                      <a:rPr lang="fr-FR" sz="2800" b="0" i="0" smtClean="0">
                        <a:latin typeface="Cambria Math"/>
                      </a:rPr>
                      <m:t>é</m:t>
                    </m:r>
                    <m:r>
                      <m:rPr>
                        <m:sty m:val="p"/>
                      </m:rPr>
                      <a:rPr lang="fr-FR" sz="2800" b="0" i="0" smtClean="0">
                        <a:latin typeface="Cambria Math"/>
                      </a:rPr>
                      <m:t>s</m:t>
                    </m:r>
                    <m:r>
                      <a:rPr lang="fr-FR" sz="2800" b="0" i="0" smtClean="0">
                        <a:latin typeface="Cambria Math"/>
                      </a:rPr>
                      <m:t> :</m:t>
                    </m:r>
                    <m:r>
                      <m:rPr>
                        <m:sty m:val="p"/>
                      </m:rPr>
                      <a:rPr lang="fr-FR" sz="2800" b="0" i="0" smtClean="0">
                        <a:latin typeface="Cambria Math"/>
                      </a:rPr>
                      <m:t>T</m:t>
                    </m:r>
                    <m:r>
                      <a:rPr lang="fr-FR" sz="2800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r-FR" sz="2800" b="0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fr-FR" sz="2800" b="0" i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8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fr-FR" sz="28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sz="2800" dirty="0" smtClean="0"/>
                  <a:t>, S = O(n)</a:t>
                </a:r>
                <a:endParaRPr lang="fr-FR" sz="2800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23" y="6163964"/>
                <a:ext cx="5604355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2174" t="-11628" r="-1087" b="-313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ccolade ouvrante 6"/>
          <p:cNvSpPr/>
          <p:nvPr/>
        </p:nvSpPr>
        <p:spPr>
          <a:xfrm rot="16200000">
            <a:off x="1727684" y="4498488"/>
            <a:ext cx="396044" cy="219624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ccolade ouvrante 7"/>
          <p:cNvSpPr/>
          <p:nvPr/>
        </p:nvSpPr>
        <p:spPr>
          <a:xfrm rot="16200000">
            <a:off x="6048164" y="4498488"/>
            <a:ext cx="396044" cy="219624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031871" y="5794632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 combinaisons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288231" y="5794632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16 combinaisons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1597853" y="6163964"/>
                <a:ext cx="5948295" cy="581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dirty="0" smtClean="0"/>
                  <a:t>Il y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8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fr-FR" sz="2800" b="0" i="1" smtClean="0">
                            <a:latin typeface="Cambria Math"/>
                          </a:rPr>
                          <m:t>𝑛𝑜𝑚𝑏𝑟𝑒</m:t>
                        </m:r>
                        <m:r>
                          <a:rPr lang="fr-FR" sz="2800" b="0" i="1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fr-FR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fr-FR" sz="28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fr-FR" sz="2800" b="0" i="1" smtClean="0">
                            <a:latin typeface="Cambria Math"/>
                          </a:rPr>
                          <m:t>𝑎𝑐𝑡𝑖𝑜𝑛𝑠</m:t>
                        </m:r>
                      </m:sup>
                    </m:sSup>
                  </m:oMath>
                </a14:m>
                <a:r>
                  <a:rPr lang="fr-FR" sz="2800" dirty="0" smtClean="0"/>
                  <a:t> combinaisons</a:t>
                </a:r>
                <a:endParaRPr lang="fr-FR" sz="2800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853" y="6163964"/>
                <a:ext cx="5948295" cy="581891"/>
              </a:xfrm>
              <a:prstGeom prst="rect">
                <a:avLst/>
              </a:prstGeom>
              <a:blipFill rotWithShape="1">
                <a:blip r:embed="rId3"/>
                <a:stretch>
                  <a:fillRect l="-2049" t="-1042" b="-27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5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 animBg="1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Force brute : Fonctionnement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5</a:t>
            </a:fld>
            <a:endParaRPr lang="fr-FR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179512" y="3935338"/>
            <a:ext cx="24482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BrutForce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226465" y="2783210"/>
            <a:ext cx="235436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Combinaison1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987824" y="3935338"/>
            <a:ext cx="24482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BrutForce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3034777" y="2783210"/>
            <a:ext cx="235436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Combinaison2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5724128" y="3935338"/>
            <a:ext cx="24482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BrutForce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5771081" y="2783210"/>
            <a:ext cx="235436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Combinaison3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485487" y="3937620"/>
            <a:ext cx="24482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BrutForce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8532440" y="2785492"/>
            <a:ext cx="235436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Combinaison</a:t>
            </a:r>
            <a:endParaRPr lang="fr-FR" dirty="0"/>
          </a:p>
        </p:txBody>
      </p:sp>
      <p:sp>
        <p:nvSpPr>
          <p:cNvPr id="17" name="Flèche vers le bas 16"/>
          <p:cNvSpPr/>
          <p:nvPr/>
        </p:nvSpPr>
        <p:spPr>
          <a:xfrm>
            <a:off x="1295019" y="3425720"/>
            <a:ext cx="216024" cy="50405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vers le bas 17"/>
          <p:cNvSpPr/>
          <p:nvPr/>
        </p:nvSpPr>
        <p:spPr>
          <a:xfrm>
            <a:off x="4103948" y="3433564"/>
            <a:ext cx="216024" cy="50405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bas 18"/>
          <p:cNvSpPr/>
          <p:nvPr/>
        </p:nvSpPr>
        <p:spPr>
          <a:xfrm>
            <a:off x="6840252" y="3433564"/>
            <a:ext cx="216024" cy="50405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ogner un rectangle à un seul coin 20"/>
          <p:cNvSpPr/>
          <p:nvPr/>
        </p:nvSpPr>
        <p:spPr>
          <a:xfrm>
            <a:off x="226465" y="5090977"/>
            <a:ext cx="2401319" cy="162291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Transactions = [...]</a:t>
            </a:r>
          </a:p>
          <a:p>
            <a:r>
              <a:rPr lang="fr-FR" dirty="0" smtClean="0"/>
              <a:t>Bénéfices = x</a:t>
            </a:r>
          </a:p>
          <a:p>
            <a:r>
              <a:rPr lang="fr-FR" dirty="0" smtClean="0"/>
              <a:t>Coûts = y</a:t>
            </a:r>
            <a:endParaRPr lang="fr-FR" dirty="0"/>
          </a:p>
        </p:txBody>
      </p:sp>
      <p:sp>
        <p:nvSpPr>
          <p:cNvPr id="24" name="Rogner un rectangle à un seul coin 23"/>
          <p:cNvSpPr/>
          <p:nvPr/>
        </p:nvSpPr>
        <p:spPr>
          <a:xfrm>
            <a:off x="3011300" y="5090976"/>
            <a:ext cx="2401319" cy="162291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Transactions = [...]</a:t>
            </a:r>
          </a:p>
          <a:p>
            <a:r>
              <a:rPr lang="fr-FR" dirty="0" smtClean="0"/>
              <a:t>Bénéfices = x</a:t>
            </a:r>
          </a:p>
          <a:p>
            <a:r>
              <a:rPr lang="fr-FR" dirty="0" smtClean="0"/>
              <a:t>Coûts = y</a:t>
            </a:r>
            <a:endParaRPr lang="fr-FR" dirty="0"/>
          </a:p>
        </p:txBody>
      </p:sp>
      <p:sp>
        <p:nvSpPr>
          <p:cNvPr id="25" name="Rogner un rectangle à un seul coin 24"/>
          <p:cNvSpPr/>
          <p:nvPr/>
        </p:nvSpPr>
        <p:spPr>
          <a:xfrm>
            <a:off x="5747604" y="5092093"/>
            <a:ext cx="2401319" cy="162291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Transactions = [...]</a:t>
            </a:r>
          </a:p>
          <a:p>
            <a:r>
              <a:rPr lang="fr-FR" dirty="0" smtClean="0"/>
              <a:t>Bénéfices = x</a:t>
            </a:r>
          </a:p>
          <a:p>
            <a:r>
              <a:rPr lang="fr-FR" dirty="0" smtClean="0"/>
              <a:t>Coûts = y</a:t>
            </a:r>
            <a:endParaRPr lang="fr-FR" dirty="0"/>
          </a:p>
        </p:txBody>
      </p:sp>
      <p:sp>
        <p:nvSpPr>
          <p:cNvPr id="26" name="Rogner un rectangle à un seul coin 25"/>
          <p:cNvSpPr/>
          <p:nvPr/>
        </p:nvSpPr>
        <p:spPr>
          <a:xfrm>
            <a:off x="8508963" y="5092093"/>
            <a:ext cx="2401319" cy="162291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Transactions = [...]</a:t>
            </a:r>
          </a:p>
          <a:p>
            <a:r>
              <a:rPr lang="fr-FR" dirty="0" smtClean="0"/>
              <a:t>Bénéfices = x</a:t>
            </a:r>
          </a:p>
          <a:p>
            <a:r>
              <a:rPr lang="fr-FR" dirty="0" smtClean="0"/>
              <a:t>Coûts = y</a:t>
            </a:r>
            <a:endParaRPr lang="fr-FR" dirty="0"/>
          </a:p>
        </p:txBody>
      </p:sp>
      <p:sp>
        <p:nvSpPr>
          <p:cNvPr id="27" name="Flèche vers le bas 26"/>
          <p:cNvSpPr/>
          <p:nvPr/>
        </p:nvSpPr>
        <p:spPr>
          <a:xfrm>
            <a:off x="1295636" y="4799434"/>
            <a:ext cx="216024" cy="35547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vers le bas 27"/>
          <p:cNvSpPr/>
          <p:nvPr/>
        </p:nvSpPr>
        <p:spPr>
          <a:xfrm>
            <a:off x="4103948" y="4799434"/>
            <a:ext cx="216024" cy="35547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vers le bas 28"/>
          <p:cNvSpPr/>
          <p:nvPr/>
        </p:nvSpPr>
        <p:spPr>
          <a:xfrm>
            <a:off x="6849488" y="4799434"/>
            <a:ext cx="216024" cy="35547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27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Force brute : Pseudo-code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fr-FR" dirty="0" smtClean="0"/>
              <a:t>n = nombre d’actions</a:t>
            </a:r>
          </a:p>
          <a:p>
            <a:pPr marL="45720" indent="0">
              <a:buNone/>
            </a:pPr>
            <a:r>
              <a:rPr lang="fr-FR" dirty="0" smtClean="0"/>
              <a:t>Meilleur_benefice = 0</a:t>
            </a:r>
          </a:p>
          <a:p>
            <a:pPr marL="45720" indent="0">
              <a:buNone/>
            </a:pPr>
            <a:r>
              <a:rPr lang="fr-FR" dirty="0" smtClean="0"/>
              <a:t>Pour a de 0 jusqu’à n avec un pas de 1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Pour combinaison dans combinaisons(actions, a)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	calcul = calculer benefice de la combinaison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	si le calcul &gt; meilleur_benefice</a:t>
            </a:r>
          </a:p>
          <a:p>
            <a:pPr marL="45720" indent="0">
              <a:buNone/>
            </a:pPr>
            <a:r>
              <a:rPr lang="fr-FR" dirty="0"/>
              <a:t>	</a:t>
            </a:r>
            <a:r>
              <a:rPr lang="fr-FR" dirty="0" smtClean="0"/>
              <a:t>		meilleur_benefice = calcul</a:t>
            </a:r>
          </a:p>
          <a:p>
            <a:pPr marL="45720" indent="0">
              <a:buNone/>
            </a:pPr>
            <a:r>
              <a:rPr lang="fr-FR" dirty="0" smtClean="0"/>
              <a:t>Retourner meilleur benefice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79202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6</a:t>
            </a:fld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5751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ECCF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ECCF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Force brute : limites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2769833"/>
            <a:ext cx="8784976" cy="3539527"/>
          </a:xfrm>
        </p:spPr>
        <p:txBody>
          <a:bodyPr/>
          <a:lstStyle/>
          <a:p>
            <a:r>
              <a:rPr lang="fr-FR" dirty="0" smtClean="0"/>
              <a:t>Pour 20 actions : 1’048’576 </a:t>
            </a:r>
            <a:r>
              <a:rPr lang="fr-FR" dirty="0" smtClean="0">
                <a:solidFill>
                  <a:schemeClr val="accent3"/>
                </a:solidFill>
              </a:rPr>
              <a:t>opérations</a:t>
            </a:r>
          </a:p>
          <a:p>
            <a:r>
              <a:rPr lang="fr-FR" dirty="0"/>
              <a:t>Pour 100 actions : </a:t>
            </a:r>
            <a:r>
              <a:rPr lang="fr-FR" dirty="0" smtClean="0"/>
              <a:t>1’267’650’600’228’229’401’496’703’205’376 </a:t>
            </a:r>
            <a:r>
              <a:rPr lang="fr-FR" dirty="0" smtClean="0">
                <a:solidFill>
                  <a:schemeClr val="accent6"/>
                </a:solidFill>
              </a:rPr>
              <a:t>opérations</a:t>
            </a:r>
          </a:p>
          <a:p>
            <a:r>
              <a:rPr lang="fr-FR" dirty="0" smtClean="0"/>
              <a:t>Pour 1000 actions : 1,07 e+301 </a:t>
            </a:r>
            <a:r>
              <a:rPr lang="fr-FR" dirty="0" smtClean="0">
                <a:solidFill>
                  <a:schemeClr val="accent6"/>
                </a:solidFill>
              </a:rPr>
              <a:t>opérations 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7</a:t>
            </a:fld>
            <a:endParaRPr lang="fr-FR" sz="2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979712" y="5405311"/>
            <a:ext cx="5279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On atteint très vite les limites.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47572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optimisé (AO)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Réalisé une optimisation qui fournisse une réponse &lt; 1sec</a:t>
            </a:r>
          </a:p>
          <a:p>
            <a:r>
              <a:rPr lang="fr-FR" dirty="0" smtClean="0"/>
              <a:t>Adaptée aux données historiques données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48680"/>
            <a:ext cx="683568" cy="57606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8</a:t>
            </a:fld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413281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AO : compréhension (1/2)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535300"/>
            <a:ext cx="689469" cy="589444"/>
          </a:xfrm>
        </p:spPr>
        <p:txBody>
          <a:bodyPr/>
          <a:lstStyle/>
          <a:p>
            <a:fld id="{8535D530-B9C1-497B-A400-C5FB65053FBE}" type="slidenum">
              <a:rPr lang="fr-FR" sz="2000" b="1" smtClean="0"/>
              <a:t>9</a:t>
            </a:fld>
            <a:endParaRPr lang="fr-FR" sz="2000" b="1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39221"/>
              </p:ext>
            </p:extLst>
          </p:nvPr>
        </p:nvGraphicFramePr>
        <p:xfrm>
          <a:off x="323528" y="2780928"/>
          <a:ext cx="842493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1110981"/>
                <a:gridCol w="1203562"/>
                <a:gridCol w="1203562"/>
                <a:gridCol w="1203562"/>
                <a:gridCol w="1203562"/>
                <a:gridCol w="1203562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5€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V:1, B:2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Action-1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V:3, B:5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Action-2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V:1, B:1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Action-3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V:2,</a:t>
                      </a:r>
                      <a:r>
                        <a:rPr lang="fr-FR" baseline="0" dirty="0" smtClean="0"/>
                        <a:t> B:1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Action-4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V:4, B:7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Action-5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V:2,</a:t>
                      </a:r>
                      <a:r>
                        <a:rPr lang="fr-FR" baseline="0" dirty="0" smtClean="0"/>
                        <a:t> B:4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Action-6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43673" y="3173558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743674" y="3543079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743674" y="3909530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743674" y="4285520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743674" y="4651483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743674" y="5020998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3944267" y="3173558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944267" y="3543079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944267" y="3909530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3944265" y="4285520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944264" y="4651483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3944263" y="5020998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5156577" y="3173558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5153052" y="3543079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5153053" y="3909530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5153055" y="4285520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153054" y="4651483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153055" y="5020998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6350945" y="3173558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6350945" y="3543079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6350945" y="3909530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6350944" y="4285520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6350945" y="4651483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6350943" y="5020998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7564565" y="3173558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7564566" y="3543079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7564566" y="3909530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7564566" y="4285520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7564566" y="4651483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7564566" y="5020998"/>
            <a:ext cx="1176211" cy="33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lèche droite 45"/>
          <p:cNvSpPr/>
          <p:nvPr/>
        </p:nvSpPr>
        <p:spPr>
          <a:xfrm rot="16200000">
            <a:off x="3239441" y="3510152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 droite 46"/>
          <p:cNvSpPr/>
          <p:nvPr/>
        </p:nvSpPr>
        <p:spPr>
          <a:xfrm rot="16200000">
            <a:off x="4439353" y="3490246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èche droite 47"/>
          <p:cNvSpPr/>
          <p:nvPr/>
        </p:nvSpPr>
        <p:spPr>
          <a:xfrm rot="16200000">
            <a:off x="6846031" y="3510153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èche droite 48"/>
          <p:cNvSpPr/>
          <p:nvPr/>
        </p:nvSpPr>
        <p:spPr>
          <a:xfrm rot="11021100">
            <a:off x="3662797" y="3476237"/>
            <a:ext cx="3310699" cy="5917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lèche droite 49"/>
          <p:cNvSpPr/>
          <p:nvPr/>
        </p:nvSpPr>
        <p:spPr>
          <a:xfrm rot="14825887">
            <a:off x="10113562" y="1146084"/>
            <a:ext cx="708911" cy="5724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lèche droite 50"/>
          <p:cNvSpPr/>
          <p:nvPr/>
        </p:nvSpPr>
        <p:spPr>
          <a:xfrm rot="16200000">
            <a:off x="5648138" y="3492808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lèche droite 51"/>
          <p:cNvSpPr/>
          <p:nvPr/>
        </p:nvSpPr>
        <p:spPr>
          <a:xfrm rot="11021100">
            <a:off x="4863815" y="3478370"/>
            <a:ext cx="3310699" cy="5917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èche droite 52"/>
          <p:cNvSpPr/>
          <p:nvPr/>
        </p:nvSpPr>
        <p:spPr>
          <a:xfrm rot="16200000">
            <a:off x="8059651" y="3511536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lèche droite 57"/>
          <p:cNvSpPr/>
          <p:nvPr/>
        </p:nvSpPr>
        <p:spPr>
          <a:xfrm rot="16200000">
            <a:off x="3241510" y="3876607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lèche droite 58"/>
          <p:cNvSpPr/>
          <p:nvPr/>
        </p:nvSpPr>
        <p:spPr>
          <a:xfrm rot="16200000">
            <a:off x="4441422" y="3856701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lèche droite 59"/>
          <p:cNvSpPr/>
          <p:nvPr/>
        </p:nvSpPr>
        <p:spPr>
          <a:xfrm rot="16200000">
            <a:off x="6848100" y="3876608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lèche droite 60"/>
          <p:cNvSpPr/>
          <p:nvPr/>
        </p:nvSpPr>
        <p:spPr>
          <a:xfrm rot="16200000">
            <a:off x="5650207" y="3859263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lèche droite 61"/>
          <p:cNvSpPr/>
          <p:nvPr/>
        </p:nvSpPr>
        <p:spPr>
          <a:xfrm rot="16200000">
            <a:off x="8061720" y="3877991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lèche droite 62"/>
          <p:cNvSpPr/>
          <p:nvPr/>
        </p:nvSpPr>
        <p:spPr>
          <a:xfrm rot="16200000">
            <a:off x="3235261" y="4252598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lèche droite 63"/>
          <p:cNvSpPr/>
          <p:nvPr/>
        </p:nvSpPr>
        <p:spPr>
          <a:xfrm rot="16200000">
            <a:off x="4435173" y="4232692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lèche droite 64"/>
          <p:cNvSpPr/>
          <p:nvPr/>
        </p:nvSpPr>
        <p:spPr>
          <a:xfrm rot="16200000">
            <a:off x="6841851" y="4252599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Flèche droite 65"/>
          <p:cNvSpPr/>
          <p:nvPr/>
        </p:nvSpPr>
        <p:spPr>
          <a:xfrm rot="16200000">
            <a:off x="5643958" y="4235254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Flèche droite 66"/>
          <p:cNvSpPr/>
          <p:nvPr/>
        </p:nvSpPr>
        <p:spPr>
          <a:xfrm rot="16200000">
            <a:off x="8055471" y="4253982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lèche droite 67"/>
          <p:cNvSpPr/>
          <p:nvPr/>
        </p:nvSpPr>
        <p:spPr>
          <a:xfrm rot="16200000">
            <a:off x="3235262" y="4618560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lèche droite 68"/>
          <p:cNvSpPr/>
          <p:nvPr/>
        </p:nvSpPr>
        <p:spPr>
          <a:xfrm rot="16200000">
            <a:off x="4435174" y="4598654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Flèche droite 69"/>
          <p:cNvSpPr/>
          <p:nvPr/>
        </p:nvSpPr>
        <p:spPr>
          <a:xfrm rot="16200000">
            <a:off x="6841852" y="4618561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Flèche droite 70"/>
          <p:cNvSpPr/>
          <p:nvPr/>
        </p:nvSpPr>
        <p:spPr>
          <a:xfrm rot="16200000">
            <a:off x="5643959" y="4601216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Flèche droite 71"/>
          <p:cNvSpPr/>
          <p:nvPr/>
        </p:nvSpPr>
        <p:spPr>
          <a:xfrm rot="16200000">
            <a:off x="8055472" y="4619944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Flèche droite 72"/>
          <p:cNvSpPr/>
          <p:nvPr/>
        </p:nvSpPr>
        <p:spPr>
          <a:xfrm rot="16200000">
            <a:off x="3235263" y="4988075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Flèche droite 73"/>
          <p:cNvSpPr/>
          <p:nvPr/>
        </p:nvSpPr>
        <p:spPr>
          <a:xfrm rot="16200000">
            <a:off x="4435175" y="4968169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Flèche droite 74"/>
          <p:cNvSpPr/>
          <p:nvPr/>
        </p:nvSpPr>
        <p:spPr>
          <a:xfrm rot="16200000">
            <a:off x="6841853" y="4988076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Flèche droite 75"/>
          <p:cNvSpPr/>
          <p:nvPr/>
        </p:nvSpPr>
        <p:spPr>
          <a:xfrm rot="16200000">
            <a:off x="5643960" y="4970731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Flèche droite 76"/>
          <p:cNvSpPr/>
          <p:nvPr/>
        </p:nvSpPr>
        <p:spPr>
          <a:xfrm rot="16200000">
            <a:off x="8067205" y="4967112"/>
            <a:ext cx="186043" cy="65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Flèche droite 77"/>
          <p:cNvSpPr/>
          <p:nvPr/>
        </p:nvSpPr>
        <p:spPr>
          <a:xfrm rot="11593057">
            <a:off x="3699941" y="3851731"/>
            <a:ext cx="856341" cy="649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Flèche droite 78"/>
          <p:cNvSpPr/>
          <p:nvPr/>
        </p:nvSpPr>
        <p:spPr>
          <a:xfrm rot="11593057">
            <a:off x="4917484" y="3838816"/>
            <a:ext cx="856341" cy="649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Flèche droite 79"/>
          <p:cNvSpPr/>
          <p:nvPr/>
        </p:nvSpPr>
        <p:spPr>
          <a:xfrm rot="11593057">
            <a:off x="6101466" y="3857163"/>
            <a:ext cx="856341" cy="649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Flèche droite 80"/>
          <p:cNvSpPr/>
          <p:nvPr/>
        </p:nvSpPr>
        <p:spPr>
          <a:xfrm rot="11593057">
            <a:off x="7328994" y="3859724"/>
            <a:ext cx="856341" cy="649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Flèche droite 81"/>
          <p:cNvSpPr/>
          <p:nvPr/>
        </p:nvSpPr>
        <p:spPr>
          <a:xfrm rot="11231321">
            <a:off x="3701396" y="4198195"/>
            <a:ext cx="2064989" cy="6724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lèche droite 82"/>
          <p:cNvSpPr/>
          <p:nvPr/>
        </p:nvSpPr>
        <p:spPr>
          <a:xfrm rot="11231321">
            <a:off x="4903615" y="4204602"/>
            <a:ext cx="2064989" cy="6724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lèche droite 83"/>
          <p:cNvSpPr/>
          <p:nvPr/>
        </p:nvSpPr>
        <p:spPr>
          <a:xfrm rot="11231321">
            <a:off x="6101477" y="4204601"/>
            <a:ext cx="2064989" cy="6724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lèche droite 84"/>
          <p:cNvSpPr/>
          <p:nvPr/>
        </p:nvSpPr>
        <p:spPr>
          <a:xfrm rot="10979996">
            <a:off x="3619528" y="4594926"/>
            <a:ext cx="4530873" cy="457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Flèche droite 85"/>
          <p:cNvSpPr/>
          <p:nvPr/>
        </p:nvSpPr>
        <p:spPr>
          <a:xfrm rot="11113370">
            <a:off x="3727917" y="4983841"/>
            <a:ext cx="2033987" cy="750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lèche droite 86"/>
          <p:cNvSpPr/>
          <p:nvPr/>
        </p:nvSpPr>
        <p:spPr>
          <a:xfrm rot="11113370">
            <a:off x="4931514" y="4966121"/>
            <a:ext cx="2033987" cy="750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Flèche droite 87"/>
          <p:cNvSpPr/>
          <p:nvPr/>
        </p:nvSpPr>
        <p:spPr>
          <a:xfrm rot="11113370">
            <a:off x="6148234" y="4961276"/>
            <a:ext cx="2033987" cy="750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/>
          <p:cNvSpPr txBox="1"/>
          <p:nvPr/>
        </p:nvSpPr>
        <p:spPr>
          <a:xfrm>
            <a:off x="179512" y="5589240"/>
            <a:ext cx="1732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 : Valeur, coût</a:t>
            </a:r>
          </a:p>
          <a:p>
            <a:r>
              <a:rPr lang="fr-FR" dirty="0" smtClean="0"/>
              <a:t>B : Bénéfice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997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onnalisé 2">
      <a:dk1>
        <a:sysClr val="windowText" lastClr="000000"/>
      </a:dk1>
      <a:lt1>
        <a:sysClr val="window" lastClr="FFFFFF"/>
      </a:lt1>
      <a:dk2>
        <a:srgbClr val="212745"/>
      </a:dk2>
      <a:lt2>
        <a:srgbClr val="F14124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644</TotalTime>
  <Words>663</Words>
  <Application>Microsoft Office PowerPoint</Application>
  <PresentationFormat>Affichage à l'écran (4:3)</PresentationFormat>
  <Paragraphs>277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Perspective</vt:lpstr>
      <vt:lpstr>Maximiser les bénéfices</vt:lpstr>
      <vt:lpstr>Sommaire</vt:lpstr>
      <vt:lpstr>Algorithme de force brute</vt:lpstr>
      <vt:lpstr>Force brute : Combinaisons?</vt:lpstr>
      <vt:lpstr>Force brute : Fonctionnement</vt:lpstr>
      <vt:lpstr>Force brute : Pseudo-code</vt:lpstr>
      <vt:lpstr>Force brute : limites</vt:lpstr>
      <vt:lpstr>Algorithme optimisé (AO)</vt:lpstr>
      <vt:lpstr>AO : compréhension (1/2)</vt:lpstr>
      <vt:lpstr>AO : compréhension (2/2)</vt:lpstr>
      <vt:lpstr>AO : Pseudo-code (1/2)</vt:lpstr>
      <vt:lpstr>AO : Pseudo-code (1/2)</vt:lpstr>
      <vt:lpstr>AO : Pseudo-code (2/2)</vt:lpstr>
      <vt:lpstr>Complexités</vt:lpstr>
      <vt:lpstr>Limites</vt:lpstr>
      <vt:lpstr>Rapport Dataset1</vt:lpstr>
      <vt:lpstr>Rapport Dataset2</vt:lpstr>
      <vt:lpstr>Résultats si différents?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Konatsune</dc:creator>
  <cp:lastModifiedBy>Konatsune</cp:lastModifiedBy>
  <cp:revision>36</cp:revision>
  <dcterms:created xsi:type="dcterms:W3CDTF">2021-06-04T11:44:30Z</dcterms:created>
  <dcterms:modified xsi:type="dcterms:W3CDTF">2021-06-04T22:28:59Z</dcterms:modified>
</cp:coreProperties>
</file>