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0" r:id="rId6"/>
    <p:sldId id="262" r:id="rId7"/>
    <p:sldId id="268" r:id="rId8"/>
    <p:sldId id="259" r:id="rId9"/>
    <p:sldId id="261" r:id="rId10"/>
    <p:sldId id="273" r:id="rId11"/>
    <p:sldId id="263" r:id="rId12"/>
    <p:sldId id="274" r:id="rId13"/>
    <p:sldId id="275" r:id="rId14"/>
    <p:sldId id="265" r:id="rId15"/>
    <p:sldId id="267" r:id="rId16"/>
    <p:sldId id="264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A12BA4A-9D37-44C3-9937-7E5A20637E18}">
          <p14:sldIdLst>
            <p14:sldId id="256"/>
            <p14:sldId id="257"/>
            <p14:sldId id="258"/>
          </p14:sldIdLst>
        </p14:section>
        <p14:section name="Solution Brute" id="{B3072D96-8679-4C1B-9250-7C32AC322B36}">
          <p14:sldIdLst>
            <p14:sldId id="272"/>
            <p14:sldId id="260"/>
            <p14:sldId id="262"/>
            <p14:sldId id="268"/>
          </p14:sldIdLst>
        </p14:section>
        <p14:section name="Solution Optimisée" id="{7B957FEF-CA3A-47E4-8A3D-F572B1090C2C}">
          <p14:sldIdLst>
            <p14:sldId id="259"/>
            <p14:sldId id="261"/>
            <p14:sldId id="273"/>
            <p14:sldId id="263"/>
            <p14:sldId id="274"/>
            <p14:sldId id="275"/>
            <p14:sldId id="265"/>
            <p14:sldId id="267"/>
          </p14:sldIdLst>
        </p14:section>
        <p14:section name="Résultats" id="{0A3F822D-C5B8-4BEC-A068-3F500EF637AA}">
          <p14:sldIdLst>
            <p14:sldId id="264"/>
            <p14:sldId id="269"/>
            <p14:sldId id="270"/>
          </p14:sldIdLst>
        </p14:section>
        <p14:section name="Conclusion" id="{5B5B40A3-7599-4C74-B552-6768A1DF5ED9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48F0-92D3-44B8-A941-3F7889BEA284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6DDF-24B9-460B-A74C-ABD06AADF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8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7D1-071F-4D89-AA59-3EA0DDD2F705}" type="datetime1">
              <a:rPr lang="fr-FR" smtClean="0"/>
              <a:t>05/06/2021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03A2-2F46-4B3B-9A48-62A2D380A6FB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686-DF3B-4BB6-9496-30464B02D800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C7BF-5982-43CA-9A14-B7DAD1F95BA3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129-7C47-4CF6-877D-FA09C3F64CDA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83C5-8F57-445E-BC20-B8458288444A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622E-B78A-4CDC-8700-9CF99250DAC9}" type="datetime1">
              <a:rPr lang="fr-FR" smtClean="0"/>
              <a:t>05/06/2021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D48E-3AFD-4131-8308-9F277B9D005E}" type="datetime1">
              <a:rPr lang="fr-FR" smtClean="0"/>
              <a:t>05/06/2021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ED2-AC41-40AA-8E6A-15385B1E8A24}" type="datetime1">
              <a:rPr lang="fr-FR" smtClean="0"/>
              <a:t>05/06/2021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3A-E309-4A7D-9871-FCE781444D2C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A3D4-9E33-4C46-955C-BCA43B4327AE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36EB21-DFC2-4CAA-BA39-89726757DE4C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Maximiser les bénéfices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Utilisation d’Algorithme pour optimiser le temps dans les processus de décisions d’achats.</a:t>
            </a:r>
            <a:endParaRPr lang="fr-FR" dirty="0"/>
          </a:p>
        </p:txBody>
      </p:sp>
      <p:pic>
        <p:nvPicPr>
          <p:cNvPr id="1026" name="Picture 2" descr="https://user.oc-static.com/upload/2020/09/18/1600429119334_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1685925" cy="1905000"/>
          </a:xfrm>
          <a:prstGeom prst="rect">
            <a:avLst/>
          </a:prstGeom>
          <a:ln>
            <a:noFill/>
          </a:ln>
          <a:effectLst>
            <a:outerShdw dist="254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362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(2/2)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56930"/>
            <a:ext cx="683568" cy="56781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10</a:t>
            </a:fld>
            <a:endParaRPr lang="fr-FR" sz="2000" b="1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7542"/>
              </p:ext>
            </p:extLst>
          </p:nvPr>
        </p:nvGraphicFramePr>
        <p:xfrm>
          <a:off x="323528" y="2780928"/>
          <a:ext cx="842493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1240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Flèche droite 43"/>
          <p:cNvSpPr/>
          <p:nvPr/>
        </p:nvSpPr>
        <p:spPr>
          <a:xfrm rot="16200000">
            <a:off x="2891063" y="3831723"/>
            <a:ext cx="841594" cy="658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11048879" flipV="1">
            <a:off x="3814337" y="4646415"/>
            <a:ext cx="392950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40352" y="5049728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flèche verticale 4"/>
          <p:cNvSpPr/>
          <p:nvPr/>
        </p:nvSpPr>
        <p:spPr>
          <a:xfrm>
            <a:off x="8113536" y="4923068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7740352" y="4669276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Double flèche verticale 82"/>
          <p:cNvSpPr/>
          <p:nvPr/>
        </p:nvSpPr>
        <p:spPr>
          <a:xfrm>
            <a:off x="8121932" y="4544346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915816" y="4285443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23704" y="3179432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11760" y="5742304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Meilleurs actions : </a:t>
            </a:r>
            <a:r>
              <a:rPr lang="fr-FR" b="1" dirty="0" smtClean="0"/>
              <a:t>Action-5 &amp; Action-1</a:t>
            </a:r>
            <a:endParaRPr lang="fr-FR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619672" y="4622376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1619672" y="3139481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3" grpId="0" animBg="1"/>
      <p:bldP spid="5" grpId="0" animBg="1"/>
      <p:bldP spid="82" grpId="0" animBg="1"/>
      <p:bldP spid="83" grpId="0" animBg="1"/>
      <p:bldP spid="84" grpId="0" animBg="1"/>
      <p:bldP spid="89" grpId="0" animBg="1"/>
      <p:bldP spid="13" grpId="0"/>
      <p:bldP spid="14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852936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Tableau = matrice de zero dim(6, 5)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cout, profit]</a:t>
            </a:r>
          </a:p>
          <a:p>
            <a:pPr marL="45720" indent="0">
              <a:buNone/>
            </a:pPr>
            <a:r>
              <a:rPr lang="fr-FR" dirty="0" smtClean="0"/>
              <a:t>Ligne = 0</a:t>
            </a:r>
          </a:p>
          <a:p>
            <a:pPr marL="45720" indent="0">
              <a:buNone/>
            </a:pPr>
            <a:r>
              <a:rPr lang="fr-FR" dirty="0" smtClean="0"/>
              <a:t>Pour i qui va de 0 jusqu’à la taille de la matrice (30 ici)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i </a:t>
            </a:r>
            <a:r>
              <a:rPr lang="fr-FR" dirty="0" smtClean="0"/>
              <a:t>= i modulo &lt;nombre de colonne&gt;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cout = cout de l’action de la ligne actuelle</a:t>
            </a:r>
          </a:p>
          <a:p>
            <a:pPr marL="45720" indent="0">
              <a:buNone/>
            </a:pPr>
            <a:r>
              <a:rPr lang="fr-FR" dirty="0" smtClean="0"/>
              <a:t>	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11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320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12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1520" y="2780928"/>
            <a:ext cx="8712968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	Si i &gt;= cout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benefice = coût x profit de l’action de la ligne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 la ligne est &gt;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A = </a:t>
            </a:r>
            <a:r>
              <a:rPr lang="fr-FR" dirty="0" smtClean="0"/>
              <a:t>benefice </a:t>
            </a:r>
            <a:r>
              <a:rPr lang="fr-FR" dirty="0" smtClean="0"/>
              <a:t>de la ligne de dessus : col=i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B = </a:t>
            </a:r>
            <a:r>
              <a:rPr lang="fr-FR" dirty="0"/>
              <a:t>benefice + benefice sans action du </a:t>
            </a:r>
            <a:r>
              <a:rPr lang="fr-FR" dirty="0" smtClean="0"/>
              <a:t>dessus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 A &gt;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A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tableau(ligne: row, col: i) = benefice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tableau(ligne: row, col: i) = </a:t>
            </a:r>
            <a:r>
              <a:rPr lang="fr-FR" dirty="0" smtClean="0"/>
              <a:t>valeur du dessus ou 0 si première ligne</a:t>
            </a:r>
            <a:endParaRPr lang="fr-FR" dirty="0" smtClean="0"/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 </a:t>
            </a:r>
            <a:r>
              <a:rPr lang="fr-FR" dirty="0" smtClean="0"/>
              <a:t>i </a:t>
            </a:r>
            <a:r>
              <a:rPr lang="fr-FR" dirty="0" smtClean="0"/>
              <a:t>égal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Ligne </a:t>
            </a:r>
            <a:r>
              <a:rPr lang="fr-FR" dirty="0" smtClean="0"/>
              <a:t>++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Fin pour</a:t>
            </a:r>
          </a:p>
        </p:txBody>
      </p:sp>
    </p:spTree>
    <p:extLst>
      <p:ext uri="{BB962C8B-B14F-4D97-AF65-F5344CB8AC3E}">
        <p14:creationId xmlns:p14="http://schemas.microsoft.com/office/powerpoint/2010/main" val="3297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dirty="0" smtClean="0"/>
              <a:t>Tableau = résultat obtenu depuis la partie 1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coût, profit]</a:t>
            </a:r>
          </a:p>
          <a:p>
            <a:pPr marL="45720" indent="0">
              <a:buNone/>
            </a:pPr>
            <a:r>
              <a:rPr lang="fr-FR" dirty="0" smtClean="0"/>
              <a:t>Colonne = index de la dernière colonne du tableau</a:t>
            </a:r>
          </a:p>
          <a:p>
            <a:pPr marL="45720" indent="0">
              <a:buNone/>
            </a:pPr>
            <a:r>
              <a:rPr lang="fr-FR" dirty="0" smtClean="0"/>
              <a:t>Liste_actions = liste vide</a:t>
            </a:r>
          </a:p>
          <a:p>
            <a:pPr marL="45720" indent="0">
              <a:buNone/>
            </a:pPr>
            <a:r>
              <a:rPr lang="fr-FR" dirty="0" smtClean="0"/>
              <a:t>Pour index de la dernière ligne des actions à la première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A = Tableau(ligne: index, col: Colonne)</a:t>
            </a:r>
          </a:p>
          <a:p>
            <a:pPr marL="45720" indent="0">
              <a:buNone/>
            </a:pPr>
            <a:r>
              <a:rPr lang="fr-FR" dirty="0" smtClean="0"/>
              <a:t>	B = Tableau(ligne: index – 1, col: Colonne)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A &gt; B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Colonne -= cout de l’action de la ligne actuelle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index égal 0 et Colonne &gt; 0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247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" indent="0">
                  <a:buNone/>
                </a:pPr>
                <a:r>
                  <a:rPr lang="fr-FR" dirty="0" smtClean="0"/>
                  <a:t>Nombres d’opération: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(b)udget en centime : 50000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(n)ombre d’action : 1000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Hypothèse du budget constant: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	</a:t>
                </a:r>
                <a:r>
                  <a:rPr lang="fr-FR" dirty="0"/>
                  <a:t>	</a:t>
                </a:r>
                <a:r>
                  <a:rPr lang="fr-FR" dirty="0" smtClean="0"/>
                  <a:t>T = O(n) S = O(n)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Comparé à la force 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T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) S = O(n)</a:t>
                </a:r>
              </a:p>
              <a:p>
                <a:pPr marL="45720" indent="0">
                  <a:buNone/>
                </a:pPr>
                <a:r>
                  <a:rPr lang="fr-FR" b="1" dirty="0" smtClean="0"/>
                  <a:t>Pour ce cas : 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Optimisé 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50’000’000 </a:t>
                </a:r>
                <a:r>
                  <a:rPr lang="fr-FR" dirty="0" smtClean="0">
                    <a:solidFill>
                      <a:schemeClr val="accent3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1e+302 </a:t>
                </a:r>
                <a:r>
                  <a:rPr lang="fr-FR" dirty="0" smtClean="0">
                    <a:solidFill>
                      <a:schemeClr val="tx2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3" t="-2582" b="-18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14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16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Budget plus élevé</a:t>
            </a:r>
          </a:p>
          <a:p>
            <a:r>
              <a:rPr lang="fr-FR" dirty="0" smtClean="0"/>
              <a:t>Plus grand nombre d’actions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Puissance de </a:t>
            </a:r>
            <a:r>
              <a:rPr lang="fr-FR" dirty="0" smtClean="0"/>
              <a:t>calcul</a:t>
            </a:r>
          </a:p>
          <a:p>
            <a:r>
              <a:rPr lang="fr-FR" dirty="0" smtClean="0"/>
              <a:t>(mémoire)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555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15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42175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Dataset1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900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16</a:t>
            </a:fld>
            <a:endParaRPr lang="fr-FR" sz="2000" b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518748" cy="500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86169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86168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55976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55976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455361" y="55892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Rapport Dataset2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17</a:t>
            </a:fld>
            <a:endParaRPr lang="fr-FR" sz="20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68182"/>
            <a:ext cx="7618312" cy="44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403648" y="26681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48708" y="26496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348562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48093" y="5517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 si différents?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Inclure les frais liés à la bourse:</a:t>
            </a:r>
          </a:p>
          <a:p>
            <a:pPr lvl="1"/>
            <a:r>
              <a:rPr lang="fr-FR" dirty="0" smtClean="0"/>
              <a:t>Frais de courtage</a:t>
            </a:r>
          </a:p>
          <a:p>
            <a:pPr lvl="2"/>
            <a:r>
              <a:rPr lang="fr-FR" dirty="0" smtClean="0"/>
              <a:t>Frais fixes ( valeur seuil? )</a:t>
            </a:r>
          </a:p>
          <a:p>
            <a:pPr lvl="2"/>
            <a:r>
              <a:rPr lang="fr-FR" dirty="0" smtClean="0"/>
              <a:t>Frais en pourcentage ( valeur seuil? )</a:t>
            </a:r>
          </a:p>
          <a:p>
            <a:pPr lvl="1"/>
            <a:r>
              <a:rPr lang="fr-FR" dirty="0" smtClean="0"/>
              <a:t>TVA</a:t>
            </a:r>
          </a:p>
          <a:p>
            <a:r>
              <a:rPr lang="fr-FR" dirty="0" smtClean="0"/>
              <a:t>Critères plus généraux:</a:t>
            </a:r>
          </a:p>
          <a:p>
            <a:pPr lvl="1"/>
            <a:r>
              <a:rPr lang="fr-FR" dirty="0" smtClean="0"/>
              <a:t>Utilité d’inclure une action à 1 centime d’€</a:t>
            </a:r>
          </a:p>
          <a:p>
            <a:pPr lvl="1"/>
            <a:r>
              <a:rPr lang="fr-FR" dirty="0" smtClean="0"/>
              <a:t>Risques</a:t>
            </a:r>
          </a:p>
          <a:p>
            <a:pPr lvl="1"/>
            <a:endParaRPr lang="fr-FR" dirty="0" smtClean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18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051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version optimisée</a:t>
            </a:r>
          </a:p>
          <a:p>
            <a:r>
              <a:rPr lang="fr-FR" dirty="0" smtClean="0"/>
              <a:t>Ayant une complexité temporelle O(n)</a:t>
            </a:r>
          </a:p>
          <a:p>
            <a:r>
              <a:rPr lang="fr-FR" dirty="0" smtClean="0"/>
              <a:t>Manque des critères pour affiner de processus de décision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19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693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Solution brute</a:t>
            </a:r>
          </a:p>
          <a:p>
            <a:pPr lvl="1"/>
            <a:r>
              <a:rPr lang="fr-FR" dirty="0" smtClean="0"/>
              <a:t>Combinaisons</a:t>
            </a:r>
          </a:p>
          <a:p>
            <a:pPr lvl="1"/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Solution optimisée</a:t>
            </a:r>
          </a:p>
          <a:p>
            <a:pPr lvl="1"/>
            <a:r>
              <a:rPr lang="fr-FR" dirty="0" smtClean="0"/>
              <a:t>Schéma de compréhension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Efficacité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Comparaison de resultats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2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982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Algorithme de force brute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toutes les combinaisons d’actions</a:t>
            </a:r>
          </a:p>
          <a:p>
            <a:r>
              <a:rPr lang="fr-FR" dirty="0" smtClean="0"/>
              <a:t>Choisir le meilleur investissement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605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Combinaisons?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80927"/>
            <a:ext cx="3945632" cy="2376265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Soit [A, B, C] une liste d’actions:</a:t>
            </a:r>
          </a:p>
          <a:p>
            <a:pPr marL="45720" indent="0"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 – B – C 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 – AC – BC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4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067944" y="2780929"/>
            <a:ext cx="48097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Soit [A, B, C, D] une liste d’actions: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 – B – C – 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 – AC – AD – BC – BD – CD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 – ABD – ACD – BCD 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ABCD</a:t>
            </a:r>
          </a:p>
          <a:p>
            <a:pPr marL="502920" indent="-457200">
              <a:buFont typeface="Wingdings" charset="2"/>
              <a:buAutoNum type="arabicParenBoth"/>
            </a:pP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omplexit</m:t>
                    </m:r>
                    <m:r>
                      <a:rPr lang="fr-FR" sz="2800" b="0" i="0" smtClean="0"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s</m:t>
                    </m:r>
                    <m:r>
                      <a:rPr lang="fr-FR" sz="2800" b="0" i="0" smtClean="0">
                        <a:latin typeface="Cambria Math"/>
                      </a:rPr>
                      <m:t> :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T</m:t>
                    </m:r>
                    <m:r>
                      <a:rPr lang="fr-FR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800" dirty="0" smtClean="0"/>
                  <a:t>, S = O(n)</a:t>
                </a:r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1628" r="-1087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ouvrante 6"/>
          <p:cNvSpPr/>
          <p:nvPr/>
        </p:nvSpPr>
        <p:spPr>
          <a:xfrm rot="16200000">
            <a:off x="172768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 rot="16200000">
            <a:off x="604816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31871" y="57946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 combinaisons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8231" y="579463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 combinaisons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593835" y="6101203"/>
                <a:ext cx="5948295" cy="58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Il 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𝑛𝑜𝑚𝑏𝑟𝑒</m:t>
                        </m:r>
                        <m:r>
                          <a:rPr lang="fr-FR" sz="28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/>
                          </a:rPr>
                          <m:t>𝑎𝑐𝑡𝑖𝑜𝑛𝑠</m:t>
                        </m:r>
                      </m:sup>
                    </m:sSup>
                  </m:oMath>
                </a14:m>
                <a:r>
                  <a:rPr lang="fr-FR" sz="2800" dirty="0" smtClean="0"/>
                  <a:t> combinaisons</a:t>
                </a:r>
                <a:endParaRPr lang="fr-FR" sz="2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35" y="6101203"/>
                <a:ext cx="5948295" cy="581891"/>
              </a:xfrm>
              <a:prstGeom prst="rect">
                <a:avLst/>
              </a:prstGeom>
              <a:blipFill rotWithShape="1">
                <a:blip r:embed="rId3"/>
                <a:stretch>
                  <a:fillRect l="-2049" t="-1053" b="-2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5</a:t>
            </a:fld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26465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87824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34777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724128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771081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85487" y="3937620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8532440" y="2785492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1295019" y="3425720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4103948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840252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gner un rectangle à un seul coin 20"/>
          <p:cNvSpPr/>
          <p:nvPr/>
        </p:nvSpPr>
        <p:spPr>
          <a:xfrm>
            <a:off x="226465" y="5090977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4" name="Rogner un rectangle à un seul coin 23"/>
          <p:cNvSpPr/>
          <p:nvPr/>
        </p:nvSpPr>
        <p:spPr>
          <a:xfrm>
            <a:off x="3011300" y="5090976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5" name="Rogner un rectangle à un seul coin 24"/>
          <p:cNvSpPr/>
          <p:nvPr/>
        </p:nvSpPr>
        <p:spPr>
          <a:xfrm>
            <a:off x="5747604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8508963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>
            <a:off x="1295636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410394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684948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Pseudo-code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n = nombre d’actions</a:t>
            </a:r>
          </a:p>
          <a:p>
            <a:pPr marL="45720" indent="0">
              <a:buNone/>
            </a:pPr>
            <a:r>
              <a:rPr lang="fr-FR" dirty="0" smtClean="0"/>
              <a:t>Meilleur_benefice = 0</a:t>
            </a:r>
          </a:p>
          <a:p>
            <a:pPr marL="45720" indent="0">
              <a:buNone/>
            </a:pPr>
            <a:r>
              <a:rPr lang="fr-FR" dirty="0" smtClean="0"/>
              <a:t>Pour a de 0 jusqu’à n avec un pas de 1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Pour combinaison dans combinaisons(actions, a)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calcul = calculer benefice de la combinaison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si le calcul &gt; meilleur_benefice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meilleur_benefice = calcul</a:t>
            </a:r>
          </a:p>
          <a:p>
            <a:pPr marL="45720" indent="0">
              <a:buNone/>
            </a:pPr>
            <a:r>
              <a:rPr lang="fr-FR" dirty="0" smtClean="0"/>
              <a:t>Retourner meilleur benefice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7920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6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75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69833"/>
            <a:ext cx="8784976" cy="3539527"/>
          </a:xfrm>
        </p:spPr>
        <p:txBody>
          <a:bodyPr/>
          <a:lstStyle/>
          <a:p>
            <a:r>
              <a:rPr lang="fr-FR" dirty="0" smtClean="0"/>
              <a:t>Pour 20 actions : 1’048’576 </a:t>
            </a:r>
            <a:r>
              <a:rPr lang="fr-FR" dirty="0" smtClean="0">
                <a:solidFill>
                  <a:schemeClr val="accent3"/>
                </a:solidFill>
              </a:rPr>
              <a:t>opérations</a:t>
            </a:r>
          </a:p>
          <a:p>
            <a:r>
              <a:rPr lang="fr-FR" dirty="0"/>
              <a:t>Pour 100 actions : </a:t>
            </a:r>
            <a:r>
              <a:rPr lang="fr-FR" dirty="0" smtClean="0"/>
              <a:t>1’267’650’600’228’229’401’496’703’205’376 </a:t>
            </a:r>
            <a:r>
              <a:rPr lang="fr-FR" dirty="0" smtClean="0">
                <a:solidFill>
                  <a:schemeClr val="accent6"/>
                </a:solidFill>
              </a:rPr>
              <a:t>opérations</a:t>
            </a:r>
          </a:p>
          <a:p>
            <a:r>
              <a:rPr lang="fr-FR" dirty="0" smtClean="0"/>
              <a:t>Pour 1000 actions : 1,07 e+301 </a:t>
            </a:r>
            <a:r>
              <a:rPr lang="fr-FR" dirty="0" smtClean="0">
                <a:solidFill>
                  <a:schemeClr val="accent6"/>
                </a:solidFill>
              </a:rPr>
              <a:t>opérations 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7</a:t>
            </a:fld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79712" y="54053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On atteint très vite les limites.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757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optimisé (AO)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Réalisé une optimisation qui fournisse une réponse &lt; 1sec</a:t>
            </a:r>
          </a:p>
          <a:p>
            <a:r>
              <a:rPr lang="fr-FR" dirty="0" smtClean="0"/>
              <a:t>Adaptée aux données historiques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8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328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35300"/>
            <a:ext cx="689469" cy="58944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9</a:t>
            </a:fld>
            <a:endParaRPr lang="fr-FR" sz="2000" b="1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9221"/>
              </p:ext>
            </p:extLst>
          </p:nvPr>
        </p:nvGraphicFramePr>
        <p:xfrm>
          <a:off x="323528" y="2780928"/>
          <a:ext cx="8424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673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43674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674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4367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4367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743674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94426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944267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944267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94426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94426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94426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15657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153052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53053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5305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15305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53055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5094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350945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350945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5094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350945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35094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56456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64566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564566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564566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564566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64566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6200000">
            <a:off x="3239441" y="351015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 rot="16200000">
            <a:off x="4439353" y="349024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16200000">
            <a:off x="6846031" y="351015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>
          <a:xfrm rot="11021100">
            <a:off x="3662797" y="3476237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droite 50"/>
          <p:cNvSpPr/>
          <p:nvPr/>
        </p:nvSpPr>
        <p:spPr>
          <a:xfrm rot="16200000">
            <a:off x="5648138" y="34928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droite 51"/>
          <p:cNvSpPr/>
          <p:nvPr/>
        </p:nvSpPr>
        <p:spPr>
          <a:xfrm rot="11021100">
            <a:off x="4863815" y="3478370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 rot="16200000">
            <a:off x="8059651" y="351153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 rot="16200000">
            <a:off x="3241510" y="3876607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droite 58"/>
          <p:cNvSpPr/>
          <p:nvPr/>
        </p:nvSpPr>
        <p:spPr>
          <a:xfrm rot="16200000">
            <a:off x="4441422" y="385670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 droite 59"/>
          <p:cNvSpPr/>
          <p:nvPr/>
        </p:nvSpPr>
        <p:spPr>
          <a:xfrm rot="16200000">
            <a:off x="6848100" y="38766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 droite 60"/>
          <p:cNvSpPr/>
          <p:nvPr/>
        </p:nvSpPr>
        <p:spPr>
          <a:xfrm rot="16200000">
            <a:off x="5650207" y="385926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 droite 61"/>
          <p:cNvSpPr/>
          <p:nvPr/>
        </p:nvSpPr>
        <p:spPr>
          <a:xfrm rot="16200000">
            <a:off x="8061720" y="387799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droite 62"/>
          <p:cNvSpPr/>
          <p:nvPr/>
        </p:nvSpPr>
        <p:spPr>
          <a:xfrm rot="16200000">
            <a:off x="3235261" y="425259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droite 63"/>
          <p:cNvSpPr/>
          <p:nvPr/>
        </p:nvSpPr>
        <p:spPr>
          <a:xfrm rot="16200000">
            <a:off x="4435173" y="423269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droite 64"/>
          <p:cNvSpPr/>
          <p:nvPr/>
        </p:nvSpPr>
        <p:spPr>
          <a:xfrm rot="16200000">
            <a:off x="6841851" y="425259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 droite 65"/>
          <p:cNvSpPr/>
          <p:nvPr/>
        </p:nvSpPr>
        <p:spPr>
          <a:xfrm rot="16200000">
            <a:off x="5643958" y="42352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 droite 66"/>
          <p:cNvSpPr/>
          <p:nvPr/>
        </p:nvSpPr>
        <p:spPr>
          <a:xfrm rot="16200000">
            <a:off x="8055471" y="425398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67"/>
          <p:cNvSpPr/>
          <p:nvPr/>
        </p:nvSpPr>
        <p:spPr>
          <a:xfrm rot="16200000">
            <a:off x="3235262" y="4618560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droite 68"/>
          <p:cNvSpPr/>
          <p:nvPr/>
        </p:nvSpPr>
        <p:spPr>
          <a:xfrm rot="16200000">
            <a:off x="4435174" y="45986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droite 69"/>
          <p:cNvSpPr/>
          <p:nvPr/>
        </p:nvSpPr>
        <p:spPr>
          <a:xfrm rot="16200000">
            <a:off x="6841852" y="461856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 droite 70"/>
          <p:cNvSpPr/>
          <p:nvPr/>
        </p:nvSpPr>
        <p:spPr>
          <a:xfrm rot="16200000">
            <a:off x="5643959" y="460121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droite 71"/>
          <p:cNvSpPr/>
          <p:nvPr/>
        </p:nvSpPr>
        <p:spPr>
          <a:xfrm rot="16200000">
            <a:off x="8055472" y="461994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 droite 72"/>
          <p:cNvSpPr/>
          <p:nvPr/>
        </p:nvSpPr>
        <p:spPr>
          <a:xfrm rot="16200000">
            <a:off x="3235263" y="4988075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 droite 73"/>
          <p:cNvSpPr/>
          <p:nvPr/>
        </p:nvSpPr>
        <p:spPr>
          <a:xfrm rot="16200000">
            <a:off x="4435175" y="496816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droite 74"/>
          <p:cNvSpPr/>
          <p:nvPr/>
        </p:nvSpPr>
        <p:spPr>
          <a:xfrm rot="16200000">
            <a:off x="6841853" y="498807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droite 75"/>
          <p:cNvSpPr/>
          <p:nvPr/>
        </p:nvSpPr>
        <p:spPr>
          <a:xfrm rot="16200000">
            <a:off x="5643960" y="497073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droite 76"/>
          <p:cNvSpPr/>
          <p:nvPr/>
        </p:nvSpPr>
        <p:spPr>
          <a:xfrm rot="16200000">
            <a:off x="8067205" y="496711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droite 77"/>
          <p:cNvSpPr/>
          <p:nvPr/>
        </p:nvSpPr>
        <p:spPr>
          <a:xfrm rot="11593057">
            <a:off x="3699941" y="3851731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èche droite 78"/>
          <p:cNvSpPr/>
          <p:nvPr/>
        </p:nvSpPr>
        <p:spPr>
          <a:xfrm rot="11593057">
            <a:off x="4917484" y="3838816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 droite 79"/>
          <p:cNvSpPr/>
          <p:nvPr/>
        </p:nvSpPr>
        <p:spPr>
          <a:xfrm rot="11593057">
            <a:off x="6101466" y="3857163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lèche droite 80"/>
          <p:cNvSpPr/>
          <p:nvPr/>
        </p:nvSpPr>
        <p:spPr>
          <a:xfrm rot="11593057">
            <a:off x="7328994" y="3859724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droite 81"/>
          <p:cNvSpPr/>
          <p:nvPr/>
        </p:nvSpPr>
        <p:spPr>
          <a:xfrm rot="11231321">
            <a:off x="3701396" y="4198195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droite 82"/>
          <p:cNvSpPr/>
          <p:nvPr/>
        </p:nvSpPr>
        <p:spPr>
          <a:xfrm rot="11231321">
            <a:off x="4903615" y="4204602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droite 83"/>
          <p:cNvSpPr/>
          <p:nvPr/>
        </p:nvSpPr>
        <p:spPr>
          <a:xfrm rot="11231321">
            <a:off x="6101477" y="4204601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 droite 84"/>
          <p:cNvSpPr/>
          <p:nvPr/>
        </p:nvSpPr>
        <p:spPr>
          <a:xfrm rot="10979996">
            <a:off x="3619528" y="4594926"/>
            <a:ext cx="4530873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èche droite 85"/>
          <p:cNvSpPr/>
          <p:nvPr/>
        </p:nvSpPr>
        <p:spPr>
          <a:xfrm rot="11113370">
            <a:off x="3727917" y="498384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droite 86"/>
          <p:cNvSpPr/>
          <p:nvPr/>
        </p:nvSpPr>
        <p:spPr>
          <a:xfrm rot="11113370">
            <a:off x="4931514" y="496612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 droite 87"/>
          <p:cNvSpPr/>
          <p:nvPr/>
        </p:nvSpPr>
        <p:spPr>
          <a:xfrm rot="11113370">
            <a:off x="6148234" y="4961276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500"/>
                            </p:stCondLst>
                            <p:childTnLst>
                              <p:par>
                                <p:cTn id="2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8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0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5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2">
      <a:dk1>
        <a:sysClr val="windowText" lastClr="000000"/>
      </a:dk1>
      <a:lt1>
        <a:sysClr val="window" lastClr="FFFFFF"/>
      </a:lt1>
      <a:dk2>
        <a:srgbClr val="212745"/>
      </a:dk2>
      <a:lt2>
        <a:srgbClr val="F1412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1056</TotalTime>
  <Words>666</Words>
  <Application>Microsoft Office PowerPoint</Application>
  <PresentationFormat>Affichage à l'écran (4:3)</PresentationFormat>
  <Paragraphs>277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Perspective</vt:lpstr>
      <vt:lpstr>Maximiser les bénéfices</vt:lpstr>
      <vt:lpstr>Sommaire</vt:lpstr>
      <vt:lpstr>Algorithme de force brute</vt:lpstr>
      <vt:lpstr>Force brute : Combinaisons?</vt:lpstr>
      <vt:lpstr>Force brute : Fonctionnement</vt:lpstr>
      <vt:lpstr>Force brute : Pseudo-code</vt:lpstr>
      <vt:lpstr>Force brute : limites</vt:lpstr>
      <vt:lpstr>Algorithme optimisé (AO)</vt:lpstr>
      <vt:lpstr>AO : compréhension (1/2)</vt:lpstr>
      <vt:lpstr>AO : compréhension (2/2)</vt:lpstr>
      <vt:lpstr>AO : Pseudo-code (1/2)</vt:lpstr>
      <vt:lpstr>AO : Pseudo-code (1/2)</vt:lpstr>
      <vt:lpstr>AO : Pseudo-code (2/2)</vt:lpstr>
      <vt:lpstr>Complexités</vt:lpstr>
      <vt:lpstr>Limites</vt:lpstr>
      <vt:lpstr>Rapport Dataset1</vt:lpstr>
      <vt:lpstr>Rapport Dataset2</vt:lpstr>
      <vt:lpstr>Résultats si différents?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Konatsune</dc:creator>
  <cp:lastModifiedBy>Konatsune</cp:lastModifiedBy>
  <cp:revision>52</cp:revision>
  <dcterms:created xsi:type="dcterms:W3CDTF">2021-06-04T11:44:30Z</dcterms:created>
  <dcterms:modified xsi:type="dcterms:W3CDTF">2021-06-05T13:50:26Z</dcterms:modified>
</cp:coreProperties>
</file>