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sldIdLst>
    <p:sldId id="256" r:id="rId2"/>
    <p:sldId id="273" r:id="rId3"/>
    <p:sldId id="266" r:id="rId4"/>
    <p:sldId id="268" r:id="rId5"/>
    <p:sldId id="290" r:id="rId6"/>
    <p:sldId id="269" r:id="rId7"/>
    <p:sldId id="274" r:id="rId8"/>
    <p:sldId id="276" r:id="rId9"/>
    <p:sldId id="277" r:id="rId10"/>
    <p:sldId id="278" r:id="rId11"/>
    <p:sldId id="282" r:id="rId12"/>
    <p:sldId id="281" r:id="rId13"/>
    <p:sldId id="280" r:id="rId14"/>
  </p:sldIdLst>
  <p:sldSz cx="9144000" cy="6858000" type="screen4x3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20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2" y="1122363"/>
            <a:ext cx="8601075" cy="2387600"/>
          </a:xfrm>
        </p:spPr>
        <p:txBody>
          <a:bodyPr anchor="b">
            <a:normAutofit/>
          </a:bodyPr>
          <a:lstStyle>
            <a:lvl1pPr algn="ctr">
              <a:defRPr sz="3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5A21-DF4F-47ED-ABA1-788C963031EC}" type="datetime1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85750" y="3602038"/>
            <a:ext cx="8610600" cy="1960562"/>
          </a:xfrm>
        </p:spPr>
        <p:txBody>
          <a:bodyPr>
            <a:normAutofit/>
          </a:bodyPr>
          <a:lstStyle/>
          <a:p>
            <a:pPr algn="l"/>
            <a:r>
              <a:rPr lang="zh-TW" altLang="en-US" sz="1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按一下以編輯母片副標題樣式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83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7138-04A0-4E24-967B-23A6E12DB29F}" type="datetime1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28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34E6-1DFB-464F-B0A2-AF35ABBB74C0}" type="datetime1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09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1120E-B1FE-4C25-B10E-F4EC069F919C}" type="datetime1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6EDA8E28-6C2D-4537-9849-5963551951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401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>
                    <a:lumMod val="50000"/>
                  </a:schemeClr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FA1C-B619-457F-B1A4-0471E2504628}" type="datetime1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750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01B2-5507-48D7-95CC-4E9A19DB27F7}" type="datetime1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07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A532-5F83-4962-849B-33AC74653690}" type="datetime1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9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1EC3-B68E-4B0B-BEAA-0896C32BFB8A}" type="datetime1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71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D2C6-49EE-45D1-B5FB-272C419DE8CA}" type="datetime1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69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2DF3-F249-4D7C-BB70-63B32656E4B6}" type="datetime1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81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E3C3-2616-441B-8153-A345A028DE03}" type="datetime1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09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A4EEC-AD7F-48A0-A9E7-EDD9192DBE4B}" type="datetime1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A8E28-6C2D-4537-9849-5963551951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182604"/>
            <a:ext cx="9144000" cy="234951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1" dirty="0"/>
          </a:p>
        </p:txBody>
      </p:sp>
      <p:sp>
        <p:nvSpPr>
          <p:cNvPr id="8" name="文字方塊 7"/>
          <p:cNvSpPr txBox="1"/>
          <p:nvPr/>
        </p:nvSpPr>
        <p:spPr>
          <a:xfrm>
            <a:off x="4928873" y="151697"/>
            <a:ext cx="32159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/>
                </a:solidFill>
                <a:latin typeface="+mn-lt"/>
              </a:rPr>
              <a:t>Broadband Network Lab, Dept. of CE, National Central University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7F7F7F"/>
              </a:clrFrom>
              <a:clrTo>
                <a:srgbClr val="7F7F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-3001"/>
            <a:ext cx="714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43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/>
          <a:lstStyle/>
          <a:p>
            <a:r>
              <a:rPr lang="zh-TW" altLang="en-US" sz="36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樹莓派</a:t>
            </a:r>
            <a:r>
              <a:rPr lang="en-US" altLang="zh-TW" sz="36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-</a:t>
            </a:r>
            <a:r>
              <a:rPr lang="zh-TW" altLang="en-US" sz="3600" smtClean="0">
                <a:latin typeface="思源黑體" panose="020B0500000000000000" pitchFamily="34" charset="-120"/>
                <a:ea typeface="思源黑體" panose="020B0500000000000000" pitchFamily="34" charset="-120"/>
              </a:rPr>
              <a:t>實驗</a:t>
            </a:r>
            <a:r>
              <a:rPr lang="zh-TW" altLang="en-US" sz="3600" smtClean="0">
                <a:latin typeface="思源黑體" panose="020B0500000000000000" pitchFamily="34" charset="-120"/>
                <a:ea typeface="思源黑體" panose="020B0500000000000000" pitchFamily="34" charset="-120"/>
              </a:rPr>
              <a:t>二</a:t>
            </a:r>
            <a:r>
              <a:rPr lang="en-US" altLang="zh-TW" sz="3600" smtClean="0">
                <a:latin typeface="思源黑體" panose="020B0500000000000000" pitchFamily="34" charset="-120"/>
                <a:ea typeface="思源黑體" panose="020B0500000000000000" pitchFamily="34" charset="-120"/>
              </a:rPr>
              <a:t>:</a:t>
            </a:r>
            <a:r>
              <a:rPr lang="zh-TW" altLang="en-US" sz="36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電子鋼琴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2000" dirty="0">
                <a:latin typeface="思源黑體" panose="020B0500000000000000" pitchFamily="34" charset="-120"/>
                <a:ea typeface="思源黑體" panose="020B0500000000000000" pitchFamily="34" charset="-120"/>
                <a:cs typeface="+mj-cs"/>
              </a:rPr>
              <a:t>國立中央大學 通訊工程學系</a:t>
            </a:r>
          </a:p>
        </p:txBody>
      </p:sp>
    </p:spTree>
    <p:extLst>
      <p:ext uri="{BB962C8B-B14F-4D97-AF65-F5344CB8AC3E}">
        <p14:creationId xmlns:p14="http://schemas.microsoft.com/office/powerpoint/2010/main" val="9488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814A709-C4CF-478A-A3C7-59B9E8C2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實驗步驟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(3/5)</a:t>
            </a:r>
            <a:endParaRPr lang="zh-TW" altLang="en-US" dirty="0">
              <a:latin typeface="思源黑體" panose="020B0500000000000000" pitchFamily="34" charset="-120"/>
              <a:ea typeface="思源黑體" panose="020B0500000000000000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223C93C8-570F-4B5C-84DC-A1CC54800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思源黑體" panose="020B0500000000000000" pitchFamily="34" charset="-120"/>
                <a:ea typeface="思源黑體" panose="020B0500000000000000" pitchFamily="34" charset="-120"/>
              </a:rPr>
              <a:t>可以發出不同頻率的聲音</a:t>
            </a:r>
            <a:endParaRPr lang="zh-TW" altLang="en-US" dirty="0">
              <a:latin typeface="思源黑體" panose="020B0500000000000000" pitchFamily="34" charset="-120"/>
              <a:ea typeface="思源黑體" panose="020B0500000000000000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3609CE93-3EBD-42F4-A920-474BD036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2870994"/>
            <a:ext cx="42291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7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814A709-C4CF-478A-A3C7-59B9E8C2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實驗步驟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(4/5)</a:t>
            </a:r>
            <a:endParaRPr lang="zh-TW" altLang="en-US" dirty="0">
              <a:latin typeface="思源黑體" panose="020B0500000000000000" pitchFamily="34" charset="-120"/>
              <a:ea typeface="思源黑體" panose="020B0500000000000000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3609CE93-3EBD-42F4-A920-474BD036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="" xmlns:a16="http://schemas.microsoft.com/office/drawing/2014/main" id="{A9F3AC7D-3126-4184-BA38-19866D0EA989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思源黑體" panose="020B0500000000000000" pitchFamily="34" charset="-120"/>
                <a:ea typeface="思源黑體" panose="020B0500000000000000" pitchFamily="34" charset="-120"/>
              </a:rPr>
              <a:t>若按鍵觸發成功輸出“</a:t>
            </a:r>
            <a:r>
              <a:rPr lang="en-US" altLang="zh-TW" dirty="0" smtClean="0">
                <a:latin typeface="思源黑體" panose="020B0500000000000000" pitchFamily="34" charset="-120"/>
                <a:ea typeface="思源黑體" panose="020B0500000000000000" pitchFamily="34" charset="-120"/>
              </a:rPr>
              <a:t>Button pressed”</a:t>
            </a:r>
          </a:p>
          <a:p>
            <a:r>
              <a:rPr lang="zh-TW" altLang="en-US" dirty="0" smtClean="0">
                <a:latin typeface="思源黑體" panose="020B0500000000000000" pitchFamily="34" charset="-120"/>
                <a:ea typeface="思源黑體" panose="020B0500000000000000" pitchFamily="34" charset="-120"/>
              </a:rPr>
              <a:t>寫入蜂鳴器發生的按鍵觸發條件</a:t>
            </a:r>
            <a:endParaRPr lang="zh-TW" altLang="en-US" dirty="0">
              <a:latin typeface="思源黑體" panose="020B0500000000000000" pitchFamily="34" charset="-120"/>
              <a:ea typeface="思源黑體" panose="020B0500000000000000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3429794"/>
            <a:ext cx="51435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43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814A709-C4CF-478A-A3C7-59B9E8C2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實驗步驟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(5/5)</a:t>
            </a:r>
            <a:endParaRPr lang="zh-TW" altLang="en-US" dirty="0">
              <a:latin typeface="思源黑體" panose="020B0500000000000000" pitchFamily="34" charset="-120"/>
              <a:ea typeface="思源黑體" panose="020B0500000000000000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3609CE93-3EBD-42F4-A920-474BD036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="" xmlns:a16="http://schemas.microsoft.com/office/drawing/2014/main" id="{A9F3AC7D-3126-4184-BA38-19866D0EA989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思源黑體" panose="020B0500000000000000" pitchFamily="34" charset="-120"/>
                <a:ea typeface="思源黑體" panose="020B0500000000000000" pitchFamily="34" charset="-120"/>
              </a:rPr>
              <a:t>偵測是否有新事件發生</a:t>
            </a:r>
            <a:endParaRPr lang="zh-TW" altLang="en-US" dirty="0">
              <a:latin typeface="思源黑體" panose="020B0500000000000000" pitchFamily="34" charset="-120"/>
              <a:ea typeface="思源黑體" panose="020B0500000000000000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086100"/>
            <a:ext cx="68199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64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69DD958-968B-4E66-982F-DD8E3386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課堂實作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58C4D19B-43EB-44FB-A8A5-357C771C9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TW" altLang="en-US" sz="2000" dirty="0" smtClean="0">
                <a:latin typeface="思源黑體" panose="020B0500000000000000" pitchFamily="34" charset="-120"/>
                <a:ea typeface="思源黑體" panose="020B0500000000000000" pitchFamily="34" charset="-120"/>
              </a:rPr>
              <a:t>製作至少能發出三個音頻的電子鋼琴</a:t>
            </a:r>
            <a:endParaRPr lang="en-US" altLang="zh-TW" sz="2000" dirty="0"/>
          </a:p>
          <a:p>
            <a:pPr lvl="1"/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D7D161A7-7AE2-4501-A35C-EC559A2C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871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BAF786D-40D2-4A31-BB3A-D909CB3F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OUTLINE</a:t>
            </a:r>
            <a:endParaRPr lang="zh-TW" altLang="en-US" dirty="0">
              <a:latin typeface="思源黑體" panose="020B0500000000000000" pitchFamily="34" charset="-120"/>
              <a:ea typeface="思源黑體" panose="020B0500000000000000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A3865ADA-A71D-4258-A22B-9419DA375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latin typeface="思源黑體" panose="020B0500000000000000" pitchFamily="34" charset="-120"/>
                <a:ea typeface="思源黑體" panose="020B0500000000000000" pitchFamily="34" charset="-120"/>
                <a:cs typeface="+mj-cs"/>
              </a:rPr>
              <a:t>實驗硬體介紹</a:t>
            </a:r>
            <a:endParaRPr lang="en-US" altLang="zh-TW" sz="2400" dirty="0">
              <a:latin typeface="思源黑體" panose="020B0500000000000000" pitchFamily="34" charset="-120"/>
              <a:ea typeface="思源黑體" panose="020B0500000000000000" pitchFamily="34" charset="-120"/>
              <a:cs typeface="+mj-cs"/>
            </a:endParaRPr>
          </a:p>
          <a:p>
            <a:endParaRPr lang="en-US" altLang="zh-TW" sz="2400" dirty="0">
              <a:latin typeface="思源黑體" panose="020B0500000000000000" pitchFamily="34" charset="-120"/>
              <a:ea typeface="思源黑體" panose="020B0500000000000000" pitchFamily="34" charset="-120"/>
              <a:cs typeface="+mj-cs"/>
            </a:endParaRPr>
          </a:p>
          <a:p>
            <a:r>
              <a:rPr lang="zh-TW" altLang="en-US" sz="2400" dirty="0">
                <a:latin typeface="思源黑體" panose="020B0500000000000000" pitchFamily="34" charset="-120"/>
                <a:ea typeface="思源黑體" panose="020B0500000000000000" pitchFamily="34" charset="-120"/>
                <a:cs typeface="+mj-cs"/>
              </a:rPr>
              <a:t>按鍵蜂鳴器實驗</a:t>
            </a:r>
            <a:endParaRPr lang="en-US" altLang="zh-TW" sz="2400" dirty="0">
              <a:latin typeface="思源黑體" panose="020B0500000000000000" pitchFamily="34" charset="-120"/>
              <a:ea typeface="思源黑體" panose="020B0500000000000000" pitchFamily="34" charset="-120"/>
              <a:cs typeface="+mj-cs"/>
            </a:endParaRPr>
          </a:p>
          <a:p>
            <a:endParaRPr lang="en-US" altLang="zh-TW" sz="2400" dirty="0">
              <a:latin typeface="思源黑體" panose="020B0500000000000000" pitchFamily="34" charset="-120"/>
              <a:ea typeface="思源黑體" panose="020B0500000000000000" pitchFamily="34" charset="-120"/>
              <a:cs typeface="+mj-cs"/>
            </a:endParaRPr>
          </a:p>
          <a:p>
            <a:r>
              <a:rPr lang="zh-TW" altLang="en-US" sz="2400" dirty="0">
                <a:latin typeface="思源黑體" panose="020B0500000000000000" pitchFamily="34" charset="-120"/>
                <a:ea typeface="思源黑體" panose="020B0500000000000000" pitchFamily="34" charset="-120"/>
                <a:cs typeface="+mj-cs"/>
              </a:rPr>
              <a:t>電子鋼琴</a:t>
            </a:r>
            <a:endParaRPr lang="en-US" altLang="zh-TW" sz="2400" dirty="0">
              <a:latin typeface="思源黑體" panose="020B0500000000000000" pitchFamily="34" charset="-120"/>
              <a:ea typeface="思源黑體" panose="020B0500000000000000" pitchFamily="34" charset="-120"/>
              <a:cs typeface="+mj-cs"/>
            </a:endParaRPr>
          </a:p>
          <a:p>
            <a:endParaRPr lang="en-US" altLang="zh-TW" sz="2400" dirty="0">
              <a:latin typeface="思源黑體" panose="020B0500000000000000" pitchFamily="34" charset="-120"/>
              <a:ea typeface="思源黑體" panose="020B0500000000000000" pitchFamily="34" charset="-120"/>
              <a:cs typeface="+mj-cs"/>
            </a:endParaRPr>
          </a:p>
          <a:p>
            <a:r>
              <a:rPr lang="zh-TW" altLang="en-US" sz="2400" dirty="0">
                <a:latin typeface="思源黑體" panose="020B0500000000000000" pitchFamily="34" charset="-120"/>
                <a:ea typeface="思源黑體" panose="020B0500000000000000" pitchFamily="34" charset="-120"/>
                <a:cs typeface="+mj-cs"/>
              </a:rPr>
              <a:t>課堂實作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D96155B9-D22D-47D0-9969-17422332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835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實驗硬體介紹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543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Raspberry</a:t>
            </a:r>
            <a:r>
              <a:rPr lang="zh-TW" altLang="en-US" b="1" dirty="0"/>
              <a:t> </a:t>
            </a:r>
            <a:r>
              <a:rPr lang="en-US" altLang="zh-TW" sz="30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Pi</a:t>
            </a:r>
            <a:r>
              <a:rPr lang="zh-TW" altLang="en-US" b="1" dirty="0"/>
              <a:t> </a:t>
            </a:r>
            <a:r>
              <a:rPr lang="en-US" altLang="zh-TW" b="1" dirty="0"/>
              <a:t>–</a:t>
            </a:r>
            <a:r>
              <a:rPr lang="zh-TW" altLang="en-US" b="1" dirty="0"/>
              <a:t> </a:t>
            </a:r>
            <a:r>
              <a:rPr lang="en-US" altLang="zh-TW" sz="30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BCM</a:t>
            </a:r>
            <a:r>
              <a:rPr lang="en-US" altLang="zh-TW" b="1" dirty="0"/>
              <a:t> </a:t>
            </a:r>
            <a:r>
              <a:rPr lang="zh-TW" altLang="en-US" sz="30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腳位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GPIO</a:t>
            </a:r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（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General-purpose input/output</a:t>
            </a:r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），通用型之輸入輸出的簡稱，可透過指令設成輸出或輸入，設為輸出時也可透過指令做開關的動作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327" y="3228368"/>
            <a:ext cx="4730129" cy="282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3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8DDAC85-0E97-48A0-9774-FF7BC9CC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按鍵</a:t>
            </a:r>
            <a:endParaRPr lang="zh-TW" altLang="en-US" dirty="0">
              <a:latin typeface="思源黑體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="" xmlns:a16="http://schemas.microsoft.com/office/drawing/2014/main" id="{1F8FC278-C077-4E9F-9FF8-DAE1746D9E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76161"/>
            <a:ext cx="3886200" cy="4250266"/>
          </a:xfrm>
        </p:spPr>
      </p:pic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F7E3AC5F-39BD-4845-B7FF-E5D4C5A0C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429691"/>
            <a:ext cx="3886200" cy="3747272"/>
          </a:xfrm>
        </p:spPr>
        <p:txBody>
          <a:bodyPr/>
          <a:lstStyle/>
          <a:p>
            <a:r>
              <a:rPr lang="zh-TW" altLang="en-US" sz="2400" dirty="0">
                <a:ea typeface="思源黑體" panose="020B0500000000000000"/>
              </a:rPr>
              <a:t>按下前 </a:t>
            </a:r>
            <a:endParaRPr lang="en-US" altLang="zh-TW" sz="2400" dirty="0">
              <a:ea typeface="思源黑體" panose="020B0500000000000000"/>
            </a:endParaRPr>
          </a:p>
          <a:p>
            <a:pPr lvl="1"/>
            <a:r>
              <a:rPr lang="zh-TW" altLang="en-US" sz="2100" dirty="0">
                <a:ea typeface="思源黑體" panose="020B0500000000000000"/>
              </a:rPr>
              <a:t>長邊相連 </a:t>
            </a:r>
            <a:r>
              <a:rPr lang="en-US" altLang="zh-TW" sz="2100" dirty="0">
                <a:ea typeface="思源黑體" panose="020B0500000000000000"/>
              </a:rPr>
              <a:t>(1&amp;2, 3&amp;4) </a:t>
            </a:r>
          </a:p>
          <a:p>
            <a:pPr lvl="1"/>
            <a:r>
              <a:rPr lang="zh-TW" altLang="en-US" sz="2100" dirty="0">
                <a:ea typeface="思源黑體" panose="020B0500000000000000"/>
              </a:rPr>
              <a:t>短邊不相連</a:t>
            </a:r>
            <a:endParaRPr lang="en-US" altLang="zh-TW" sz="2100" dirty="0">
              <a:ea typeface="思源黑體" panose="020B0500000000000000"/>
            </a:endParaRPr>
          </a:p>
          <a:p>
            <a:pPr marL="342892" lvl="1" indent="0">
              <a:buNone/>
            </a:pPr>
            <a:endParaRPr lang="en-US" altLang="zh-TW" dirty="0">
              <a:ea typeface="思源黑體" panose="020B0500000000000000"/>
            </a:endParaRPr>
          </a:p>
          <a:p>
            <a:pPr marL="342892" lvl="1" indent="0">
              <a:buNone/>
            </a:pPr>
            <a:endParaRPr lang="en-US" altLang="zh-TW" dirty="0">
              <a:ea typeface="思源黑體" panose="020B0500000000000000"/>
            </a:endParaRPr>
          </a:p>
          <a:p>
            <a:pPr marL="342892" lvl="1" indent="0">
              <a:buNone/>
            </a:pPr>
            <a:endParaRPr lang="en-US" altLang="zh-TW" dirty="0">
              <a:ea typeface="思源黑體" panose="020B0500000000000000"/>
            </a:endParaRPr>
          </a:p>
          <a:p>
            <a:r>
              <a:rPr lang="zh-TW" altLang="en-US" sz="2400" dirty="0">
                <a:ea typeface="思源黑體" panose="020B0500000000000000"/>
              </a:rPr>
              <a:t>按下後</a:t>
            </a:r>
            <a:endParaRPr lang="en-US" altLang="zh-TW" sz="2400" dirty="0">
              <a:ea typeface="思源黑體" panose="020B0500000000000000"/>
            </a:endParaRPr>
          </a:p>
          <a:p>
            <a:pPr lvl="1"/>
            <a:r>
              <a:rPr lang="zh-TW" altLang="en-US" sz="2100" dirty="0">
                <a:ea typeface="思源黑體" panose="020B0500000000000000"/>
              </a:rPr>
              <a:t>四點都通</a:t>
            </a:r>
            <a:endParaRPr lang="en-US" altLang="zh-TW" sz="2100" dirty="0">
              <a:ea typeface="思源黑體" panose="020B050000000000000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ECB79027-2063-4579-B0E9-2A56DCD1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129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424265E6-5C25-4EDD-919C-12F02534A3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429000"/>
            <a:ext cx="3429000" cy="3429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0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蜂鳴器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ea typeface="思源黑體" panose="020B0500000000000000"/>
              </a:rPr>
              <a:t>蜂鳴器發聲原理：</a:t>
            </a:r>
            <a:r>
              <a:rPr lang="zh-TW" altLang="en-US" sz="2400" dirty="0">
                <a:solidFill>
                  <a:srgbClr val="FF0000"/>
                </a:solidFill>
                <a:ea typeface="思源黑體" panose="020B0500000000000000"/>
              </a:rPr>
              <a:t>電流</a:t>
            </a:r>
            <a:r>
              <a:rPr lang="zh-TW" altLang="en-US" sz="2400" dirty="0">
                <a:ea typeface="思源黑體" panose="020B0500000000000000"/>
              </a:rPr>
              <a:t>通過</a:t>
            </a:r>
            <a:r>
              <a:rPr lang="zh-TW" altLang="en-US" sz="2400" dirty="0">
                <a:solidFill>
                  <a:srgbClr val="FF0000"/>
                </a:solidFill>
                <a:ea typeface="思源黑體" panose="020B0500000000000000"/>
              </a:rPr>
              <a:t>電磁線圈</a:t>
            </a:r>
            <a:r>
              <a:rPr lang="zh-TW" altLang="en-US" sz="2400" dirty="0">
                <a:ea typeface="思源黑體" panose="020B0500000000000000"/>
              </a:rPr>
              <a:t>產生磁場來驅動</a:t>
            </a:r>
            <a:r>
              <a:rPr lang="zh-TW" altLang="en-US" sz="2400" dirty="0">
                <a:solidFill>
                  <a:srgbClr val="FF0000"/>
                </a:solidFill>
                <a:ea typeface="思源黑體" panose="020B0500000000000000"/>
              </a:rPr>
              <a:t>振動膜。</a:t>
            </a:r>
            <a:endParaRPr lang="en-US" altLang="zh-TW" sz="2400" dirty="0">
              <a:solidFill>
                <a:srgbClr val="FF0000"/>
              </a:solidFill>
              <a:ea typeface="思源黑體" panose="020B0500000000000000"/>
            </a:endParaRPr>
          </a:p>
          <a:p>
            <a:pPr lvl="1"/>
            <a:r>
              <a:rPr lang="zh-TW" altLang="en-US" sz="2100" dirty="0">
                <a:ea typeface="思源黑體" panose="020B0500000000000000"/>
              </a:rPr>
              <a:t>自激式</a:t>
            </a:r>
            <a:r>
              <a:rPr lang="en-US" altLang="zh-TW" sz="2100" dirty="0">
                <a:ea typeface="思源黑體" panose="020B0500000000000000"/>
              </a:rPr>
              <a:t>(</a:t>
            </a:r>
            <a:r>
              <a:rPr lang="zh-TW" altLang="en-US" sz="2100" dirty="0">
                <a:ea typeface="思源黑體" panose="020B0500000000000000"/>
              </a:rPr>
              <a:t>有源</a:t>
            </a:r>
            <a:r>
              <a:rPr lang="en-US" altLang="zh-TW" sz="2100" dirty="0">
                <a:ea typeface="思源黑體" panose="020B0500000000000000"/>
              </a:rPr>
              <a:t>)</a:t>
            </a:r>
            <a:r>
              <a:rPr lang="zh-TW" altLang="en-US" sz="2100" dirty="0">
                <a:ea typeface="思源黑體" panose="020B0500000000000000"/>
              </a:rPr>
              <a:t>蜂鳴器</a:t>
            </a:r>
            <a:r>
              <a:rPr lang="en-US" altLang="zh-TW" sz="2100" dirty="0">
                <a:ea typeface="思源黑體" panose="020B0500000000000000"/>
              </a:rPr>
              <a:t>:</a:t>
            </a:r>
            <a:r>
              <a:rPr lang="zh-TW" altLang="en-US" sz="2100" dirty="0">
                <a:ea typeface="思源黑體" panose="020B0500000000000000"/>
              </a:rPr>
              <a:t>只能發出同頻率的聲音</a:t>
            </a:r>
            <a:endParaRPr lang="en-US" altLang="zh-TW" sz="2100" dirty="0">
              <a:ea typeface="思源黑體" panose="020B0500000000000000"/>
            </a:endParaRPr>
          </a:p>
          <a:p>
            <a:pPr lvl="1"/>
            <a:r>
              <a:rPr lang="zh-TW" altLang="en-US" sz="2100" dirty="0">
                <a:ea typeface="思源黑體" panose="020B0500000000000000"/>
              </a:rPr>
              <a:t>他激式</a:t>
            </a:r>
            <a:r>
              <a:rPr lang="en-US" altLang="zh-TW" sz="2100" dirty="0">
                <a:ea typeface="思源黑體" panose="020B0500000000000000"/>
              </a:rPr>
              <a:t>(</a:t>
            </a:r>
            <a:r>
              <a:rPr lang="zh-TW" altLang="en-US" sz="2100" dirty="0">
                <a:ea typeface="思源黑體" panose="020B0500000000000000"/>
              </a:rPr>
              <a:t>無源</a:t>
            </a:r>
            <a:r>
              <a:rPr lang="en-US" altLang="zh-TW" sz="2100" dirty="0">
                <a:ea typeface="思源黑體" panose="020B0500000000000000"/>
              </a:rPr>
              <a:t>)</a:t>
            </a:r>
            <a:r>
              <a:rPr lang="zh-TW" altLang="en-US" sz="2100" dirty="0">
                <a:ea typeface="思源黑體" panose="020B0500000000000000"/>
              </a:rPr>
              <a:t>蜂鳴器</a:t>
            </a:r>
            <a:r>
              <a:rPr lang="en-US" altLang="zh-TW" sz="2100" dirty="0">
                <a:ea typeface="思源黑體" panose="020B0500000000000000"/>
              </a:rPr>
              <a:t>:</a:t>
            </a:r>
            <a:r>
              <a:rPr lang="zh-TW" altLang="en-US" sz="2100" dirty="0">
                <a:ea typeface="思源黑體" panose="020B0500000000000000"/>
              </a:rPr>
              <a:t>須從外部輸入震盪方波發聲</a:t>
            </a:r>
            <a:r>
              <a:rPr lang="en-US" altLang="zh-TW" sz="2100" dirty="0">
                <a:ea typeface="思源黑體" panose="020B0500000000000000"/>
              </a:rPr>
              <a:t>,</a:t>
            </a:r>
            <a:r>
              <a:rPr lang="zh-TW" altLang="en-US" sz="2100" dirty="0">
                <a:ea typeface="思源黑體" panose="020B0500000000000000"/>
              </a:rPr>
              <a:t>兩腳同長</a:t>
            </a:r>
            <a:r>
              <a:rPr lang="zh-TW" altLang="en-US" sz="2100" dirty="0" smtClean="0">
                <a:ea typeface="思源黑體" panose="020B0500000000000000"/>
              </a:rPr>
              <a:t>但腳位有正負之分</a:t>
            </a:r>
            <a:endParaRPr lang="en-US" altLang="zh-TW" sz="2100" dirty="0">
              <a:ea typeface="思源黑體" panose="020B050000000000000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="" xmlns:a16="http://schemas.microsoft.com/office/drawing/2014/main" id="{D70D85CC-2205-4EBF-A2EA-B3C208F75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4076700"/>
            <a:ext cx="3619500" cy="21336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D70D85CC-2205-4EBF-A2EA-B3C208F75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75" y="4076700"/>
            <a:ext cx="36195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5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按鍵蜂鳴器實驗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07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814A709-C4CF-478A-A3C7-59B9E8C2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實驗步驟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(1/5)</a:t>
            </a:r>
            <a:endParaRPr lang="zh-TW" altLang="en-US" dirty="0">
              <a:latin typeface="思源黑體" panose="020B0500000000000000" pitchFamily="34" charset="-120"/>
              <a:ea typeface="思源黑體" panose="020B0500000000000000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223C93C8-570F-4B5C-84DC-A1CC54800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>
                <a:latin typeface="思源黑體" panose="020B0500000000000000" pitchFamily="34" charset="-120"/>
                <a:ea typeface="思源黑體" panose="020B0500000000000000"/>
              </a:rPr>
              <a:t>將蜂鳴器、按鍵與樹梅派用</a:t>
            </a:r>
            <a:endParaRPr lang="en-US" altLang="zh-TW" dirty="0">
              <a:latin typeface="思源黑體" panose="020B0500000000000000" pitchFamily="34" charset="-120"/>
              <a:ea typeface="思源黑體" panose="020B0500000000000000"/>
            </a:endParaRPr>
          </a:p>
          <a:p>
            <a:pPr marL="0" indent="0">
              <a:buNone/>
            </a:pPr>
            <a:r>
              <a:rPr lang="zh-TW" altLang="en-US" dirty="0">
                <a:latin typeface="思源黑體" panose="020B0500000000000000" pitchFamily="34" charset="-120"/>
                <a:ea typeface="思源黑體" panose="020B0500000000000000"/>
              </a:rPr>
              <a:t>杜邦線連接</a:t>
            </a:r>
            <a:endParaRPr lang="en-US" altLang="zh-TW" dirty="0">
              <a:latin typeface="思源黑體" panose="020B0500000000000000" pitchFamily="34" charset="-120"/>
              <a:ea typeface="思源黑體" panose="020B0500000000000000"/>
            </a:endParaRPr>
          </a:p>
          <a:p>
            <a:pPr marL="0" indent="0">
              <a:buNone/>
            </a:pPr>
            <a:endParaRPr lang="en-US" altLang="zh-TW" dirty="0">
              <a:ea typeface="思源黑體" panose="020B0500000000000000"/>
            </a:endParaRPr>
          </a:p>
          <a:p>
            <a:r>
              <a:rPr lang="en-US" altLang="zh-TW" dirty="0" err="1">
                <a:ea typeface="思源黑體" panose="020B0500000000000000"/>
              </a:rPr>
              <a:t>Vcc</a:t>
            </a:r>
            <a:r>
              <a:rPr lang="en-US" altLang="zh-TW" dirty="0">
                <a:ea typeface="思源黑體" panose="020B0500000000000000"/>
              </a:rPr>
              <a:t>   </a:t>
            </a:r>
            <a:r>
              <a:rPr lang="zh-TW" altLang="en-US" dirty="0">
                <a:ea typeface="思源黑體" panose="020B0500000000000000"/>
              </a:rPr>
              <a:t>：</a:t>
            </a:r>
            <a:r>
              <a:rPr lang="zh-TW" altLang="en-US" dirty="0">
                <a:latin typeface="思源黑體" panose="020B0500000000000000" pitchFamily="34" charset="-120"/>
                <a:ea typeface="思源黑體" panose="020B0500000000000000"/>
              </a:rPr>
              <a:t>腳位</a:t>
            </a:r>
            <a:r>
              <a:rPr lang="en-US" altLang="zh-TW" dirty="0">
                <a:ea typeface="思源黑體" panose="020B0500000000000000"/>
              </a:rPr>
              <a:t>2</a:t>
            </a:r>
          </a:p>
          <a:p>
            <a:r>
              <a:rPr lang="en-US" altLang="zh-TW" dirty="0">
                <a:ea typeface="思源黑體" panose="020B0500000000000000"/>
              </a:rPr>
              <a:t>GND</a:t>
            </a:r>
            <a:r>
              <a:rPr lang="zh-TW" altLang="en-US" dirty="0">
                <a:ea typeface="思源黑體" panose="020B0500000000000000"/>
              </a:rPr>
              <a:t>：</a:t>
            </a:r>
            <a:r>
              <a:rPr lang="zh-TW" altLang="en-US" dirty="0">
                <a:latin typeface="思源黑體" panose="020B0500000000000000" pitchFamily="34" charset="-120"/>
                <a:ea typeface="思源黑體" panose="020B0500000000000000"/>
              </a:rPr>
              <a:t>腳位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/>
              </a:rPr>
              <a:t>6</a:t>
            </a:r>
          </a:p>
          <a:p>
            <a:r>
              <a:rPr lang="zh-TW" altLang="en-US" dirty="0">
                <a:ea typeface="思源黑體" panose="020B0500000000000000"/>
              </a:rPr>
              <a:t>按鍵</a:t>
            </a:r>
            <a:r>
              <a:rPr lang="en-US" altLang="zh-TW" dirty="0">
                <a:ea typeface="思源黑體" panose="020B0500000000000000"/>
              </a:rPr>
              <a:t>:GPIO17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3609CE93-3EBD-42F4-A920-474BD036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51B9EC5C-82CF-4251-B930-35F468EEB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2454906"/>
            <a:ext cx="4572000" cy="286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38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814A709-C4CF-478A-A3C7-59B9E8C2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思源黑體" panose="020B0500000000000000" pitchFamily="34" charset="-120"/>
                <a:ea typeface="思源黑體" panose="020B0500000000000000" pitchFamily="34" charset="-120"/>
              </a:rPr>
              <a:t>實驗步驟</a:t>
            </a:r>
            <a:r>
              <a:rPr lang="en-US" altLang="zh-TW" dirty="0">
                <a:latin typeface="思源黑體" panose="020B0500000000000000" pitchFamily="34" charset="-120"/>
                <a:ea typeface="思源黑體" panose="020B0500000000000000" pitchFamily="34" charset="-120"/>
              </a:rPr>
              <a:t>(2/5)</a:t>
            </a:r>
            <a:endParaRPr lang="zh-TW" altLang="en-US" dirty="0">
              <a:latin typeface="思源黑體" panose="020B0500000000000000" pitchFamily="34" charset="-120"/>
              <a:ea typeface="思源黑體" panose="020B0500000000000000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3609CE93-3EBD-42F4-A920-474BD036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="" xmlns:a16="http://schemas.microsoft.com/office/drawing/2014/main" id="{A9F3AC7D-3126-4184-BA38-19866D0EA989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思源黑體" panose="020B0500000000000000" pitchFamily="34" charset="-120"/>
                <a:ea typeface="思源黑體" panose="020B0500000000000000" pitchFamily="34" charset="-120"/>
              </a:rPr>
              <a:t>將各音高與</a:t>
            </a:r>
            <a:r>
              <a:rPr lang="en-US" altLang="zh-TW" dirty="0" smtClean="0">
                <a:latin typeface="思源黑體" panose="020B0500000000000000" pitchFamily="34" charset="-120"/>
                <a:ea typeface="思源黑體" panose="020B0500000000000000" pitchFamily="34" charset="-120"/>
              </a:rPr>
              <a:t>GPIO</a:t>
            </a:r>
            <a:r>
              <a:rPr lang="zh-TW" altLang="en-US" dirty="0" smtClean="0">
                <a:latin typeface="思源黑體" panose="020B0500000000000000" pitchFamily="34" charset="-120"/>
                <a:ea typeface="思源黑體" panose="020B0500000000000000" pitchFamily="34" charset="-120"/>
              </a:rPr>
              <a:t>腳位設定完成。</a:t>
            </a:r>
            <a:endParaRPr lang="en-US" altLang="zh-TW" dirty="0" smtClean="0">
              <a:latin typeface="思源黑體" panose="020B0500000000000000" pitchFamily="34" charset="-120"/>
              <a:ea typeface="思源黑體" panose="020B0500000000000000" pitchFamily="34" charset="-120"/>
            </a:endParaRPr>
          </a:p>
          <a:p>
            <a:r>
              <a:rPr lang="zh-TW" altLang="en-US" dirty="0" smtClean="0">
                <a:latin typeface="思源黑體" panose="020B0500000000000000" pitchFamily="34" charset="-120"/>
                <a:ea typeface="思源黑體" panose="020B0500000000000000" pitchFamily="34" charset="-120"/>
              </a:rPr>
              <a:t>將按鍵腳位設定為</a:t>
            </a:r>
            <a:r>
              <a:rPr lang="en-US" altLang="zh-TW" dirty="0" smtClean="0">
                <a:latin typeface="思源黑體" panose="020B0500000000000000" pitchFamily="34" charset="-120"/>
                <a:ea typeface="思源黑體" panose="020B0500000000000000" pitchFamily="34" charset="-120"/>
              </a:rPr>
              <a:t>GPIO17,</a:t>
            </a:r>
            <a:r>
              <a:rPr lang="zh-TW" altLang="en-US" dirty="0" smtClean="0">
                <a:latin typeface="思源黑體" panose="020B0500000000000000" pitchFamily="34" charset="-120"/>
                <a:ea typeface="思源黑體" panose="020B0500000000000000" pitchFamily="34" charset="-120"/>
              </a:rPr>
              <a:t>並將之設定為</a:t>
            </a:r>
            <a:r>
              <a:rPr lang="en-US" altLang="zh-TW" dirty="0" smtClean="0">
                <a:latin typeface="思源黑體" panose="020B0500000000000000" pitchFamily="34" charset="-120"/>
                <a:ea typeface="思源黑體" panose="020B0500000000000000" pitchFamily="34" charset="-120"/>
              </a:rPr>
              <a:t>input</a:t>
            </a:r>
            <a:r>
              <a:rPr lang="zh-TW" altLang="en-US" dirty="0" smtClean="0">
                <a:latin typeface="思源黑體" panose="020B0500000000000000" pitchFamily="34" charset="-120"/>
                <a:ea typeface="思源黑體" panose="020B0500000000000000" pitchFamily="34" charset="-120"/>
              </a:rPr>
              <a:t>。</a:t>
            </a:r>
            <a:endParaRPr lang="en-US" altLang="zh-TW" dirty="0" smtClean="0">
              <a:latin typeface="思源黑體" panose="020B0500000000000000" pitchFamily="34" charset="-120"/>
              <a:ea typeface="思源黑體" panose="020B0500000000000000" pitchFamily="34" charset="-120"/>
            </a:endParaRPr>
          </a:p>
          <a:p>
            <a:endParaRPr lang="en-US" altLang="zh-TW" dirty="0" smtClean="0">
              <a:latin typeface="思源黑體" panose="020B0500000000000000" pitchFamily="34" charset="-120"/>
              <a:ea typeface="思源黑體" panose="020B0500000000000000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0" y="2650833"/>
            <a:ext cx="4445000" cy="388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63487"/>
      </p:ext>
    </p:extLst>
  </p:cSld>
  <p:clrMapOvr>
    <a:masterClrMapping/>
  </p:clrMapOvr>
</p:sld>
</file>

<file path=ppt/theme/theme1.xml><?xml version="1.0" encoding="utf-8"?>
<a:theme xmlns:a="http://schemas.openxmlformats.org/drawingml/2006/main" name="Bnlab PPT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nlab PPT佈景主題" id="{5D6A4482-E136-4C7B-B103-44503D387CEF}" vid="{204A2B27-D6B1-462E-91CC-BE4FB5CCED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Bnlab PPT佈景主題</Template>
  <TotalTime>1758</TotalTime>
  <Words>287</Words>
  <Application>Microsoft Macintosh PowerPoint</Application>
  <PresentationFormat>如螢幕大小 (4:3)</PresentationFormat>
  <Paragraphs>56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Calibri</vt:lpstr>
      <vt:lpstr>Calibri Light</vt:lpstr>
      <vt:lpstr>思源黑體</vt:lpstr>
      <vt:lpstr>新細明體</vt:lpstr>
      <vt:lpstr>標楷體</vt:lpstr>
      <vt:lpstr>Arial</vt:lpstr>
      <vt:lpstr>Bnlab PPT佈景主題</vt:lpstr>
      <vt:lpstr>樹莓派-實驗二:電子鋼琴</vt:lpstr>
      <vt:lpstr>OUTLINE</vt:lpstr>
      <vt:lpstr>實驗硬體介紹</vt:lpstr>
      <vt:lpstr>Raspberry Pi – BCM 腳位</vt:lpstr>
      <vt:lpstr>按鍵</vt:lpstr>
      <vt:lpstr>蜂鳴器</vt:lpstr>
      <vt:lpstr>按鍵蜂鳴器實驗</vt:lpstr>
      <vt:lpstr>實驗步驟(1/5)</vt:lpstr>
      <vt:lpstr>實驗步驟(2/5)</vt:lpstr>
      <vt:lpstr>實驗步驟(3/5)</vt:lpstr>
      <vt:lpstr>實驗步驟(4/5)</vt:lpstr>
      <vt:lpstr>實驗步驟(5/5)</vt:lpstr>
      <vt:lpstr>課堂實作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樹莓派-作業系統安裝及更新</dc:title>
  <dc:creator>bnlab</dc:creator>
  <cp:lastModifiedBy>Microsoft Office 使用者</cp:lastModifiedBy>
  <cp:revision>37</cp:revision>
  <dcterms:created xsi:type="dcterms:W3CDTF">2020-02-10T09:37:30Z</dcterms:created>
  <dcterms:modified xsi:type="dcterms:W3CDTF">2020-08-11T08:00:41Z</dcterms:modified>
</cp:coreProperties>
</file>