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sldIdLst>
    <p:sldId id="256" r:id="rId2"/>
    <p:sldId id="273" r:id="rId3"/>
    <p:sldId id="266" r:id="rId4"/>
    <p:sldId id="268" r:id="rId5"/>
    <p:sldId id="269" r:id="rId6"/>
    <p:sldId id="270" r:id="rId7"/>
    <p:sldId id="271" r:id="rId8"/>
    <p:sldId id="274" r:id="rId9"/>
    <p:sldId id="276" r:id="rId10"/>
    <p:sldId id="277" r:id="rId11"/>
    <p:sldId id="278" r:id="rId12"/>
    <p:sldId id="282" r:id="rId13"/>
    <p:sldId id="281" r:id="rId14"/>
    <p:sldId id="284" r:id="rId15"/>
    <p:sldId id="283" r:id="rId16"/>
    <p:sldId id="285" r:id="rId17"/>
    <p:sldId id="286" r:id="rId18"/>
    <p:sldId id="287" r:id="rId19"/>
    <p:sldId id="288" r:id="rId20"/>
    <p:sldId id="280" r:id="rId21"/>
  </p:sldIdLst>
  <p:sldSz cx="9144000" cy="6858000" type="screen4x3"/>
  <p:notesSz cx="9928225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2" y="1122363"/>
            <a:ext cx="8601075" cy="2387600"/>
          </a:xfrm>
        </p:spPr>
        <p:txBody>
          <a:bodyPr anchor="b">
            <a:normAutofit/>
          </a:bodyPr>
          <a:lstStyle>
            <a:lvl1pPr algn="ctr">
              <a:defRPr sz="3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5A21-DF4F-47ED-ABA1-788C963031EC}" type="datetime1">
              <a:rPr lang="zh-TW" altLang="en-US" smtClean="0"/>
              <a:t>2020/2/18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85750" y="3602038"/>
            <a:ext cx="8610600" cy="1960562"/>
          </a:xfrm>
        </p:spPr>
        <p:txBody>
          <a:bodyPr>
            <a:normAutofit/>
          </a:bodyPr>
          <a:lstStyle/>
          <a:p>
            <a:pPr algn="l"/>
            <a:r>
              <a:rPr lang="zh-TW" altLang="en-US" sz="1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按一下以編輯母片副標題樣式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83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7138-04A0-4E24-967B-23A6E12DB29F}" type="datetime1">
              <a:rPr lang="zh-TW" altLang="en-US" smtClean="0"/>
              <a:t>2020/2/18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28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34E6-1DFB-464F-B0A2-AF35ABBB74C0}" type="datetime1">
              <a:rPr lang="zh-TW" altLang="en-US" smtClean="0"/>
              <a:t>2020/2/18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09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1120E-B1FE-4C25-B10E-F4EC069F919C}" type="datetime1">
              <a:rPr lang="zh-TW" altLang="en-US" smtClean="0"/>
              <a:t>2020/2/18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6EDA8E28-6C2D-4537-9849-59635519518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401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>
                    <a:lumMod val="50000"/>
                  </a:schemeClr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FA1C-B619-457F-B1A4-0471E2504628}" type="datetime1">
              <a:rPr lang="zh-TW" altLang="en-US" smtClean="0"/>
              <a:t>2020/2/18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750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01B2-5507-48D7-95CC-4E9A19DB27F7}" type="datetime1">
              <a:rPr lang="zh-TW" altLang="en-US" smtClean="0"/>
              <a:t>2020/2/18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07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A532-5F83-4962-849B-33AC74653690}" type="datetime1">
              <a:rPr lang="zh-TW" altLang="en-US" smtClean="0"/>
              <a:t>2020/2/18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9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1EC3-B68E-4B0B-BEAA-0896C32BFB8A}" type="datetime1">
              <a:rPr lang="zh-TW" altLang="en-US" smtClean="0"/>
              <a:t>2020/2/18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71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D2C6-49EE-45D1-B5FB-272C419DE8CA}" type="datetime1">
              <a:rPr lang="zh-TW" altLang="en-US" smtClean="0"/>
              <a:t>2020/2/18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69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2DF3-F249-4D7C-BB70-63B32656E4B6}" type="datetime1">
              <a:rPr lang="zh-TW" altLang="en-US" smtClean="0"/>
              <a:t>2020/2/18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81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E3C3-2616-441B-8153-A345A028DE03}" type="datetime1">
              <a:rPr lang="zh-TW" altLang="en-US" smtClean="0"/>
              <a:t>2020/2/18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09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A4EEC-AD7F-48A0-A9E7-EDD9192DBE4B}" type="datetime1">
              <a:rPr lang="zh-TW" altLang="en-US" smtClean="0"/>
              <a:t>2020/2/18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A8E28-6C2D-4537-9849-59635519518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182604"/>
            <a:ext cx="9144000" cy="234951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1" dirty="0"/>
          </a:p>
        </p:txBody>
      </p:sp>
      <p:sp>
        <p:nvSpPr>
          <p:cNvPr id="8" name="文字方塊 7"/>
          <p:cNvSpPr txBox="1"/>
          <p:nvPr/>
        </p:nvSpPr>
        <p:spPr>
          <a:xfrm>
            <a:off x="4928873" y="151697"/>
            <a:ext cx="32159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/>
                </a:solidFill>
                <a:latin typeface="+mn-lt"/>
              </a:rPr>
              <a:t>Broadband Network Lab, Dept. of CE, National Central University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7F7F7F"/>
              </a:clrFrom>
              <a:clrTo>
                <a:srgbClr val="7F7F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-3001"/>
            <a:ext cx="714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43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/>
          <a:lstStyle/>
          <a:p>
            <a:r>
              <a:rPr lang="zh-TW" altLang="en-US" sz="36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樹莓派</a:t>
            </a:r>
            <a:r>
              <a:rPr lang="en-US" altLang="zh-TW" sz="36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-</a:t>
            </a:r>
            <a:r>
              <a:rPr lang="zh-TW" altLang="en-US" sz="36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實驗二：距離感測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2000" dirty="0">
                <a:latin typeface="思源黑體" panose="020B0500000000000000" pitchFamily="34" charset="-120"/>
                <a:ea typeface="思源黑體" panose="020B0500000000000000" pitchFamily="34" charset="-120"/>
                <a:cs typeface="+mj-cs"/>
              </a:rPr>
              <a:t>國立中央大學 通訊工程學系</a:t>
            </a:r>
          </a:p>
        </p:txBody>
      </p:sp>
    </p:spTree>
    <p:extLst>
      <p:ext uri="{BB962C8B-B14F-4D97-AF65-F5344CB8AC3E}">
        <p14:creationId xmlns:p14="http://schemas.microsoft.com/office/powerpoint/2010/main" val="9488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14A709-C4CF-478A-A3C7-59B9E8C2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實驗步驟</a:t>
            </a:r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(2/5)</a:t>
            </a:r>
            <a:endParaRPr lang="zh-TW" altLang="en-US" dirty="0">
              <a:latin typeface="思源黑體" panose="020B0500000000000000" pitchFamily="34" charset="-120"/>
              <a:ea typeface="思源黑體" panose="020B0500000000000000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09CE93-3EBD-42F4-A920-474BD036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A9F3AC7D-3126-4184-BA38-19866D0EA989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將</a:t>
            </a:r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TRIG</a:t>
            </a:r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和</a:t>
            </a:r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ECHO</a:t>
            </a:r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腳位設為</a:t>
            </a:r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23</a:t>
            </a:r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以及</a:t>
            </a:r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24</a:t>
            </a:r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，並設為輸出與輸入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4AA2C2B-3F1C-4024-B4B6-505A908F6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05" y="2375771"/>
            <a:ext cx="3013588" cy="126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63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14A709-C4CF-478A-A3C7-59B9E8C2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實驗步驟</a:t>
            </a:r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(3/5)</a:t>
            </a:r>
            <a:endParaRPr lang="zh-TW" altLang="en-US" dirty="0">
              <a:latin typeface="思源黑體" panose="020B0500000000000000" pitchFamily="34" charset="-120"/>
              <a:ea typeface="思源黑體" panose="020B0500000000000000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3C93C8-570F-4B5C-84DC-A1CC54800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先將</a:t>
            </a:r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TRIG</a:t>
            </a:r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設為</a:t>
            </a:r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false</a:t>
            </a:r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，休眠</a:t>
            </a:r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0.1</a:t>
            </a:r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秒後再設為</a:t>
            </a:r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True</a:t>
            </a:r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，經過</a:t>
            </a:r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0.0001</a:t>
            </a:r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秒後再設為</a:t>
            </a:r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False</a:t>
            </a:r>
          </a:p>
          <a:p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GPIO</a:t>
            </a:r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接收到</a:t>
            </a:r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ECHO</a:t>
            </a:r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為</a:t>
            </a:r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0</a:t>
            </a:r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，設成開始時間，為</a:t>
            </a:r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1</a:t>
            </a:r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設成結束時間</a:t>
            </a:r>
            <a:endParaRPr lang="en-US" altLang="zh-TW" dirty="0">
              <a:latin typeface="思源黑體" panose="020B0500000000000000" pitchFamily="34" charset="-120"/>
              <a:ea typeface="思源黑體" panose="020B0500000000000000" pitchFamily="34" charset="-120"/>
            </a:endParaRPr>
          </a:p>
          <a:p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兩個相減乘上</a:t>
            </a:r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17015</a:t>
            </a:r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即是距離</a:t>
            </a:r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(</a:t>
            </a:r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單位為公分</a:t>
            </a:r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)</a:t>
            </a:r>
            <a:endParaRPr lang="zh-TW" altLang="en-US" dirty="0">
              <a:latin typeface="思源黑體" panose="020B0500000000000000" pitchFamily="34" charset="-120"/>
              <a:ea typeface="思源黑體" panose="020B0500000000000000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09CE93-3EBD-42F4-A920-474BD036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pic>
        <p:nvPicPr>
          <p:cNvPr id="7" name="內容版面配置區 5">
            <a:extLst>
              <a:ext uri="{FF2B5EF4-FFF2-40B4-BE49-F238E27FC236}">
                <a16:creationId xmlns:a16="http://schemas.microsoft.com/office/drawing/2014/main" id="{983DB75E-0384-4596-B0AF-0F2B5D6F5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63" y="3242438"/>
            <a:ext cx="3137067" cy="302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7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14A709-C4CF-478A-A3C7-59B9E8C2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實驗步驟</a:t>
            </a:r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(4/5)</a:t>
            </a:r>
            <a:endParaRPr lang="zh-TW" altLang="en-US" dirty="0">
              <a:latin typeface="思源黑體" panose="020B0500000000000000" pitchFamily="34" charset="-120"/>
              <a:ea typeface="思源黑體" panose="020B0500000000000000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09CE93-3EBD-42F4-A920-474BD036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A9F3AC7D-3126-4184-BA38-19866D0EA989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將結果依照</a:t>
            </a:r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0.5</a:t>
            </a:r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秒的間隔做輸出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4482BB8-F2F7-4310-A40B-B22FB7AB4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85" y="2422697"/>
            <a:ext cx="3006485" cy="100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43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14A709-C4CF-478A-A3C7-59B9E8C2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實驗步驟</a:t>
            </a:r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(5/5)</a:t>
            </a:r>
            <a:endParaRPr lang="zh-TW" altLang="en-US" dirty="0">
              <a:latin typeface="思源黑體" panose="020B0500000000000000" pitchFamily="34" charset="-120"/>
              <a:ea typeface="思源黑體" panose="020B0500000000000000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09CE93-3EBD-42F4-A920-474BD036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A9F3AC7D-3126-4184-BA38-19866D0EA989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輸出結果如圖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C89795F-E12B-463A-B900-FAEE47DD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5" b="8159"/>
          <a:stretch/>
        </p:blipFill>
        <p:spPr>
          <a:xfrm>
            <a:off x="2081349" y="2759478"/>
            <a:ext cx="2490651" cy="268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64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倒車雷達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6046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14A709-C4CF-478A-A3C7-59B9E8C2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實驗步驟</a:t>
            </a:r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(1/5)</a:t>
            </a:r>
            <a:endParaRPr lang="zh-TW" altLang="en-US" dirty="0">
              <a:latin typeface="思源黑體" panose="020B0500000000000000" pitchFamily="34" charset="-120"/>
              <a:ea typeface="思源黑體" panose="020B0500000000000000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09CE93-3EBD-42F4-A920-474BD036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41049AC-B810-4AFE-9374-A550785EA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609" y="1890707"/>
            <a:ext cx="5735392" cy="4602164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F8B3DA8-DA22-478D-9701-791BCDD3C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將</a:t>
            </a:r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LED</a:t>
            </a:r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與樹梅派用</a:t>
            </a:r>
            <a:endParaRPr lang="en-US" altLang="zh-TW" dirty="0">
              <a:latin typeface="思源黑體" panose="020B0500000000000000" pitchFamily="34" charset="-120"/>
              <a:ea typeface="思源黑體" panose="020B0500000000000000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杜邦線連接</a:t>
            </a:r>
            <a:endParaRPr lang="en-US" altLang="zh-TW" dirty="0">
              <a:latin typeface="思源黑體" panose="020B0500000000000000" pitchFamily="34" charset="-120"/>
              <a:ea typeface="思源黑體" panose="020B0500000000000000" pitchFamily="34" charset="-120"/>
            </a:endParaRP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LED</a:t>
            </a:r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高電位：</a:t>
            </a:r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GPIO17</a:t>
            </a:r>
          </a:p>
          <a:p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接地：腳位</a:t>
            </a:r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39</a:t>
            </a:r>
            <a:endParaRPr lang="zh-TW" altLang="en-US" dirty="0">
              <a:latin typeface="思源黑體" panose="020B0500000000000000" pitchFamily="34" charset="-120"/>
              <a:ea typeface="思源黑體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0800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14A709-C4CF-478A-A3C7-59B9E8C2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實驗步驟</a:t>
            </a:r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(2/5)</a:t>
            </a:r>
            <a:endParaRPr lang="zh-TW" altLang="en-US" dirty="0">
              <a:latin typeface="思源黑體" panose="020B0500000000000000" pitchFamily="34" charset="-120"/>
              <a:ea typeface="思源黑體" panose="020B0500000000000000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09CE93-3EBD-42F4-A920-474BD036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A9F3AC7D-3126-4184-BA38-19866D0EA989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變數預設</a:t>
            </a:r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second=1,distance=1000</a:t>
            </a:r>
            <a:endParaRPr lang="zh-TW" altLang="en-US" dirty="0">
              <a:latin typeface="思源黑體" panose="020B0500000000000000" pitchFamily="34" charset="-120"/>
              <a:ea typeface="思源黑體" panose="020B0500000000000000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ECAF62E-BB2D-4765-9D73-113A18620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597" y="2733854"/>
            <a:ext cx="1894752" cy="94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78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14A709-C4CF-478A-A3C7-59B9E8C2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實驗步驟</a:t>
            </a:r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(3/5)</a:t>
            </a:r>
            <a:endParaRPr lang="zh-TW" altLang="en-US" dirty="0">
              <a:latin typeface="思源黑體" panose="020B0500000000000000" pitchFamily="34" charset="-120"/>
              <a:ea typeface="思源黑體" panose="020B0500000000000000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09CE93-3EBD-42F4-A920-474BD036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A9F3AC7D-3126-4184-BA38-19866D0EA989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將腳位</a:t>
            </a:r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17</a:t>
            </a:r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設為</a:t>
            </a:r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GPIO</a:t>
            </a:r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 </a:t>
            </a:r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17</a:t>
            </a:r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做控制端輸出，距離小於</a:t>
            </a:r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30</a:t>
            </a:r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公分就會根據</a:t>
            </a:r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second</a:t>
            </a:r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的設定做閃爍</a:t>
            </a:r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(</a:t>
            </a:r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預設為</a:t>
            </a:r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1</a:t>
            </a:r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秒為間格</a:t>
            </a:r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)</a:t>
            </a:r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34E7C0F-C77F-49A9-9047-D1E628B54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87" y="3202632"/>
            <a:ext cx="3232985" cy="176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1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14A709-C4CF-478A-A3C7-59B9E8C2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實驗步驟</a:t>
            </a:r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(4/5)</a:t>
            </a:r>
            <a:endParaRPr lang="zh-TW" altLang="en-US" dirty="0">
              <a:latin typeface="思源黑體" panose="020B0500000000000000" pitchFamily="34" charset="-120"/>
              <a:ea typeface="思源黑體" panose="020B0500000000000000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09CE93-3EBD-42F4-A920-474BD036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A9F3AC7D-3126-4184-BA38-19866D0EA989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因為距離感測與</a:t>
            </a:r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LED</a:t>
            </a:r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要同時進行，因此使用</a:t>
            </a:r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thread</a:t>
            </a:r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的方式讓他能同時運作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C448254-94B0-4390-9054-B5626F48E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10" y="2992137"/>
            <a:ext cx="3513723" cy="68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73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14A709-C4CF-478A-A3C7-59B9E8C2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實驗步驟</a:t>
            </a:r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(5/5)</a:t>
            </a:r>
            <a:endParaRPr lang="zh-TW" altLang="en-US" dirty="0">
              <a:latin typeface="思源黑體" panose="020B0500000000000000" pitchFamily="34" charset="-120"/>
              <a:ea typeface="思源黑體" panose="020B0500000000000000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09CE93-3EBD-42F4-A920-474BD036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A9F3AC7D-3126-4184-BA38-19866D0EA989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將</a:t>
            </a:r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23</a:t>
            </a:r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及</a:t>
            </a:r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24</a:t>
            </a:r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腳位當作輸出以及輸入，即可顯示距離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D42F410-B0CC-4AB8-9752-881E26E21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077" y="3019368"/>
            <a:ext cx="2295845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4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AF786D-40D2-4A31-BB3A-D909CB3F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OUTLINE</a:t>
            </a:r>
            <a:endParaRPr lang="zh-TW" altLang="en-US" dirty="0">
              <a:latin typeface="思源黑體" panose="020B0500000000000000" pitchFamily="34" charset="-120"/>
              <a:ea typeface="思源黑體" panose="020B0500000000000000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865ADA-A71D-4258-A22B-9419DA375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latin typeface="思源黑體" panose="020B0500000000000000" pitchFamily="34" charset="-120"/>
                <a:ea typeface="思源黑體" panose="020B0500000000000000" pitchFamily="34" charset="-120"/>
                <a:cs typeface="+mj-cs"/>
              </a:rPr>
              <a:t>實驗硬體介紹</a:t>
            </a:r>
            <a:endParaRPr lang="en-US" altLang="zh-TW" sz="2400" dirty="0">
              <a:latin typeface="思源黑體" panose="020B0500000000000000" pitchFamily="34" charset="-120"/>
              <a:ea typeface="思源黑體" panose="020B0500000000000000" pitchFamily="34" charset="-120"/>
              <a:cs typeface="+mj-cs"/>
            </a:endParaRPr>
          </a:p>
          <a:p>
            <a:endParaRPr lang="en-US" altLang="zh-TW" sz="2400" dirty="0">
              <a:latin typeface="思源黑體" panose="020B0500000000000000" pitchFamily="34" charset="-120"/>
              <a:ea typeface="思源黑體" panose="020B0500000000000000" pitchFamily="34" charset="-120"/>
              <a:cs typeface="+mj-cs"/>
            </a:endParaRPr>
          </a:p>
          <a:p>
            <a:r>
              <a:rPr lang="zh-TW" altLang="en-US" sz="2400" dirty="0">
                <a:latin typeface="思源黑體" panose="020B0500000000000000" pitchFamily="34" charset="-120"/>
                <a:ea typeface="思源黑體" panose="020B0500000000000000" pitchFamily="34" charset="-120"/>
                <a:cs typeface="+mj-cs"/>
              </a:rPr>
              <a:t>距離感測實驗</a:t>
            </a:r>
            <a:endParaRPr lang="en-US" altLang="zh-TW" sz="2400" dirty="0">
              <a:latin typeface="思源黑體" panose="020B0500000000000000" pitchFamily="34" charset="-120"/>
              <a:ea typeface="思源黑體" panose="020B0500000000000000" pitchFamily="34" charset="-120"/>
              <a:cs typeface="+mj-cs"/>
            </a:endParaRPr>
          </a:p>
          <a:p>
            <a:endParaRPr lang="en-US" altLang="zh-TW" sz="2400" dirty="0">
              <a:latin typeface="思源黑體" panose="020B0500000000000000" pitchFamily="34" charset="-120"/>
              <a:ea typeface="思源黑體" panose="020B0500000000000000" pitchFamily="34" charset="-120"/>
              <a:cs typeface="+mj-cs"/>
            </a:endParaRPr>
          </a:p>
          <a:p>
            <a:r>
              <a:rPr lang="zh-TW" altLang="en-US" sz="2400" dirty="0">
                <a:latin typeface="思源黑體" panose="020B0500000000000000" pitchFamily="34" charset="-120"/>
                <a:ea typeface="思源黑體" panose="020B0500000000000000" pitchFamily="34" charset="-120"/>
                <a:cs typeface="+mj-cs"/>
              </a:rPr>
              <a:t>倒車雷達</a:t>
            </a:r>
            <a:endParaRPr lang="en-US" altLang="zh-TW" sz="2400" dirty="0">
              <a:latin typeface="思源黑體" panose="020B0500000000000000" pitchFamily="34" charset="-120"/>
              <a:ea typeface="思源黑體" panose="020B0500000000000000" pitchFamily="34" charset="-120"/>
              <a:cs typeface="+mj-cs"/>
            </a:endParaRPr>
          </a:p>
          <a:p>
            <a:endParaRPr lang="en-US" altLang="zh-TW" sz="2400" dirty="0">
              <a:latin typeface="思源黑體" panose="020B0500000000000000" pitchFamily="34" charset="-120"/>
              <a:ea typeface="思源黑體" panose="020B0500000000000000" pitchFamily="34" charset="-120"/>
              <a:cs typeface="+mj-cs"/>
            </a:endParaRPr>
          </a:p>
          <a:p>
            <a:r>
              <a:rPr lang="zh-TW" altLang="en-US" sz="2400" dirty="0">
                <a:latin typeface="思源黑體" panose="020B0500000000000000" pitchFamily="34" charset="-120"/>
                <a:ea typeface="思源黑體" panose="020B0500000000000000" pitchFamily="34" charset="-120"/>
                <a:cs typeface="+mj-cs"/>
              </a:rPr>
              <a:t>課堂實作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6155B9-D22D-47D0-9969-17422332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8357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9DD958-968B-4E66-982F-DD8E3386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課堂實作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C4D19B-43EB-44FB-A8A5-357C771C9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讓</a:t>
            </a:r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LED</a:t>
            </a:r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能根據距離的遠近，改變閃爍的頻率</a:t>
            </a:r>
            <a:endParaRPr lang="en-US" altLang="zh-TW" dirty="0">
              <a:latin typeface="思源黑體" panose="020B0500000000000000" pitchFamily="34" charset="-120"/>
              <a:ea typeface="思源黑體" panose="020B0500000000000000" pitchFamily="34" charset="-120"/>
            </a:endParaRPr>
          </a:p>
          <a:p>
            <a:pPr lvl="1"/>
            <a:r>
              <a:rPr lang="zh-TW" altLang="en-US" sz="20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距離小於</a:t>
            </a:r>
            <a:r>
              <a:rPr lang="en-US" altLang="zh-TW" sz="20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30</a:t>
            </a:r>
            <a:r>
              <a:rPr lang="zh-TW" altLang="en-US" sz="20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公分 閃爍頻率為</a:t>
            </a:r>
            <a:r>
              <a:rPr lang="en-US" altLang="zh-TW" sz="20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0.2s</a:t>
            </a:r>
          </a:p>
          <a:p>
            <a:pPr lvl="1"/>
            <a:r>
              <a:rPr lang="zh-TW" altLang="en-US" sz="20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距離小於</a:t>
            </a:r>
            <a:r>
              <a:rPr lang="en-US" altLang="zh-TW" sz="20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20</a:t>
            </a:r>
            <a:r>
              <a:rPr lang="zh-TW" altLang="en-US" sz="20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公分 閃爍頻率為</a:t>
            </a:r>
            <a:r>
              <a:rPr lang="en-US" altLang="zh-TW" sz="20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0.1s</a:t>
            </a:r>
          </a:p>
          <a:p>
            <a:pPr lvl="1"/>
            <a:r>
              <a:rPr lang="zh-TW" altLang="en-US" sz="20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距離小於</a:t>
            </a:r>
            <a:r>
              <a:rPr lang="en-US" altLang="zh-TW" sz="20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10</a:t>
            </a:r>
            <a:r>
              <a:rPr lang="zh-TW" altLang="en-US" sz="20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公分 閃爍頻率為</a:t>
            </a:r>
            <a:r>
              <a:rPr lang="en-US" altLang="zh-TW" sz="20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0.05s</a:t>
            </a:r>
          </a:p>
          <a:p>
            <a:pPr lvl="1"/>
            <a:endParaRPr lang="en-US" altLang="zh-TW" sz="2000" dirty="0"/>
          </a:p>
          <a:p>
            <a:pPr lvl="1"/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D161A7-7AE2-4501-A35C-EC559A2C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pPr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871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實驗硬體介紹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543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0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Raspberry</a:t>
            </a:r>
            <a:r>
              <a:rPr lang="zh-TW" altLang="en-US" b="1" dirty="0"/>
              <a:t> </a:t>
            </a:r>
            <a:r>
              <a:rPr lang="en-US" altLang="zh-TW" sz="30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Pi</a:t>
            </a:r>
            <a:r>
              <a:rPr lang="zh-TW" altLang="en-US" b="1" dirty="0"/>
              <a:t> </a:t>
            </a:r>
            <a:r>
              <a:rPr lang="en-US" altLang="zh-TW" b="1" dirty="0"/>
              <a:t>–</a:t>
            </a:r>
            <a:r>
              <a:rPr lang="zh-TW" altLang="en-US" b="1" dirty="0"/>
              <a:t> </a:t>
            </a:r>
            <a:r>
              <a:rPr lang="en-US" altLang="zh-TW" sz="30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BCM</a:t>
            </a:r>
            <a:r>
              <a:rPr lang="en-US" altLang="zh-TW" b="1" dirty="0"/>
              <a:t> </a:t>
            </a:r>
            <a:r>
              <a:rPr lang="zh-TW" altLang="en-US" sz="30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腳位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GPIO</a:t>
            </a:r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（</a:t>
            </a:r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General-purpose input/output</a:t>
            </a:r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），通用型之輸入輸出的簡稱，可透過指令設成輸出或輸入，設為輸出時也可透過指令做開關的動作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327" y="3228368"/>
            <a:ext cx="4730129" cy="282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3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0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超聲波感測器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超音波感測器是由超音波發射器、接收器和控制電路所組成。當它被觸發的時候，會發射一連串 </a:t>
            </a:r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40 kHz </a:t>
            </a:r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的聲波並且從離它最近的物體接收回音。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371" y="2867891"/>
            <a:ext cx="32385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5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超聲波感測器原理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如下圖所示，超音波測量距離的方法，是測量聲音在感測器與物體之間往返經過的時間：</a:t>
            </a:r>
            <a:endParaRPr lang="en-US" altLang="zh-TW" dirty="0">
              <a:latin typeface="思源黑體" panose="020B0500000000000000" pitchFamily="34" charset="-120"/>
              <a:ea typeface="思源黑體" panose="020B0500000000000000" pitchFamily="34" charset="-120"/>
            </a:endParaRPr>
          </a:p>
          <a:p>
            <a:endParaRPr lang="zh-TW" altLang="en-US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5" y="3633788"/>
            <a:ext cx="54673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49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超聲波感測器速度計算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>
                    <a:latin typeface="思源黑體" panose="020B0500000000000000" pitchFamily="34" charset="-120"/>
                    <a:ea typeface="思源黑體" panose="020B0500000000000000" pitchFamily="34" charset="-120"/>
                  </a:rPr>
                  <a:t>我們可以透過超聲波傳送</a:t>
                </a:r>
                <a:r>
                  <a:rPr lang="en-US" altLang="zh-TW" dirty="0">
                    <a:latin typeface="思源黑體" panose="020B0500000000000000" pitchFamily="34" charset="-120"/>
                    <a:ea typeface="思源黑體" panose="020B0500000000000000" pitchFamily="34" charset="-120"/>
                  </a:rPr>
                  <a:t>/</a:t>
                </a:r>
                <a:r>
                  <a:rPr lang="zh-TW" altLang="en-US" dirty="0">
                    <a:latin typeface="思源黑體" panose="020B0500000000000000" pitchFamily="34" charset="-120"/>
                    <a:ea typeface="思源黑體" panose="020B0500000000000000" pitchFamily="34" charset="-120"/>
                  </a:rPr>
                  <a:t>接收的時間差，以聲音速度</a:t>
                </a:r>
                <a:r>
                  <a:rPr lang="en-US" altLang="zh-TW" dirty="0">
                    <a:latin typeface="思源黑體" panose="020B0500000000000000" pitchFamily="34" charset="-120"/>
                    <a:ea typeface="思源黑體" panose="020B0500000000000000" pitchFamily="34" charset="-120"/>
                  </a:rPr>
                  <a:t>340.3m/s</a:t>
                </a:r>
                <a:r>
                  <a:rPr lang="zh-TW" altLang="en-US" dirty="0">
                    <a:latin typeface="思源黑體" panose="020B0500000000000000" pitchFamily="34" charset="-120"/>
                    <a:ea typeface="思源黑體" panose="020B0500000000000000" pitchFamily="34" charset="-120"/>
                  </a:rPr>
                  <a:t>來換算出物體與感測器間的距離，公式如下：</a:t>
                </a:r>
                <a:endParaRPr lang="en-US" altLang="zh-TW" dirty="0">
                  <a:latin typeface="思源黑體" panose="020B0500000000000000" pitchFamily="34" charset="-120"/>
                  <a:ea typeface="思源黑體" panose="020B0500000000000000" pitchFamily="34" charset="-120"/>
                </a:endParaRPr>
              </a:p>
              <a:p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𝑠𝑒𝑐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34030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e>
                          </m:d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𝑠𝑒𝑐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∗17015(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0329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距離感測實驗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0073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14A709-C4CF-478A-A3C7-59B9E8C2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實驗步驟</a:t>
            </a:r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(1/5)</a:t>
            </a:r>
            <a:endParaRPr lang="zh-TW" altLang="en-US" dirty="0">
              <a:latin typeface="思源黑體" panose="020B0500000000000000" pitchFamily="34" charset="-120"/>
              <a:ea typeface="思源黑體" panose="020B0500000000000000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3C93C8-570F-4B5C-84DC-A1CC54800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將感測器與樹梅派用</a:t>
            </a:r>
            <a:endParaRPr lang="en-US" altLang="zh-TW" dirty="0">
              <a:latin typeface="思源黑體" panose="020B0500000000000000" pitchFamily="34" charset="-120"/>
              <a:ea typeface="思源黑體" panose="020B0500000000000000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杜邦線連接</a:t>
            </a:r>
            <a:endParaRPr lang="en-US" altLang="zh-TW" dirty="0">
              <a:latin typeface="思源黑體" panose="020B0500000000000000" pitchFamily="34" charset="-120"/>
              <a:ea typeface="思源黑體" panose="020B0500000000000000" pitchFamily="34" charset="-120"/>
            </a:endParaRP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err="1"/>
              <a:t>Vcc</a:t>
            </a:r>
            <a:r>
              <a:rPr lang="en-US" altLang="zh-TW" dirty="0"/>
              <a:t>   </a:t>
            </a:r>
            <a:r>
              <a:rPr lang="zh-TW" altLang="en-US" dirty="0"/>
              <a:t>：</a:t>
            </a:r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腳位</a:t>
            </a:r>
            <a:r>
              <a:rPr lang="en-US" altLang="zh-TW" dirty="0"/>
              <a:t>2</a:t>
            </a:r>
          </a:p>
          <a:p>
            <a:r>
              <a:rPr lang="en-US" altLang="zh-TW" dirty="0"/>
              <a:t>Trig  </a:t>
            </a:r>
            <a:r>
              <a:rPr lang="zh-TW" altLang="en-US" dirty="0"/>
              <a:t>：</a:t>
            </a:r>
            <a:r>
              <a:rPr lang="en-US" altLang="zh-TW" dirty="0"/>
              <a:t>GPIO23</a:t>
            </a:r>
          </a:p>
          <a:p>
            <a:r>
              <a:rPr lang="en-US" altLang="zh-TW" dirty="0"/>
              <a:t>Echo</a:t>
            </a:r>
            <a:r>
              <a:rPr lang="zh-TW" altLang="en-US" dirty="0"/>
              <a:t>：</a:t>
            </a:r>
            <a:r>
              <a:rPr lang="en-US" altLang="zh-TW" dirty="0"/>
              <a:t>GPIO24</a:t>
            </a:r>
          </a:p>
          <a:p>
            <a:r>
              <a:rPr lang="en-US" altLang="zh-TW" dirty="0"/>
              <a:t>GND</a:t>
            </a:r>
            <a:r>
              <a:rPr lang="zh-TW" altLang="en-US" dirty="0"/>
              <a:t>：</a:t>
            </a:r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腳位</a:t>
            </a:r>
            <a:r>
              <a:rPr lang="en-US" altLang="zh-TW" dirty="0"/>
              <a:t>20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09CE93-3EBD-42F4-A920-474BD036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C23B207-54FF-4B23-B3AD-AC62DE9EA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432764"/>
            <a:ext cx="4857750" cy="492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38406"/>
      </p:ext>
    </p:extLst>
  </p:cSld>
  <p:clrMapOvr>
    <a:masterClrMapping/>
  </p:clrMapOvr>
</p:sld>
</file>

<file path=ppt/theme/theme1.xml><?xml version="1.0" encoding="utf-8"?>
<a:theme xmlns:a="http://schemas.openxmlformats.org/drawingml/2006/main" name="Bnlab PPT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nlab PPT佈景主題" id="{5D6A4482-E136-4C7B-B103-44503D387CEF}" vid="{204A2B27-D6B1-462E-91CC-BE4FB5CCED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Bnlab PPT佈景主題</Template>
  <TotalTime>1566</TotalTime>
  <Words>517</Words>
  <Application>Microsoft Office PowerPoint</Application>
  <PresentationFormat>如螢幕大小 (4:3)</PresentationFormat>
  <Paragraphs>76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思源黑體</vt:lpstr>
      <vt:lpstr>新細明體</vt:lpstr>
      <vt:lpstr>標楷體</vt:lpstr>
      <vt:lpstr>Arial</vt:lpstr>
      <vt:lpstr>Calibri</vt:lpstr>
      <vt:lpstr>Calibri Light</vt:lpstr>
      <vt:lpstr>Cambria Math</vt:lpstr>
      <vt:lpstr>Bnlab PPT佈景主題</vt:lpstr>
      <vt:lpstr>樹莓派-實驗二：距離感測</vt:lpstr>
      <vt:lpstr>OUTLINE</vt:lpstr>
      <vt:lpstr>實驗硬體介紹</vt:lpstr>
      <vt:lpstr>Raspberry Pi – BCM 腳位</vt:lpstr>
      <vt:lpstr>超聲波感測器</vt:lpstr>
      <vt:lpstr>超聲波感測器原理</vt:lpstr>
      <vt:lpstr>超聲波感測器速度計算</vt:lpstr>
      <vt:lpstr>距離感測實驗</vt:lpstr>
      <vt:lpstr>實驗步驟(1/5)</vt:lpstr>
      <vt:lpstr>實驗步驟(2/5)</vt:lpstr>
      <vt:lpstr>實驗步驟(3/5)</vt:lpstr>
      <vt:lpstr>實驗步驟(4/5)</vt:lpstr>
      <vt:lpstr>實驗步驟(5/5)</vt:lpstr>
      <vt:lpstr>倒車雷達</vt:lpstr>
      <vt:lpstr>實驗步驟(1/5)</vt:lpstr>
      <vt:lpstr>實驗步驟(2/5)</vt:lpstr>
      <vt:lpstr>實驗步驟(3/5)</vt:lpstr>
      <vt:lpstr>實驗步驟(4/5)</vt:lpstr>
      <vt:lpstr>實驗步驟(5/5)</vt:lpstr>
      <vt:lpstr>課堂實作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樹莓派-作業系統安裝及更新</dc:title>
  <dc:creator>bnlab</dc:creator>
  <cp:lastModifiedBy>TzuChi Chen</cp:lastModifiedBy>
  <cp:revision>25</cp:revision>
  <dcterms:created xsi:type="dcterms:W3CDTF">2020-02-10T09:37:30Z</dcterms:created>
  <dcterms:modified xsi:type="dcterms:W3CDTF">2020-02-18T09:03:51Z</dcterms:modified>
</cp:coreProperties>
</file>