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sldIdLst>
    <p:sldId id="256" r:id="rId2"/>
    <p:sldId id="273" r:id="rId3"/>
    <p:sldId id="266" r:id="rId4"/>
    <p:sldId id="268" r:id="rId5"/>
    <p:sldId id="290" r:id="rId6"/>
    <p:sldId id="269" r:id="rId7"/>
    <p:sldId id="291" r:id="rId8"/>
    <p:sldId id="274" r:id="rId9"/>
    <p:sldId id="276" r:id="rId10"/>
    <p:sldId id="277" r:id="rId11"/>
    <p:sldId id="278" r:id="rId12"/>
    <p:sldId id="282" r:id="rId13"/>
    <p:sldId id="281" r:id="rId14"/>
    <p:sldId id="280" r:id="rId15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6" autoAdjust="0"/>
    <p:restoredTop sz="94660"/>
  </p:normalViewPr>
  <p:slideViewPr>
    <p:cSldViewPr snapToGrid="0">
      <p:cViewPr>
        <p:scale>
          <a:sx n="102" d="100"/>
          <a:sy n="102" d="100"/>
        </p:scale>
        <p:origin x="1160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2" y="1122363"/>
            <a:ext cx="8601075" cy="2387600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5A21-DF4F-47ED-ABA1-788C963031EC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85750" y="3602038"/>
            <a:ext cx="8610600" cy="1960562"/>
          </a:xfrm>
        </p:spPr>
        <p:txBody>
          <a:bodyPr>
            <a:normAutofit/>
          </a:bodyPr>
          <a:lstStyle/>
          <a:p>
            <a:pPr algn="l"/>
            <a:r>
              <a:rPr lang="zh-TW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7138-04A0-4E24-967B-23A6E12DB29F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34E6-1DFB-464F-B0A2-AF35ABBB74C0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0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120E-B1FE-4C25-B10E-F4EC069F919C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6EDA8E28-6C2D-4537-9849-5963551951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0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FA1C-B619-457F-B1A4-0471E2504628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5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01B2-5507-48D7-95CC-4E9A19DB27F7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07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A532-5F83-4962-849B-33AC74653690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1EC3-B68E-4B0B-BEAA-0896C32BFB8A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7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D2C6-49EE-45D1-B5FB-272C419DE8CA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2DF3-F249-4D7C-BB70-63B32656E4B6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1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3C3-2616-441B-8153-A345A028DE03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0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EEC-AD7F-48A0-A9E7-EDD9192DBE4B}" type="datetime1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8E28-6C2D-4537-9849-5963551951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82604"/>
            <a:ext cx="9144000" cy="23495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28873" y="151697"/>
            <a:ext cx="3215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  <a:latin typeface="+mn-lt"/>
              </a:rPr>
              <a:t>Broadband Network Lab, Dept. of CE, National Central University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-3001"/>
            <a:ext cx="714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3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zh-TW" altLang="en-US" sz="3600" dirty="0">
                <a:ea typeface="思源黑體" panose="020B0500000000000000" pitchFamily="34" charset="-120"/>
              </a:rPr>
              <a:t>樹莓派</a:t>
            </a:r>
            <a:r>
              <a:rPr lang="en-US" altLang="zh-TW" sz="3600" dirty="0">
                <a:ea typeface="思源黑體" panose="020B0500000000000000" pitchFamily="34" charset="-120"/>
              </a:rPr>
              <a:t>-</a:t>
            </a:r>
            <a:r>
              <a:rPr lang="zh-TW" altLang="en-US" sz="3600" dirty="0" smtClean="0">
                <a:ea typeface="思源黑體" panose="020B0500000000000000" pitchFamily="34" charset="-120"/>
              </a:rPr>
              <a:t>實驗二</a:t>
            </a:r>
            <a:r>
              <a:rPr lang="en-US" altLang="zh-TW" sz="3600" dirty="0" smtClean="0">
                <a:ea typeface="思源黑體" panose="020B0500000000000000" pitchFamily="34" charset="-120"/>
              </a:rPr>
              <a:t>:</a:t>
            </a:r>
            <a:r>
              <a:rPr lang="zh-TW" altLang="en-US" sz="3600" dirty="0">
                <a:ea typeface="思源黑體" panose="020B0500000000000000" pitchFamily="34" charset="-120"/>
              </a:rPr>
              <a:t>電子鋼琴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latin typeface="+mj-lt"/>
                <a:ea typeface="思源黑體" panose="020B0500000000000000" pitchFamily="34" charset="-120"/>
                <a:cs typeface="+mj-cs"/>
              </a:rPr>
              <a:t>國立中央大學 通訊工程學系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948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ea typeface="思源黑體" panose="020B0500000000000000" pitchFamily="34" charset="-120"/>
              </a:rPr>
              <a:t>(2/5)</a:t>
            </a:r>
            <a:endParaRPr lang="zh-TW" altLang="en-US" dirty="0"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ea typeface="思源黑體" panose="020B0500000000000000" pitchFamily="34" charset="-120"/>
              </a:rPr>
              <a:t>將各音高與</a:t>
            </a:r>
            <a:r>
              <a:rPr lang="en-US" altLang="zh-TW" sz="2400" dirty="0" smtClean="0">
                <a:ea typeface="思源黑體" panose="020B0500000000000000" pitchFamily="34" charset="-120"/>
              </a:rPr>
              <a:t>GPIO</a:t>
            </a:r>
            <a:r>
              <a:rPr lang="zh-TW" altLang="en-US" sz="2400" dirty="0" smtClean="0">
                <a:ea typeface="思源黑體" panose="020B0500000000000000" pitchFamily="34" charset="-120"/>
              </a:rPr>
              <a:t>腳位設定完成。</a:t>
            </a:r>
            <a:endParaRPr lang="en-US" altLang="zh-TW" sz="2400" dirty="0" smtClean="0">
              <a:ea typeface="思源黑體" panose="020B0500000000000000" pitchFamily="34" charset="-120"/>
            </a:endParaRPr>
          </a:p>
          <a:p>
            <a:r>
              <a:rPr lang="zh-TW" altLang="en-US" sz="2400" dirty="0" smtClean="0">
                <a:ea typeface="思源黑體" panose="020B0500000000000000" pitchFamily="34" charset="-120"/>
              </a:rPr>
              <a:t>將按鍵腳位設定為</a:t>
            </a:r>
            <a:r>
              <a:rPr lang="en-US" altLang="zh-TW" sz="2400" dirty="0" smtClean="0">
                <a:ea typeface="思源黑體" panose="020B0500000000000000" pitchFamily="34" charset="-120"/>
              </a:rPr>
              <a:t>GPIO17,</a:t>
            </a:r>
            <a:r>
              <a:rPr lang="zh-TW" altLang="en-US" sz="2400" dirty="0" smtClean="0">
                <a:ea typeface="思源黑體" panose="020B0500000000000000" pitchFamily="34" charset="-120"/>
              </a:rPr>
              <a:t>並將之設定為</a:t>
            </a:r>
            <a:r>
              <a:rPr lang="en-US" altLang="zh-TW" sz="2400" dirty="0" smtClean="0">
                <a:ea typeface="思源黑體" panose="020B0500000000000000" pitchFamily="34" charset="-120"/>
              </a:rPr>
              <a:t>input</a:t>
            </a:r>
            <a:r>
              <a:rPr lang="zh-TW" altLang="en-US" sz="2400" dirty="0" smtClean="0">
                <a:ea typeface="思源黑體" panose="020B0500000000000000" pitchFamily="34" charset="-120"/>
              </a:rPr>
              <a:t>。</a:t>
            </a:r>
            <a:endParaRPr lang="en-US" altLang="zh-TW" sz="2400" dirty="0" smtClean="0">
              <a:ea typeface="思源黑體" panose="020B0500000000000000" pitchFamily="34" charset="-120"/>
            </a:endParaRPr>
          </a:p>
          <a:p>
            <a:endParaRPr lang="en-US" altLang="zh-TW" dirty="0" smtClean="0">
              <a:latin typeface="思源黑體" panose="020B0500000000000000" pitchFamily="34" charset="-120"/>
              <a:ea typeface="思源黑體" panose="020B05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650833"/>
            <a:ext cx="4445000" cy="38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ea typeface="思源黑體" panose="020B0500000000000000" pitchFamily="34" charset="-120"/>
              </a:rPr>
              <a:t>(3/5)</a:t>
            </a:r>
            <a:endParaRPr lang="zh-TW" altLang="en-US" dirty="0"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23C93C8-570F-4B5C-84DC-A1CC5480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可以發出不同頻率的聲音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870994"/>
            <a:ext cx="4229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ea typeface="思源黑體" panose="020B0500000000000000" pitchFamily="34" charset="-120"/>
              </a:rPr>
              <a:t>(4/5)</a:t>
            </a:r>
            <a:endParaRPr lang="zh-TW" altLang="en-US" dirty="0"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ea typeface="思源黑體" panose="020B0500000000000000" pitchFamily="34" charset="-120"/>
              </a:rPr>
              <a:t>若按鍵觸發成功輸出“</a:t>
            </a:r>
            <a:r>
              <a:rPr lang="en-US" altLang="zh-TW" sz="2400" dirty="0" smtClean="0">
                <a:ea typeface="思源黑體" panose="020B0500000000000000" pitchFamily="34" charset="-120"/>
              </a:rPr>
              <a:t>Button pressed”</a:t>
            </a:r>
          </a:p>
          <a:p>
            <a:r>
              <a:rPr lang="zh-TW" altLang="en-US" sz="2400" dirty="0" smtClean="0">
                <a:ea typeface="思源黑體" panose="020B0500000000000000" pitchFamily="34" charset="-120"/>
              </a:rPr>
              <a:t>寫入蜂鳴器發生的按鍵觸發條件</a:t>
            </a:r>
            <a:endParaRPr lang="zh-TW" altLang="en-US" sz="2400" dirty="0">
              <a:ea typeface="思源黑體" panose="020B05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429794"/>
            <a:ext cx="5143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ea typeface="思源黑體" panose="020B0500000000000000" pitchFamily="34" charset="-120"/>
              </a:rPr>
              <a:t>(5/5)</a:t>
            </a:r>
            <a:endParaRPr lang="zh-TW" altLang="en-US" dirty="0">
              <a:ea typeface="思源黑體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A9F3AC7D-3126-4184-BA38-19866D0EA98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ea typeface="思源黑體" panose="020B0500000000000000" pitchFamily="34" charset="-120"/>
              </a:rPr>
              <a:t>偵測是否有新事件發生</a:t>
            </a:r>
            <a:endParaRPr lang="zh-TW" altLang="en-US" sz="2400" dirty="0">
              <a:ea typeface="思源黑體" panose="020B05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86100"/>
            <a:ext cx="6819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69DD958-968B-4E66-982F-DD8E3386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思源黑體" panose="020B0500000000000000" pitchFamily="34" charset="-120"/>
              </a:rPr>
              <a:t>課堂實作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8C4D19B-43EB-44FB-A8A5-357C771C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sz="2400" dirty="0" smtClean="0">
                <a:latin typeface="+mn-ea"/>
              </a:rPr>
              <a:t>製作至少能發出三個音頻的電子鋼琴</a:t>
            </a:r>
            <a:endParaRPr lang="en-US" altLang="zh-TW" sz="2400" dirty="0">
              <a:latin typeface="+mn-ea"/>
            </a:endParaRPr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7D161A7-7AE2-4501-A35C-EC559A2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1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BAF786D-40D2-4A31-BB3A-D909CB3F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思源黑體" panose="020B0500000000000000" pitchFamily="34" charset="-120"/>
              </a:rPr>
              <a:t>OUTLINE</a:t>
            </a:r>
            <a:endParaRPr lang="zh-TW" altLang="en-US" dirty="0"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3865ADA-A71D-4258-A22B-9419DA37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思源黑體" panose="020B0500000000000000" pitchFamily="34" charset="-120"/>
                <a:cs typeface="+mj-cs"/>
              </a:rPr>
              <a:t>實驗硬體介紹</a:t>
            </a:r>
            <a:endParaRPr lang="en-US" altLang="zh-TW" sz="2400" dirty="0"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ea typeface="思源黑體" panose="020B0500000000000000" pitchFamily="34" charset="-120"/>
                <a:cs typeface="+mj-cs"/>
              </a:rPr>
              <a:t>按鍵蜂鳴器實驗</a:t>
            </a:r>
            <a:endParaRPr lang="en-US" altLang="zh-TW" sz="2400" dirty="0"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ea typeface="思源黑體" panose="020B0500000000000000" pitchFamily="34" charset="-120"/>
                <a:cs typeface="+mj-cs"/>
              </a:rPr>
              <a:t>電子鋼琴</a:t>
            </a:r>
            <a:endParaRPr lang="en-US" altLang="zh-TW" sz="2400" dirty="0">
              <a:ea typeface="思源黑體" panose="020B0500000000000000" pitchFamily="34" charset="-120"/>
              <a:cs typeface="+mj-cs"/>
            </a:endParaRPr>
          </a:p>
          <a:p>
            <a:endParaRPr lang="en-US" altLang="zh-TW" sz="2400" dirty="0">
              <a:ea typeface="思源黑體" panose="020B0500000000000000" pitchFamily="34" charset="-120"/>
              <a:cs typeface="+mj-cs"/>
            </a:endParaRPr>
          </a:p>
          <a:p>
            <a:r>
              <a:rPr lang="zh-TW" altLang="en-US" sz="2400" dirty="0">
                <a:ea typeface="思源黑體" panose="020B0500000000000000" pitchFamily="34" charset="-120"/>
                <a:cs typeface="+mj-cs"/>
              </a:rPr>
              <a:t>課堂實作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96155B9-D22D-47D0-9969-17422332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3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+mj-ea"/>
              </a:rPr>
              <a:t>實驗硬體介紹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4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Raspberry</a:t>
            </a:r>
            <a:r>
              <a:rPr lang="zh-TW" altLang="en-US" b="1" dirty="0"/>
              <a:t> </a:t>
            </a:r>
            <a:r>
              <a:rPr lang="en-US" altLang="zh-TW" dirty="0"/>
              <a:t>Pi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dirty="0"/>
              <a:t>BCM</a:t>
            </a:r>
            <a:r>
              <a:rPr lang="en-US" altLang="zh-TW" b="1" dirty="0"/>
              <a:t> </a:t>
            </a:r>
            <a:r>
              <a:rPr lang="zh-TW" altLang="en-US" dirty="0"/>
              <a:t>腳位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思源黑體" panose="020B0500000000000000" pitchFamily="34" charset="-120"/>
              </a:rPr>
              <a:t>GPIO</a:t>
            </a:r>
            <a:r>
              <a:rPr lang="zh-TW" altLang="en-US" sz="2400" dirty="0">
                <a:ea typeface="思源黑體" panose="020B0500000000000000" pitchFamily="34" charset="-120"/>
              </a:rPr>
              <a:t>（</a:t>
            </a:r>
            <a:r>
              <a:rPr lang="en-US" altLang="zh-TW" sz="2400" dirty="0">
                <a:ea typeface="思源黑體" panose="020B0500000000000000" pitchFamily="34" charset="-120"/>
              </a:rPr>
              <a:t>General-purpose input/output</a:t>
            </a:r>
            <a:r>
              <a:rPr lang="zh-TW" altLang="en-US" sz="2400" dirty="0">
                <a:ea typeface="思源黑體" panose="020B0500000000000000" pitchFamily="34" charset="-120"/>
              </a:rPr>
              <a:t>），通用型之輸入輸出的簡稱，可透過指令設成輸出或輸入，設為輸出時也可透過指令做開關的動作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228368"/>
            <a:ext cx="4730129" cy="2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8DDAC85-0E97-48A0-9774-FF7BC9CC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按鍵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="" xmlns:a16="http://schemas.microsoft.com/office/drawing/2014/main" id="{1F8FC278-C077-4E9F-9FF8-DAE1746D9E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6161"/>
            <a:ext cx="3886200" cy="4250266"/>
          </a:xfrm>
        </p:spPr>
      </p:pic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E3AC5F-39BD-4845-B7FF-E5D4C5A0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29691"/>
            <a:ext cx="3886200" cy="3747272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按下前 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en-US" sz="2100" dirty="0">
                <a:latin typeface="+mn-ea"/>
              </a:rPr>
              <a:t>長邊相連 </a:t>
            </a:r>
            <a:r>
              <a:rPr lang="en-US" altLang="zh-TW" sz="2100" dirty="0">
                <a:latin typeface="+mn-ea"/>
              </a:rPr>
              <a:t>(1&amp;2, 3&amp;4) </a:t>
            </a:r>
          </a:p>
          <a:p>
            <a:pPr lvl="1"/>
            <a:r>
              <a:rPr lang="zh-TW" altLang="en-US" sz="2100" dirty="0">
                <a:latin typeface="+mn-ea"/>
              </a:rPr>
              <a:t>短邊不相連</a:t>
            </a:r>
            <a:endParaRPr lang="en-US" altLang="zh-TW" sz="2100" dirty="0">
              <a:latin typeface="+mn-ea"/>
            </a:endParaRPr>
          </a:p>
          <a:p>
            <a:pPr marL="342892" lvl="1" indent="0">
              <a:buNone/>
            </a:pPr>
            <a:endParaRPr lang="en-US" altLang="zh-TW" dirty="0">
              <a:latin typeface="+mn-ea"/>
            </a:endParaRPr>
          </a:p>
          <a:p>
            <a:pPr marL="342892" lvl="1" indent="0">
              <a:buNone/>
            </a:pPr>
            <a:endParaRPr lang="en-US" altLang="zh-TW" dirty="0">
              <a:latin typeface="+mn-ea"/>
            </a:endParaRPr>
          </a:p>
          <a:p>
            <a:pPr marL="342892" lvl="1" indent="0">
              <a:buNone/>
            </a:pPr>
            <a:endParaRPr lang="en-US" altLang="zh-TW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按下後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en-US" sz="2100" dirty="0">
                <a:latin typeface="+mn-ea"/>
              </a:rPr>
              <a:t>四點都通</a:t>
            </a:r>
            <a:endParaRPr lang="en-US" altLang="zh-TW" sz="2100" dirty="0">
              <a:latin typeface="+mn-ea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ECB79027-2063-4579-B0E9-2A56DCD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12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24265E6-5C25-4EDD-919C-12F02534A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3429000" cy="3429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思源黑體" panose="020B0500000000000000" pitchFamily="34" charset="-120"/>
              </a:rPr>
              <a:t>蜂鳴器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蜂鳴器發聲原理：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電流</a:t>
            </a:r>
            <a:r>
              <a:rPr lang="zh-TW" altLang="en-US" sz="2400" dirty="0">
                <a:latin typeface="+mn-ea"/>
              </a:rPr>
              <a:t>通過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電磁線圈</a:t>
            </a:r>
            <a:r>
              <a:rPr lang="zh-TW" altLang="en-US" sz="2400" dirty="0">
                <a:latin typeface="+mn-ea"/>
              </a:rPr>
              <a:t>產生磁場來驅動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振動膜。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TW" altLang="en-US" sz="2100" dirty="0">
                <a:latin typeface="+mn-ea"/>
              </a:rPr>
              <a:t>自激式</a:t>
            </a:r>
            <a:r>
              <a:rPr lang="en-US" altLang="zh-TW" sz="2100" dirty="0">
                <a:latin typeface="+mn-ea"/>
              </a:rPr>
              <a:t>(</a:t>
            </a:r>
            <a:r>
              <a:rPr lang="zh-TW" altLang="en-US" sz="2100" dirty="0">
                <a:latin typeface="+mn-ea"/>
              </a:rPr>
              <a:t>有源</a:t>
            </a:r>
            <a:r>
              <a:rPr lang="en-US" altLang="zh-TW" sz="2100" dirty="0">
                <a:latin typeface="+mn-ea"/>
              </a:rPr>
              <a:t>)</a:t>
            </a:r>
            <a:r>
              <a:rPr lang="zh-TW" altLang="en-US" sz="2100" dirty="0">
                <a:latin typeface="+mn-ea"/>
              </a:rPr>
              <a:t>蜂鳴器</a:t>
            </a:r>
            <a:r>
              <a:rPr lang="en-US" altLang="zh-TW" sz="2100" dirty="0">
                <a:latin typeface="+mn-ea"/>
              </a:rPr>
              <a:t>:</a:t>
            </a:r>
            <a:r>
              <a:rPr lang="zh-TW" altLang="en-US" sz="2100" dirty="0">
                <a:latin typeface="+mn-ea"/>
              </a:rPr>
              <a:t>只能發出同頻率的聲音</a:t>
            </a:r>
            <a:endParaRPr lang="en-US" altLang="zh-TW" sz="2100" dirty="0">
              <a:latin typeface="+mn-ea"/>
            </a:endParaRPr>
          </a:p>
          <a:p>
            <a:pPr lvl="1"/>
            <a:r>
              <a:rPr lang="zh-TW" altLang="en-US" sz="2100" dirty="0">
                <a:latin typeface="+mn-ea"/>
              </a:rPr>
              <a:t>他激式</a:t>
            </a:r>
            <a:r>
              <a:rPr lang="en-US" altLang="zh-TW" sz="2100" dirty="0">
                <a:latin typeface="+mn-ea"/>
              </a:rPr>
              <a:t>(</a:t>
            </a:r>
            <a:r>
              <a:rPr lang="zh-TW" altLang="en-US" sz="2100" dirty="0">
                <a:latin typeface="+mn-ea"/>
              </a:rPr>
              <a:t>無源</a:t>
            </a:r>
            <a:r>
              <a:rPr lang="en-US" altLang="zh-TW" sz="2100" dirty="0">
                <a:latin typeface="+mn-ea"/>
              </a:rPr>
              <a:t>)</a:t>
            </a:r>
            <a:r>
              <a:rPr lang="zh-TW" altLang="en-US" sz="2100" dirty="0">
                <a:latin typeface="+mn-ea"/>
              </a:rPr>
              <a:t>蜂鳴器</a:t>
            </a:r>
            <a:r>
              <a:rPr lang="en-US" altLang="zh-TW" sz="2100" dirty="0">
                <a:latin typeface="+mn-ea"/>
              </a:rPr>
              <a:t>:</a:t>
            </a:r>
            <a:r>
              <a:rPr lang="zh-TW" altLang="en-US" sz="2100" dirty="0">
                <a:latin typeface="+mn-ea"/>
              </a:rPr>
              <a:t>須從外部輸入震盪方波發聲</a:t>
            </a:r>
            <a:r>
              <a:rPr lang="en-US" altLang="zh-TW" sz="2100" dirty="0">
                <a:latin typeface="+mn-ea"/>
              </a:rPr>
              <a:t>,</a:t>
            </a:r>
            <a:r>
              <a:rPr lang="zh-TW" altLang="en-US" sz="2100" dirty="0">
                <a:latin typeface="+mn-ea"/>
              </a:rPr>
              <a:t>兩腳同長</a:t>
            </a:r>
            <a:r>
              <a:rPr lang="zh-TW" altLang="en-US" sz="2100" dirty="0" smtClean="0">
                <a:latin typeface="+mn-ea"/>
              </a:rPr>
              <a:t>但腳位有正負之分</a:t>
            </a:r>
            <a:endParaRPr lang="en-US" altLang="zh-TW" sz="2100"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D70D85CC-2205-4EBF-A2EA-B3C208F7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4076700"/>
            <a:ext cx="3619500" cy="213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D70D85CC-2205-4EBF-A2EA-B3C208F7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4076700"/>
            <a:ext cx="361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蜂鳴器模組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工作電壓</a:t>
            </a:r>
            <a:r>
              <a:rPr lang="en-US" altLang="zh-TW" sz="2400" dirty="0" smtClean="0"/>
              <a:t>3.3V-5V</a:t>
            </a:r>
            <a:endParaRPr kumimoji="1" lang="en-US" altLang="zh-TW" sz="2400" dirty="0" smtClean="0"/>
          </a:p>
          <a:p>
            <a:r>
              <a:rPr lang="en-US" altLang="zh-TW" sz="2400" dirty="0" smtClean="0"/>
              <a:t>1.VCC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外接</a:t>
            </a:r>
            <a:r>
              <a:rPr lang="en-US" altLang="zh-TW" sz="2400" dirty="0"/>
              <a:t>3.3V-5V</a:t>
            </a:r>
            <a:r>
              <a:rPr lang="zh-TW" altLang="en-US" sz="2400" dirty="0"/>
              <a:t>電壓（可以直接與</a:t>
            </a:r>
            <a:r>
              <a:rPr lang="en-US" altLang="zh-TW" sz="2400" dirty="0"/>
              <a:t>5v</a:t>
            </a:r>
            <a:r>
              <a:rPr lang="zh-TW" altLang="en-US" sz="2400" dirty="0"/>
              <a:t>單片機和</a:t>
            </a:r>
            <a:r>
              <a:rPr lang="en-US" altLang="zh-TW" sz="2400" dirty="0"/>
              <a:t>3.3v</a:t>
            </a:r>
            <a:r>
              <a:rPr lang="zh-TW" altLang="en-US" sz="2400" dirty="0"/>
              <a:t>單片機相連）</a:t>
            </a:r>
            <a:br>
              <a:rPr lang="zh-TW" altLang="en-US" sz="2400" dirty="0"/>
            </a:br>
            <a:r>
              <a:rPr lang="en-US" altLang="zh-TW" sz="2400" dirty="0" smtClean="0"/>
              <a:t>2.GND : </a:t>
            </a:r>
            <a:r>
              <a:rPr lang="zh-TW" altLang="en-US" sz="2400" dirty="0" smtClean="0"/>
              <a:t>外接</a:t>
            </a:r>
            <a:r>
              <a:rPr lang="en-US" altLang="zh-TW" sz="2400" dirty="0"/>
              <a:t>GND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en-US" altLang="zh-TW" sz="2400" dirty="0" smtClean="0"/>
              <a:t>3.I/O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外接</a:t>
            </a:r>
            <a:r>
              <a:rPr lang="zh-TW" altLang="en-US" sz="2400" dirty="0"/>
              <a:t>單片機</a:t>
            </a:r>
            <a:r>
              <a:rPr lang="en-US" altLang="zh-TW" sz="2400" dirty="0"/>
              <a:t>IO</a:t>
            </a:r>
            <a:r>
              <a:rPr lang="zh-TW" altLang="en-US" sz="2400" dirty="0"/>
              <a:t>口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11" y="2846872"/>
            <a:ext cx="3692047" cy="36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2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ea typeface="思源黑體" panose="020B0500000000000000" pitchFamily="34" charset="-120"/>
              </a:rPr>
              <a:t>按鍵蜂鳴器實驗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0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14A709-C4CF-478A-A3C7-59B9E8C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思源黑體" panose="020B0500000000000000" pitchFamily="34" charset="-120"/>
              </a:rPr>
              <a:t>實驗步驟</a:t>
            </a:r>
            <a:r>
              <a:rPr lang="en-US" altLang="zh-TW" dirty="0">
                <a:ea typeface="思源黑體" panose="020B0500000000000000" pitchFamily="34" charset="-120"/>
              </a:rPr>
              <a:t>(1/5)</a:t>
            </a:r>
            <a:endParaRPr lang="zh-TW" altLang="en-US" dirty="0">
              <a:ea typeface="思源黑體" panose="020B05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23C93C8-570F-4B5C-84DC-A1CC5480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sz="2400" dirty="0">
                <a:ea typeface="思源黑體" panose="020B0500000000000000"/>
              </a:rPr>
              <a:t>將蜂鳴</a:t>
            </a:r>
            <a:r>
              <a:rPr lang="zh-TW" altLang="en-US" sz="2400" dirty="0" smtClean="0">
                <a:ea typeface="思源黑體" panose="020B0500000000000000"/>
              </a:rPr>
              <a:t>器模組、</a:t>
            </a:r>
            <a:r>
              <a:rPr lang="zh-TW" altLang="en-US" sz="2400" dirty="0">
                <a:ea typeface="思源黑體" panose="020B0500000000000000"/>
              </a:rPr>
              <a:t>按鍵與樹梅派用</a:t>
            </a:r>
            <a:endParaRPr lang="en-US" altLang="zh-TW" sz="2400" dirty="0">
              <a:ea typeface="思源黑體" panose="020B0500000000000000"/>
            </a:endParaRPr>
          </a:p>
          <a:p>
            <a:pPr marL="0" indent="0">
              <a:buNone/>
            </a:pPr>
            <a:r>
              <a:rPr lang="zh-TW" altLang="en-US" sz="2400" dirty="0">
                <a:ea typeface="思源黑體" panose="020B0500000000000000"/>
              </a:rPr>
              <a:t>杜邦線連接</a:t>
            </a:r>
            <a:endParaRPr lang="en-US" altLang="zh-TW" sz="2400" dirty="0">
              <a:ea typeface="思源黑體" panose="020B0500000000000000"/>
            </a:endParaRPr>
          </a:p>
          <a:p>
            <a:pPr marL="0" indent="0">
              <a:buNone/>
            </a:pPr>
            <a:endParaRPr lang="en-US" altLang="zh-TW" dirty="0">
              <a:ea typeface="思源黑體" panose="020B0500000000000000"/>
            </a:endParaRPr>
          </a:p>
          <a:p>
            <a:r>
              <a:rPr lang="en-US" altLang="zh-TW" sz="2400" dirty="0" err="1">
                <a:ea typeface="思源黑體" panose="020B0500000000000000"/>
              </a:rPr>
              <a:t>Vcc</a:t>
            </a:r>
            <a:r>
              <a:rPr lang="en-US" altLang="zh-TW" sz="2400" dirty="0">
                <a:ea typeface="思源黑體" panose="020B0500000000000000"/>
              </a:rPr>
              <a:t>   </a:t>
            </a:r>
            <a:r>
              <a:rPr lang="zh-TW" altLang="en-US" sz="2400" dirty="0">
                <a:ea typeface="思源黑體" panose="020B0500000000000000"/>
              </a:rPr>
              <a:t>：腳位</a:t>
            </a:r>
            <a:r>
              <a:rPr lang="en-US" altLang="zh-TW" sz="2400" dirty="0">
                <a:ea typeface="思源黑體" panose="020B0500000000000000"/>
              </a:rPr>
              <a:t>2</a:t>
            </a:r>
          </a:p>
          <a:p>
            <a:r>
              <a:rPr lang="en-US" altLang="zh-TW" sz="2400" dirty="0">
                <a:ea typeface="思源黑體" panose="020B0500000000000000"/>
              </a:rPr>
              <a:t>GND</a:t>
            </a:r>
            <a:r>
              <a:rPr lang="zh-TW" altLang="en-US" sz="2400" dirty="0">
                <a:ea typeface="思源黑體" panose="020B0500000000000000"/>
              </a:rPr>
              <a:t>：腳位</a:t>
            </a:r>
            <a:r>
              <a:rPr lang="en-US" altLang="zh-TW" sz="2400" dirty="0" smtClean="0">
                <a:ea typeface="思源黑體" panose="020B0500000000000000"/>
              </a:rPr>
              <a:t>6</a:t>
            </a:r>
          </a:p>
          <a:p>
            <a:r>
              <a:rPr lang="zh-TW" altLang="en-US" sz="2400" dirty="0" smtClean="0">
                <a:ea typeface="思源黑體" panose="020B0500000000000000"/>
              </a:rPr>
              <a:t>蜂鳴器</a:t>
            </a:r>
            <a:r>
              <a:rPr lang="en-US" altLang="zh-TW" sz="2400" dirty="0" smtClean="0">
                <a:ea typeface="思源黑體" panose="020B0500000000000000"/>
              </a:rPr>
              <a:t>I/O:GPIO4</a:t>
            </a:r>
            <a:endParaRPr lang="en-US" altLang="zh-TW" sz="2400" dirty="0">
              <a:ea typeface="思源黑體" panose="020B0500000000000000"/>
            </a:endParaRPr>
          </a:p>
          <a:p>
            <a:r>
              <a:rPr lang="zh-TW" altLang="en-US" sz="2400" dirty="0">
                <a:ea typeface="思源黑體" panose="020B0500000000000000"/>
              </a:rPr>
              <a:t>按鍵</a:t>
            </a:r>
            <a:r>
              <a:rPr lang="en-US" altLang="zh-TW" sz="2400" dirty="0">
                <a:ea typeface="思源黑體" panose="020B0500000000000000"/>
              </a:rPr>
              <a:t>:GPIO17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609CE93-3EBD-42F4-A920-474BD03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8E28-6C2D-4537-9849-59635519518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9" b="-5049"/>
          <a:stretch/>
        </p:blipFill>
        <p:spPr>
          <a:xfrm>
            <a:off x="3755990" y="2435717"/>
            <a:ext cx="4461084" cy="4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8406"/>
      </p:ext>
    </p:extLst>
  </p:cSld>
  <p:clrMapOvr>
    <a:masterClrMapping/>
  </p:clrMapOvr>
</p:sld>
</file>

<file path=ppt/theme/theme1.xml><?xml version="1.0" encoding="utf-8"?>
<a:theme xmlns:a="http://schemas.openxmlformats.org/drawingml/2006/main" name="Bnlab PPT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lab PPT佈景主題" id="{5D6A4482-E136-4C7B-B103-44503D387CEF}" vid="{204A2B27-D6B1-462E-91CC-BE4FB5CCED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Bnlab PPT佈景主題</Template>
  <TotalTime>1809</TotalTime>
  <Words>319</Words>
  <Application>Microsoft Macintosh PowerPoint</Application>
  <PresentationFormat>如螢幕大小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思源黑體</vt:lpstr>
      <vt:lpstr>新細明體</vt:lpstr>
      <vt:lpstr>標楷體</vt:lpstr>
      <vt:lpstr>Arial</vt:lpstr>
      <vt:lpstr>Bnlab PPT佈景主題</vt:lpstr>
      <vt:lpstr>樹莓派-實驗二:電子鋼琴</vt:lpstr>
      <vt:lpstr>OUTLINE</vt:lpstr>
      <vt:lpstr>實驗硬體介紹</vt:lpstr>
      <vt:lpstr>Raspberry Pi – BCM 腳位</vt:lpstr>
      <vt:lpstr>按鍵</vt:lpstr>
      <vt:lpstr>蜂鳴器</vt:lpstr>
      <vt:lpstr>蜂鳴器模組</vt:lpstr>
      <vt:lpstr>按鍵蜂鳴器實驗</vt:lpstr>
      <vt:lpstr>實驗步驟(1/5)</vt:lpstr>
      <vt:lpstr>實驗步驟(2/5)</vt:lpstr>
      <vt:lpstr>實驗步驟(3/5)</vt:lpstr>
      <vt:lpstr>實驗步驟(4/5)</vt:lpstr>
      <vt:lpstr>實驗步驟(5/5)</vt:lpstr>
      <vt:lpstr>課堂實作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樹莓派-作業系統安裝及更新</dc:title>
  <dc:creator>bnlab</dc:creator>
  <cp:lastModifiedBy>Microsoft Office 使用者</cp:lastModifiedBy>
  <cp:revision>42</cp:revision>
  <dcterms:created xsi:type="dcterms:W3CDTF">2020-02-10T09:37:30Z</dcterms:created>
  <dcterms:modified xsi:type="dcterms:W3CDTF">2020-09-11T01:32:05Z</dcterms:modified>
</cp:coreProperties>
</file>