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11/12/2021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4619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2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0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8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6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59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8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7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0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6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5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11/12/2021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2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B69FF4-5F8D-4B10-BAEC-4C2B41138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507916" cy="3506879"/>
          </a:xfrm>
        </p:spPr>
        <p:txBody>
          <a:bodyPr anchor="ctr">
            <a:normAutofit/>
          </a:bodyPr>
          <a:lstStyle/>
          <a:p>
            <a:pPr algn="l"/>
            <a:r>
              <a:rPr lang="es-PE" dirty="0"/>
              <a:t>Data </a:t>
            </a:r>
            <a:r>
              <a:rPr lang="es-PE" dirty="0" err="1"/>
              <a:t>Analysis</a:t>
            </a:r>
            <a:r>
              <a:rPr lang="es-PE" dirty="0"/>
              <a:t> </a:t>
            </a:r>
            <a:r>
              <a:rPr lang="es-PE" dirty="0" err="1"/>
              <a:t>for</a:t>
            </a:r>
            <a:r>
              <a:rPr lang="es-PE" dirty="0"/>
              <a:t> </a:t>
            </a:r>
            <a:r>
              <a:rPr lang="es-PE" dirty="0" err="1"/>
              <a:t>SportsStats</a:t>
            </a:r>
            <a:r>
              <a:rPr lang="es-PE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784A56-64CD-4842-BFFE-CAB25B8F7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</p:spPr>
        <p:txBody>
          <a:bodyPr>
            <a:normAutofit fontScale="92500"/>
          </a:bodyPr>
          <a:lstStyle/>
          <a:p>
            <a:pPr algn="l">
              <a:lnSpc>
                <a:spcPct val="95000"/>
              </a:lnSpc>
            </a:pPr>
            <a:r>
              <a:rPr lang="es-PE" sz="1700" dirty="0"/>
              <a:t>Data </a:t>
            </a:r>
            <a:r>
              <a:rPr lang="es-PE" sz="1700" dirty="0" err="1"/>
              <a:t>Analysis</a:t>
            </a:r>
            <a:r>
              <a:rPr lang="es-PE" sz="1700" dirty="0"/>
              <a:t> Project </a:t>
            </a:r>
            <a:r>
              <a:rPr lang="es-PE" sz="1700" dirty="0" err="1"/>
              <a:t>Proposal</a:t>
            </a:r>
            <a:r>
              <a:rPr lang="es-PE" sz="1700" dirty="0"/>
              <a:t> </a:t>
            </a:r>
            <a:r>
              <a:rPr lang="es-PE" sz="1700" dirty="0" err="1"/>
              <a:t>for</a:t>
            </a:r>
            <a:r>
              <a:rPr lang="es-PE" sz="1700" dirty="0"/>
              <a:t> </a:t>
            </a:r>
            <a:r>
              <a:rPr lang="es-PE" sz="1700" dirty="0" err="1"/>
              <a:t>Olympics</a:t>
            </a:r>
            <a:r>
              <a:rPr lang="es-PE" sz="1700" dirty="0"/>
              <a:t> </a:t>
            </a:r>
            <a:r>
              <a:rPr lang="es-PE" sz="1700" dirty="0" err="1"/>
              <a:t>Dataset</a:t>
            </a:r>
            <a:endParaRPr lang="es-PE" sz="1700" dirty="0"/>
          </a:p>
          <a:p>
            <a:pPr algn="l">
              <a:lnSpc>
                <a:spcPct val="95000"/>
              </a:lnSpc>
            </a:pPr>
            <a:r>
              <a:rPr lang="es-PE" sz="1700" dirty="0"/>
              <a:t>Noviembre / 2021</a:t>
            </a:r>
          </a:p>
          <a:p>
            <a:pPr algn="l">
              <a:lnSpc>
                <a:spcPct val="95000"/>
              </a:lnSpc>
            </a:pPr>
            <a:r>
              <a:rPr lang="es-PE" sz="1700" dirty="0"/>
              <a:t>Emer Isau Morales Vega</a:t>
            </a: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F5790F0F-A2D0-4309-9807-1E5BE0E64F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96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6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B69FF4-5F8D-4B10-BAEC-4C2B41138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58951"/>
            <a:ext cx="3880511" cy="15778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784A56-64CD-4842-BFFE-CAB25B8F7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1983544"/>
            <a:ext cx="4822874" cy="4311150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1200" dirty="0"/>
              <a:t>The data used for this analysis is the "</a:t>
            </a:r>
            <a:r>
              <a:rPr lang="en-US" sz="1200" dirty="0" err="1"/>
              <a:t>SportsStats</a:t>
            </a:r>
            <a:r>
              <a:rPr lang="en-US" sz="1200" dirty="0"/>
              <a:t> (Olympics Dataset - 120 years of data)" data set.</a:t>
            </a:r>
          </a:p>
          <a:p>
            <a:pPr algn="l">
              <a:lnSpc>
                <a:spcPct val="95000"/>
              </a:lnSpc>
            </a:pPr>
            <a:r>
              <a:rPr lang="en-US" sz="1200" dirty="0"/>
              <a:t>This dataset is made up of two files: athlet_events.csv and noc_regions.csv.</a:t>
            </a:r>
          </a:p>
          <a:p>
            <a:pPr algn="l">
              <a:lnSpc>
                <a:spcPct val="95000"/>
              </a:lnSpc>
            </a:pPr>
            <a:endParaRPr lang="en-US" sz="1200" dirty="0"/>
          </a:p>
          <a:p>
            <a:pPr algn="l">
              <a:lnSpc>
                <a:spcPct val="95000"/>
              </a:lnSpc>
            </a:pPr>
            <a:r>
              <a:rPr lang="en-US" sz="1200" dirty="0"/>
              <a:t>This data set was chosen because it reveals the Olympic medal award records for different sports categories, the countries that participated, names of the athletes, age, medals, etc.</a:t>
            </a:r>
          </a:p>
          <a:p>
            <a:pPr algn="l">
              <a:lnSpc>
                <a:spcPct val="95000"/>
              </a:lnSpc>
            </a:pPr>
            <a:r>
              <a:rPr lang="en-US" sz="1200" dirty="0"/>
              <a:t>Likewise, it can be said that the data is useful for news agencies that report on the different feats in the 120 years of the existence of the Olympic games.</a:t>
            </a:r>
          </a:p>
          <a:p>
            <a:pPr algn="l">
              <a:lnSpc>
                <a:spcPct val="95000"/>
              </a:lnSpc>
            </a:pPr>
            <a:endParaRPr lang="en-US" sz="1200" dirty="0"/>
          </a:p>
          <a:p>
            <a:pPr algn="l">
              <a:lnSpc>
                <a:spcPct val="95000"/>
              </a:lnSpc>
            </a:pPr>
            <a:r>
              <a:rPr lang="en-US" sz="1200" dirty="0"/>
              <a:t>Also, it can be of great importance for countries aspiring to improve their performance in subsequent Olympic events.</a:t>
            </a: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F5790F0F-A2D0-4309-9807-1E5BE0E64F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38"/>
          <a:stretch/>
        </p:blipFill>
        <p:spPr>
          <a:xfrm>
            <a:off x="5401463" y="10"/>
            <a:ext cx="679053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7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B69FF4-5F8D-4B10-BAEC-4C2B41138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755650"/>
            <a:ext cx="3932830" cy="1345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9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Section 1: Questions to Answer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784A56-64CD-4842-BFFE-CAB25B8F7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1" y="2207969"/>
            <a:ext cx="3932830" cy="3884983"/>
          </a:xfrm>
        </p:spPr>
        <p:txBody>
          <a:bodyPr vert="horz" lIns="91440" tIns="45720" rIns="91440" bIns="45720" rtlCol="0">
            <a:normAutofit/>
          </a:bodyPr>
          <a:lstStyle/>
          <a:p>
            <a:pPr marL="171450" indent="-17145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Does the age of an athlete influence the performance for the delivery of a medal?</a:t>
            </a:r>
          </a:p>
          <a:p>
            <a:pPr marL="171450" indent="-17145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Which sporting event gathered the most athletes?</a:t>
            </a:r>
          </a:p>
          <a:p>
            <a:pPr marL="171450" indent="-17145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In which year were the most gold medals awarded?</a:t>
            </a:r>
          </a:p>
          <a:p>
            <a:pPr marL="171450" indent="-17145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In the 120 years of the Olympic Games, which country's team won the most medals?</a:t>
            </a:r>
          </a:p>
          <a:p>
            <a:pPr marL="171450" indent="-17145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Which sport wins the most gold medals?</a:t>
            </a: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F5790F0F-A2D0-4309-9807-1E5BE0E64F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35" r="-1" b="-1"/>
          <a:stretch/>
        </p:blipFill>
        <p:spPr>
          <a:xfrm>
            <a:off x="5401464" y="786812"/>
            <a:ext cx="6035826" cy="528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9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B69FF4-5F8D-4B10-BAEC-4C2B41138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79" y="375958"/>
            <a:ext cx="5068121" cy="3053042"/>
          </a:xfrm>
        </p:spPr>
        <p:txBody>
          <a:bodyPr anchor="ctr">
            <a:normAutofit/>
          </a:bodyPr>
          <a:lstStyle/>
          <a:p>
            <a:pPr algn="l"/>
            <a:r>
              <a:rPr lang="es-PE" dirty="0" err="1"/>
              <a:t>Section</a:t>
            </a:r>
            <a:r>
              <a:rPr lang="es-PE" dirty="0"/>
              <a:t> 2: </a:t>
            </a:r>
            <a:r>
              <a:rPr lang="es-PE" dirty="0" err="1"/>
              <a:t>Initial</a:t>
            </a:r>
            <a:r>
              <a:rPr lang="es-PE" dirty="0"/>
              <a:t> </a:t>
            </a:r>
            <a:r>
              <a:rPr lang="es-PE" dirty="0" err="1"/>
              <a:t>Hyphothesis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784A56-64CD-4842-BFFE-CAB25B8F7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804958"/>
            <a:ext cx="5404493" cy="2291042"/>
          </a:xfrm>
        </p:spPr>
        <p:txBody>
          <a:bodyPr>
            <a:normAutofit fontScale="85000" lnSpcReduction="10000"/>
          </a:bodyPr>
          <a:lstStyle/>
          <a:p>
            <a:pPr marL="171450" indent="-17145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Does the age of an athlete influence the performance for the delivery of a medal?</a:t>
            </a:r>
          </a:p>
          <a:p>
            <a:pPr marL="171450" indent="-17145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Which sporting event gathered the most athletes?</a:t>
            </a:r>
          </a:p>
          <a:p>
            <a:pPr marL="171450" indent="-17145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In which year were the most gold medals awarded?</a:t>
            </a:r>
          </a:p>
          <a:p>
            <a:pPr marL="171450" indent="-17145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In the 120 years of the Olympic Games, which country's team won the most medals?</a:t>
            </a:r>
          </a:p>
          <a:p>
            <a:pPr marL="171450" indent="-17145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Which sport wins the most gold medals?</a:t>
            </a:r>
          </a:p>
          <a:p>
            <a:pPr algn="l">
              <a:lnSpc>
                <a:spcPct val="95000"/>
              </a:lnSpc>
            </a:pPr>
            <a:endParaRPr lang="es-PE" sz="1700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F5790F0F-A2D0-4309-9807-1E5BE0E64F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96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06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B69FF4-5F8D-4B10-BAEC-4C2B41138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755650"/>
            <a:ext cx="3932830" cy="1345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300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Section 3: Data analysis Approach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784A56-64CD-4842-BFFE-CAB25B8F7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1" y="2207969"/>
            <a:ext cx="4035082" cy="3894381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1400" dirty="0"/>
              <a:t>The working environment will be in google </a:t>
            </a:r>
            <a:r>
              <a:rPr lang="en-US" sz="1400" dirty="0" err="1"/>
              <a:t>colab</a:t>
            </a:r>
            <a:r>
              <a:rPr lang="en-US" sz="1400" dirty="0"/>
              <a:t> with the python programming language and </a:t>
            </a:r>
            <a:r>
              <a:rPr lang="en-US" sz="1400" dirty="0" err="1"/>
              <a:t>sqlite</a:t>
            </a:r>
            <a:r>
              <a:rPr lang="en-US" sz="1400" dirty="0"/>
              <a:t> will be used to analyze the data.</a:t>
            </a:r>
          </a:p>
          <a:p>
            <a:pPr algn="l">
              <a:lnSpc>
                <a:spcPct val="95000"/>
              </a:lnSpc>
            </a:pPr>
            <a:r>
              <a:rPr lang="en-US" sz="1400" dirty="0"/>
              <a:t>In the first instance, the files athlet_events.csv and noc_regions.csv that are related through the NOC column will be loaded. That is, the column exists in both files.</a:t>
            </a:r>
          </a:p>
          <a:p>
            <a:pPr algn="l">
              <a:lnSpc>
                <a:spcPct val="95000"/>
              </a:lnSpc>
            </a:pPr>
            <a:r>
              <a:rPr lang="en-US" sz="1400" dirty="0"/>
              <a:t>Then it will be necessary to remove or replace the NA values ​​for better analysis.</a:t>
            </a:r>
          </a:p>
          <a:p>
            <a:pPr algn="l">
              <a:lnSpc>
                <a:spcPct val="95000"/>
              </a:lnSpc>
            </a:pPr>
            <a:r>
              <a:rPr lang="en-US" sz="1400" dirty="0"/>
              <a:t>Finally, to answer the questions posed, statistical inference and graphic visualization will be used to determine if there is a relationship between the columns.</a:t>
            </a: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F5790F0F-A2D0-4309-9807-1E5BE0E64F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67"/>
          <a:stretch/>
        </p:blipFill>
        <p:spPr>
          <a:xfrm>
            <a:off x="5751979" y="755650"/>
            <a:ext cx="5334795" cy="5346700"/>
          </a:xfrm>
          <a:prstGeom prst="rect">
            <a:avLst/>
          </a:prstGeom>
        </p:spPr>
      </p:pic>
      <p:pic>
        <p:nvPicPr>
          <p:cNvPr id="1026" name="Picture 2" descr="Qué es Google Colab? | Cursos GIS | TYC GIS Formación">
            <a:extLst>
              <a:ext uri="{FF2B5EF4-FFF2-40B4-BE49-F238E27FC236}">
                <a16:creationId xmlns:a16="http://schemas.microsoft.com/office/drawing/2014/main" id="{5F8698A3-2D45-4A7F-873F-80392AD31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727" y="599068"/>
            <a:ext cx="1902050" cy="190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7B900D5-18D5-4EA3-A2EC-34E3E164A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832" y="2657700"/>
            <a:ext cx="1365660" cy="136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QLite - Wikipedia, la enciclopedia libre">
            <a:extLst>
              <a:ext uri="{FF2B5EF4-FFF2-40B4-BE49-F238E27FC236}">
                <a16:creationId xmlns:a16="http://schemas.microsoft.com/office/drawing/2014/main" id="{97C12E5D-72BB-4BCA-87DA-24CAAED0C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627" y="5540088"/>
            <a:ext cx="2371578" cy="112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21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rismaticVTI">
  <a:themeElements>
    <a:clrScheme name="AnalogousFromRegularSeedRightStep">
      <a:dk1>
        <a:srgbClr val="000000"/>
      </a:dk1>
      <a:lt1>
        <a:srgbClr val="FFFFFF"/>
      </a:lt1>
      <a:dk2>
        <a:srgbClr val="412D24"/>
      </a:dk2>
      <a:lt2>
        <a:srgbClr val="E2E8E7"/>
      </a:lt2>
      <a:accent1>
        <a:srgbClr val="E72941"/>
      </a:accent1>
      <a:accent2>
        <a:srgbClr val="D54F17"/>
      </a:accent2>
      <a:accent3>
        <a:srgbClr val="CD9C24"/>
      </a:accent3>
      <a:accent4>
        <a:srgbClr val="9AAD13"/>
      </a:accent4>
      <a:accent5>
        <a:srgbClr val="66B721"/>
      </a:accent5>
      <a:accent6>
        <a:srgbClr val="1BBD15"/>
      </a:accent6>
      <a:hlink>
        <a:srgbClr val="309286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</TotalTime>
  <Words>389</Words>
  <Application>Microsoft Office PowerPoint</Application>
  <PresentationFormat>Panorámica</PresentationFormat>
  <Paragraphs>29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Aharoni</vt:lpstr>
      <vt:lpstr>Arial</vt:lpstr>
      <vt:lpstr>Avenir Next LT Pro</vt:lpstr>
      <vt:lpstr>PrismaticVTI</vt:lpstr>
      <vt:lpstr>Data Analysis for SportsStats </vt:lpstr>
      <vt:lpstr>Overview</vt:lpstr>
      <vt:lpstr>Section 1: Questions to Answer</vt:lpstr>
      <vt:lpstr>Section 2: Initial Hyphothesis</vt:lpstr>
      <vt:lpstr>Section 3: Data analysis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Template</dc:title>
  <dc:creator>Emer Morales</dc:creator>
  <cp:lastModifiedBy>Emer Morales</cp:lastModifiedBy>
  <cp:revision>8</cp:revision>
  <dcterms:created xsi:type="dcterms:W3CDTF">2021-11-09T04:04:22Z</dcterms:created>
  <dcterms:modified xsi:type="dcterms:W3CDTF">2021-11-12T17:28:34Z</dcterms:modified>
</cp:coreProperties>
</file>