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3" r:id="rId5"/>
    <p:sldId id="267" r:id="rId6"/>
    <p:sldId id="268" r:id="rId7"/>
    <p:sldId id="264" r:id="rId8"/>
    <p:sldId id="265" r:id="rId9"/>
    <p:sldId id="266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619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9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507916" cy="3506879"/>
          </a:xfrm>
        </p:spPr>
        <p:txBody>
          <a:bodyPr anchor="ctr">
            <a:normAutofit/>
          </a:bodyPr>
          <a:lstStyle/>
          <a:p>
            <a:pPr algn="l"/>
            <a:r>
              <a:rPr lang="es-PE" dirty="0"/>
              <a:t>Data </a:t>
            </a:r>
            <a:r>
              <a:rPr lang="es-PE" dirty="0" err="1"/>
              <a:t>Analysis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SportsStats</a:t>
            </a:r>
            <a:r>
              <a:rPr lang="es-PE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A56-64CD-4842-BFFE-CAB25B8F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 fontScale="92500"/>
          </a:bodyPr>
          <a:lstStyle/>
          <a:p>
            <a:pPr algn="l">
              <a:lnSpc>
                <a:spcPct val="95000"/>
              </a:lnSpc>
            </a:pPr>
            <a:r>
              <a:rPr lang="es-PE" sz="1700" dirty="0"/>
              <a:t>Data </a:t>
            </a:r>
            <a:r>
              <a:rPr lang="es-PE" sz="1700" dirty="0" err="1"/>
              <a:t>Analysis</a:t>
            </a:r>
            <a:r>
              <a:rPr lang="es-PE" sz="1700" dirty="0"/>
              <a:t> Project </a:t>
            </a:r>
            <a:r>
              <a:rPr lang="es-PE" sz="1700" dirty="0" err="1"/>
              <a:t>Proposal</a:t>
            </a:r>
            <a:r>
              <a:rPr lang="es-PE" sz="1700" dirty="0"/>
              <a:t> </a:t>
            </a:r>
            <a:r>
              <a:rPr lang="es-PE" sz="1700" dirty="0" err="1"/>
              <a:t>for</a:t>
            </a:r>
            <a:r>
              <a:rPr lang="es-PE" sz="1700" dirty="0"/>
              <a:t> </a:t>
            </a:r>
            <a:r>
              <a:rPr lang="es-PE" sz="1700" dirty="0" err="1"/>
              <a:t>Olympics</a:t>
            </a:r>
            <a:r>
              <a:rPr lang="es-PE" sz="1700" dirty="0"/>
              <a:t> </a:t>
            </a:r>
            <a:r>
              <a:rPr lang="es-PE" sz="1700" dirty="0" err="1"/>
              <a:t>Dataset</a:t>
            </a:r>
            <a:endParaRPr lang="es-PE" sz="1700" dirty="0"/>
          </a:p>
          <a:p>
            <a:pPr algn="l">
              <a:lnSpc>
                <a:spcPct val="95000"/>
              </a:lnSpc>
            </a:pPr>
            <a:r>
              <a:rPr lang="es-PE" sz="1700" dirty="0"/>
              <a:t>Noviembre / 2021</a:t>
            </a:r>
          </a:p>
          <a:p>
            <a:pPr algn="l">
              <a:lnSpc>
                <a:spcPct val="95000"/>
              </a:lnSpc>
            </a:pPr>
            <a:r>
              <a:rPr lang="es-PE" sz="1700" dirty="0"/>
              <a:t>Emer Isau Morales Vega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790F0F-A2D0-4309-9807-1E5BE0E6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96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6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55650"/>
            <a:ext cx="4247321" cy="10333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9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to Answer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A56-64CD-4842-BFFE-CAB25B8F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2207969"/>
            <a:ext cx="3932830" cy="3884983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How many Peruvians won a gold medal?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Has Cristiano Ronaldo (CR7) won any medals?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Which sporting event gathered the most athletes?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In which year were the most gold medals awarded?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In the 120 years of the Olympic Games, which country's team won the most medals?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Which sport wins the most gold medals?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790F0F-A2D0-4309-9807-1E5BE0E6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5" r="-1" b="-1"/>
          <a:stretch/>
        </p:blipFill>
        <p:spPr>
          <a:xfrm>
            <a:off x="5401464" y="786812"/>
            <a:ext cx="6035826" cy="52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79" y="375958"/>
            <a:ext cx="5560925" cy="1558859"/>
          </a:xfrm>
        </p:spPr>
        <p:txBody>
          <a:bodyPr anchor="ctr">
            <a:normAutofit/>
          </a:bodyPr>
          <a:lstStyle/>
          <a:p>
            <a:pPr algn="l"/>
            <a:r>
              <a:rPr lang="es-PE" sz="3600" dirty="0" err="1"/>
              <a:t>Initial</a:t>
            </a:r>
            <a:r>
              <a:rPr lang="es-PE" sz="3600" dirty="0"/>
              <a:t> </a:t>
            </a:r>
            <a:r>
              <a:rPr lang="es-PE" sz="3600" dirty="0" err="1"/>
              <a:t>Hyphothesis</a:t>
            </a:r>
            <a:endParaRPr lang="es-PE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A56-64CD-4842-BFFE-CAB25B8F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157" y="2229535"/>
            <a:ext cx="5881571" cy="4118256"/>
          </a:xfrm>
        </p:spPr>
        <p:txBody>
          <a:bodyPr>
            <a:normAutofit fontScale="85000" lnSpcReduction="20000"/>
          </a:bodyPr>
          <a:lstStyle/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How many Peruvians won a gold medal?</a:t>
            </a:r>
          </a:p>
          <a:p>
            <a:pPr algn="l">
              <a:lnSpc>
                <a:spcPct val="95000"/>
              </a:lnSpc>
            </a:pPr>
            <a:r>
              <a:rPr lang="en-US" sz="1800" dirty="0"/>
              <a:t>Of course there are Peruvians who won gold medals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Has Cristiano Ronaldo (CR7) won any medals?</a:t>
            </a:r>
          </a:p>
          <a:p>
            <a:pPr algn="l">
              <a:lnSpc>
                <a:spcPct val="95000"/>
              </a:lnSpc>
            </a:pPr>
            <a:r>
              <a:rPr lang="en-US" sz="1800" dirty="0"/>
              <a:t>I think that CR7 has won a gold medal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Which sporting event gathered the most athletes?</a:t>
            </a:r>
          </a:p>
          <a:p>
            <a:pPr algn="l">
              <a:lnSpc>
                <a:spcPct val="95000"/>
              </a:lnSpc>
            </a:pPr>
            <a:r>
              <a:rPr lang="en-US" sz="1800" dirty="0"/>
              <a:t>Without a doubt, football is the sporting event that gathers more athletes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In which year were the most gold medals awarded?</a:t>
            </a:r>
          </a:p>
          <a:p>
            <a:pPr algn="l">
              <a:lnSpc>
                <a:spcPct val="95000"/>
              </a:lnSpc>
            </a:pPr>
            <a:r>
              <a:rPr lang="en-US" sz="1800" dirty="0"/>
              <a:t>I believe that more gold medals were awarded between the years 2006 to 2010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In the 120 years of the Olympic Games, which country's team won the most medals?</a:t>
            </a:r>
          </a:p>
          <a:p>
            <a:pPr algn="l">
              <a:lnSpc>
                <a:spcPct val="95000"/>
              </a:lnSpc>
            </a:pPr>
            <a:r>
              <a:rPr lang="en-US" sz="1800" dirty="0"/>
              <a:t>From my perspective, Poland has more medals</a:t>
            </a:r>
          </a:p>
          <a:p>
            <a:pPr marL="171450" indent="-17145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Which sport wins the most gold medals?</a:t>
            </a:r>
          </a:p>
          <a:p>
            <a:pPr algn="l">
              <a:lnSpc>
                <a:spcPct val="95000"/>
              </a:lnSpc>
            </a:pPr>
            <a:r>
              <a:rPr lang="en-US" sz="1800" dirty="0"/>
              <a:t>I believe that the sport that has won the most gold medals in the 120 years of the Olympics is Boxing</a:t>
            </a:r>
          </a:p>
          <a:p>
            <a:pPr algn="l">
              <a:lnSpc>
                <a:spcPct val="95000"/>
              </a:lnSpc>
            </a:pPr>
            <a:endParaRPr lang="es-PE" sz="170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790F0F-A2D0-4309-9807-1E5BE0E6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96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0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755650"/>
            <a:ext cx="3932830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3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Approach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A56-64CD-4842-BFFE-CAB25B8F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2207969"/>
            <a:ext cx="4035082" cy="389438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1400" dirty="0"/>
              <a:t>The working environment will be in google </a:t>
            </a:r>
            <a:r>
              <a:rPr lang="en-US" sz="1400" dirty="0" err="1"/>
              <a:t>colab</a:t>
            </a:r>
            <a:r>
              <a:rPr lang="en-US" sz="1400" dirty="0"/>
              <a:t> with the python programming language and </a:t>
            </a:r>
            <a:r>
              <a:rPr lang="en-US" sz="1400" dirty="0" err="1"/>
              <a:t>sqlite</a:t>
            </a:r>
            <a:r>
              <a:rPr lang="en-US" sz="1400" dirty="0"/>
              <a:t> will be used to analyze the data.</a:t>
            </a:r>
          </a:p>
          <a:p>
            <a:pPr algn="l">
              <a:lnSpc>
                <a:spcPct val="95000"/>
              </a:lnSpc>
            </a:pPr>
            <a:r>
              <a:rPr lang="en-US" sz="1400" dirty="0"/>
              <a:t>In the first instance, the files athlet_events.csv and noc_regions.csv that are related through the NOC column will be loaded. That is, the column exists in both files.</a:t>
            </a:r>
          </a:p>
          <a:p>
            <a:pPr algn="l">
              <a:lnSpc>
                <a:spcPct val="95000"/>
              </a:lnSpc>
            </a:pPr>
            <a:r>
              <a:rPr lang="en-US" sz="1400" dirty="0"/>
              <a:t>Then it will be necessary to remove or replace the NA values ​​for better analysis.</a:t>
            </a:r>
          </a:p>
          <a:p>
            <a:pPr algn="l">
              <a:lnSpc>
                <a:spcPct val="95000"/>
              </a:lnSpc>
            </a:pPr>
            <a:r>
              <a:rPr lang="en-US" sz="1400" dirty="0"/>
              <a:t>Finally, to answer the questions posed, statistical inference and graphic visualization will be used to determine if there is a relationship between the columns.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790F0F-A2D0-4309-9807-1E5BE0E6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7"/>
          <a:stretch/>
        </p:blipFill>
        <p:spPr>
          <a:xfrm>
            <a:off x="5751979" y="755650"/>
            <a:ext cx="5334795" cy="5346700"/>
          </a:xfrm>
          <a:prstGeom prst="rect">
            <a:avLst/>
          </a:prstGeom>
        </p:spPr>
      </p:pic>
      <p:pic>
        <p:nvPicPr>
          <p:cNvPr id="1026" name="Picture 2" descr="Qué es Google Colab? | Cursos GIS | TYC GIS Formación">
            <a:extLst>
              <a:ext uri="{FF2B5EF4-FFF2-40B4-BE49-F238E27FC236}">
                <a16:creationId xmlns:a16="http://schemas.microsoft.com/office/drawing/2014/main" id="{5F8698A3-2D45-4A7F-873F-80392AD3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727" y="599068"/>
            <a:ext cx="1902050" cy="19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B900D5-18D5-4EA3-A2EC-34E3E164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32" y="2657700"/>
            <a:ext cx="1365660" cy="136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ite - Wikipedia, la enciclopedia libre">
            <a:extLst>
              <a:ext uri="{FF2B5EF4-FFF2-40B4-BE49-F238E27FC236}">
                <a16:creationId xmlns:a16="http://schemas.microsoft.com/office/drawing/2014/main" id="{97C12E5D-72BB-4BCA-87DA-24CAAED0C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27" y="5540088"/>
            <a:ext cx="2371578" cy="112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58951"/>
            <a:ext cx="3880511" cy="1577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A56-64CD-4842-BFFE-CAB25B8F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983544"/>
            <a:ext cx="4822874" cy="431115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1200" dirty="0"/>
              <a:t>The data used for this analysis is the "</a:t>
            </a:r>
            <a:r>
              <a:rPr lang="en-US" sz="1200" dirty="0" err="1"/>
              <a:t>SportsStats</a:t>
            </a:r>
            <a:r>
              <a:rPr lang="en-US" sz="1200" dirty="0"/>
              <a:t> (Olympics Dataset - 120 years of data)" data set.</a:t>
            </a:r>
          </a:p>
          <a:p>
            <a:pPr algn="l">
              <a:lnSpc>
                <a:spcPct val="95000"/>
              </a:lnSpc>
            </a:pPr>
            <a:r>
              <a:rPr lang="en-US" sz="1200" dirty="0"/>
              <a:t>This dataset is made up of two files: athlet_events.csv and noc_regions.csv.</a:t>
            </a:r>
          </a:p>
          <a:p>
            <a:pPr algn="l">
              <a:lnSpc>
                <a:spcPct val="95000"/>
              </a:lnSpc>
            </a:pPr>
            <a:endParaRPr lang="en-US" sz="1200" dirty="0"/>
          </a:p>
          <a:p>
            <a:pPr algn="l">
              <a:lnSpc>
                <a:spcPct val="95000"/>
              </a:lnSpc>
            </a:pPr>
            <a:r>
              <a:rPr lang="en-US" sz="1200" dirty="0"/>
              <a:t>This data set was chosen because it reveals the Olympic medal award records for different sports categories, the countries that participated, names of the athletes, age, medals, etc.</a:t>
            </a:r>
          </a:p>
          <a:p>
            <a:pPr algn="l">
              <a:lnSpc>
                <a:spcPct val="95000"/>
              </a:lnSpc>
            </a:pPr>
            <a:r>
              <a:rPr lang="en-US" sz="1200" dirty="0"/>
              <a:t>Likewise, it can be said that the data is useful for news agencies that report on the different feats in the 120 years of the existence of the Olympic games.</a:t>
            </a:r>
          </a:p>
          <a:p>
            <a:pPr algn="l">
              <a:lnSpc>
                <a:spcPct val="95000"/>
              </a:lnSpc>
            </a:pPr>
            <a:endParaRPr lang="en-US" sz="1200" dirty="0"/>
          </a:p>
          <a:p>
            <a:pPr algn="l">
              <a:lnSpc>
                <a:spcPct val="95000"/>
              </a:lnSpc>
            </a:pPr>
            <a:r>
              <a:rPr lang="en-US" sz="1200" dirty="0"/>
              <a:t>Also, it can be of great importance for countries aspiring to improve their performance in subsequent Olympic events.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790F0F-A2D0-4309-9807-1E5BE0E6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8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7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476" y="1023994"/>
            <a:ext cx="3880511" cy="950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84A56-64CD-4842-BFFE-CAB25B8F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566640"/>
            <a:ext cx="4822874" cy="215113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PE" sz="2000" b="1" i="0" dirty="0" err="1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Getting</a:t>
            </a:r>
            <a:r>
              <a:rPr lang="es-PE" sz="2000" b="1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s-PE" sz="2000" b="1" i="0" dirty="0" err="1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Cleaning</a:t>
            </a:r>
            <a:r>
              <a:rPr lang="es-PE" sz="2000" b="1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 Data</a:t>
            </a:r>
          </a:p>
          <a:p>
            <a:pPr algn="l"/>
            <a:r>
              <a:rPr lang="en-US" sz="1600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Data analysis is done using python. The necessary resources are uploaded to google </a:t>
            </a:r>
            <a:r>
              <a:rPr lang="en-US" sz="1600" i="0" dirty="0" err="1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colab</a:t>
            </a:r>
            <a:r>
              <a:rPr lang="en-US" sz="1600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sz="1600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Here are some screenshots of how the data was imported into a </a:t>
            </a:r>
            <a:r>
              <a:rPr lang="en-US" sz="1600" i="0" dirty="0" err="1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Sqlite</a:t>
            </a:r>
            <a:r>
              <a:rPr lang="en-US" sz="1600" i="0" dirty="0">
                <a:solidFill>
                  <a:srgbClr val="2D2D2D"/>
                </a:solidFill>
                <a:effectLst/>
                <a:latin typeface="Open Sans" panose="020B0606030504020204" pitchFamily="34" charset="0"/>
              </a:rPr>
              <a:t> database</a:t>
            </a:r>
            <a:endParaRPr lang="es-PE" sz="1600" i="0" dirty="0">
              <a:solidFill>
                <a:srgbClr val="2D2D2D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5790F0F-A2D0-4309-9807-1E5BE0E6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8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347941"/>
            <a:ext cx="10668000" cy="10426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spc="-50" baseline="0" dirty="0">
                <a:latin typeface="+mj-lt"/>
                <a:ea typeface="+mj-ea"/>
                <a:cs typeface="+mj-cs"/>
              </a:rPr>
              <a:t>Import Data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575EF6-545F-4AF9-967C-D7F47917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4" y="752894"/>
            <a:ext cx="9775240" cy="43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6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4714895"/>
            <a:ext cx="10668000" cy="10426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spc="-50" baseline="0" dirty="0">
                <a:latin typeface="+mj-lt"/>
                <a:ea typeface="+mj-ea"/>
                <a:cs typeface="+mj-cs"/>
              </a:rPr>
              <a:t>Create database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360484-68E4-451C-A972-22630DAB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9" y="1243824"/>
            <a:ext cx="11415861" cy="28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0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4714895"/>
            <a:ext cx="10668000" cy="10426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spc="-50" baseline="0" dirty="0">
                <a:latin typeface="+mj-lt"/>
                <a:ea typeface="+mj-ea"/>
                <a:cs typeface="+mj-cs"/>
              </a:rPr>
              <a:t>Create tables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2F6CB4-F41C-4CC2-B392-1FE461BE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399455"/>
            <a:ext cx="5166731" cy="21666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3680E5-F685-4402-91F2-302D92B92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46"/>
          <a:stretch/>
        </p:blipFill>
        <p:spPr>
          <a:xfrm>
            <a:off x="6646169" y="748781"/>
            <a:ext cx="4391481" cy="34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96" y="4909037"/>
            <a:ext cx="10668000" cy="10426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spc="-50" baseline="0" dirty="0">
                <a:latin typeface="+mj-lt"/>
                <a:ea typeface="+mj-ea"/>
                <a:cs typeface="+mj-cs"/>
              </a:rPr>
              <a:t>view data using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84E6B1-B876-4A12-824C-3BFFC89F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06303"/>
            <a:ext cx="10977296" cy="35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7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047" y="5622853"/>
            <a:ext cx="10668000" cy="10426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spc="-50" baseline="0" dirty="0">
                <a:latin typeface="+mj-lt"/>
                <a:ea typeface="+mj-ea"/>
                <a:cs typeface="+mj-cs"/>
              </a:rPr>
              <a:t>view data using SQL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ACBB54-6741-4C7F-BBDC-12731E64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4" y="388745"/>
            <a:ext cx="11054343" cy="50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69FF4-5F8D-4B10-BAEC-4C2B4113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112" y="5404502"/>
            <a:ext cx="3789224" cy="10426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spc="-50" baseline="0" dirty="0"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BF912A8-B057-4DC6-9D35-05BE7EDE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38" y="325111"/>
            <a:ext cx="6966365" cy="62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218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41"/>
      </a:accent1>
      <a:accent2>
        <a:srgbClr val="D54F17"/>
      </a:accent2>
      <a:accent3>
        <a:srgbClr val="CD9C24"/>
      </a:accent3>
      <a:accent4>
        <a:srgbClr val="9AAD13"/>
      </a:accent4>
      <a:accent5>
        <a:srgbClr val="66B721"/>
      </a:accent5>
      <a:accent6>
        <a:srgbClr val="1BBD15"/>
      </a:accent6>
      <a:hlink>
        <a:srgbClr val="309286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509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Aharoni</vt:lpstr>
      <vt:lpstr>Arial</vt:lpstr>
      <vt:lpstr>Avenir Next LT Pro</vt:lpstr>
      <vt:lpstr>Open Sans</vt:lpstr>
      <vt:lpstr>PrismaticVTI</vt:lpstr>
      <vt:lpstr>Data Analysis for SportsStats </vt:lpstr>
      <vt:lpstr>Overview</vt:lpstr>
      <vt:lpstr>Import Data</vt:lpstr>
      <vt:lpstr>Import Data</vt:lpstr>
      <vt:lpstr>Create database</vt:lpstr>
      <vt:lpstr>Create tables</vt:lpstr>
      <vt:lpstr>view data using python</vt:lpstr>
      <vt:lpstr>view data using SQL</vt:lpstr>
      <vt:lpstr>ERD</vt:lpstr>
      <vt:lpstr>Questions to Answer</vt:lpstr>
      <vt:lpstr>Initial Hyphothesis</vt:lpstr>
      <vt:lpstr>Data analysis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Template</dc:title>
  <dc:creator>Emer Morales</dc:creator>
  <cp:lastModifiedBy>Emer Morales</cp:lastModifiedBy>
  <cp:revision>14</cp:revision>
  <dcterms:created xsi:type="dcterms:W3CDTF">2021-11-09T04:04:22Z</dcterms:created>
  <dcterms:modified xsi:type="dcterms:W3CDTF">2021-11-12T19:15:20Z</dcterms:modified>
</cp:coreProperties>
</file>