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handoutMasterIdLst>
    <p:handoutMasterId r:id="rId11"/>
  </p:handoutMasterIdLst>
  <p:sldIdLst>
    <p:sldId id="3327" r:id="rId2"/>
    <p:sldId id="3290" r:id="rId3"/>
    <p:sldId id="3333" r:id="rId4"/>
    <p:sldId id="3334" r:id="rId5"/>
    <p:sldId id="3331" r:id="rId6"/>
    <p:sldId id="3335" r:id="rId7"/>
    <p:sldId id="3321" r:id="rId8"/>
    <p:sldId id="3324" r:id="rId9"/>
  </p:sldIdLst>
  <p:sldSz cx="9145588" cy="5145088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790"/>
    <a:srgbClr val="428085"/>
    <a:srgbClr val="889EB6"/>
    <a:srgbClr val="8492C5"/>
    <a:srgbClr val="737FAB"/>
    <a:srgbClr val="AE1233"/>
    <a:srgbClr val="9F7B63"/>
    <a:srgbClr val="F48E77"/>
    <a:srgbClr val="A1BD70"/>
    <a:srgbClr val="00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34" autoAdjust="0"/>
    <p:restoredTop sz="92986" autoAdjust="0"/>
  </p:normalViewPr>
  <p:slideViewPr>
    <p:cSldViewPr>
      <p:cViewPr varScale="1">
        <p:scale>
          <a:sx n="120" d="100"/>
          <a:sy n="120" d="100"/>
        </p:scale>
        <p:origin x="184" y="1160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0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F2083-0386-4B43-BE3F-5071C6BB4F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29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F2083-0386-4B43-BE3F-5071C6BB4F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9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6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0" r:id="rId5"/>
    <p:sldLayoutId id="2147483981" r:id="rId6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nerix Group's Warehouse Management Solutions">
            <a:extLst>
              <a:ext uri="{FF2B5EF4-FFF2-40B4-BE49-F238E27FC236}">
                <a16:creationId xmlns:a16="http://schemas.microsoft.com/office/drawing/2014/main" id="{86EECC24-A59D-A72D-4A47-ED0E5E72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1733196" y="1326339"/>
            <a:ext cx="561662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428085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Warehouse</a:t>
            </a:r>
            <a:r>
              <a:rPr lang="en-US" altLang="zh-CN" sz="44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 Management </a:t>
            </a:r>
            <a:r>
              <a:rPr lang="zh-CN" altLang="en-US" sz="44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 </a:t>
            </a:r>
            <a:r>
              <a:rPr lang="en-US" altLang="zh-CN" sz="44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System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3198371" y="3125474"/>
            <a:ext cx="273630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565790"/>
                </a:solidFill>
                <a:latin typeface="+mn-lt"/>
                <a:ea typeface="微软雅黑" pitchFamily="34" charset="-122"/>
                <a:cs typeface="宋体" charset="-122"/>
              </a:rPr>
              <a:t>Group 20: </a:t>
            </a:r>
          </a:p>
          <a:p>
            <a:pPr algn="ctr"/>
            <a:endParaRPr lang="en-US" altLang="zh-CN" b="1" u="sng" dirty="0">
              <a:solidFill>
                <a:srgbClr val="565790"/>
              </a:solidFill>
              <a:latin typeface="+mn-lt"/>
              <a:ea typeface="微软雅黑" pitchFamily="34" charset="-122"/>
              <a:cs typeface="宋体" charset="-122"/>
            </a:endParaRPr>
          </a:p>
          <a:p>
            <a:pPr algn="ctr"/>
            <a:r>
              <a:rPr lang="en-US" altLang="zh-CN" b="1" dirty="0" err="1">
                <a:solidFill>
                  <a:srgbClr val="565790"/>
                </a:solidFill>
                <a:latin typeface="+mn-lt"/>
                <a:ea typeface="微软雅黑" pitchFamily="34" charset="-122"/>
                <a:cs typeface="宋体" charset="-122"/>
              </a:rPr>
              <a:t>Shuo</a:t>
            </a:r>
            <a:r>
              <a:rPr lang="en-US" altLang="zh-CN" b="1" dirty="0">
                <a:solidFill>
                  <a:srgbClr val="565790"/>
                </a:solidFill>
                <a:latin typeface="+mn-lt"/>
                <a:ea typeface="微软雅黑" pitchFamily="34" charset="-122"/>
                <a:cs typeface="宋体" charset="-122"/>
              </a:rPr>
              <a:t> Wang</a:t>
            </a:r>
            <a:endParaRPr lang="en-US" altLang="zh-CN" sz="1200" b="1" dirty="0">
              <a:solidFill>
                <a:srgbClr val="53585E"/>
              </a:solidFill>
              <a:latin typeface="+mn-lt"/>
              <a:ea typeface="微软雅黑" pitchFamily="34" charset="-122"/>
              <a:cs typeface="Arial" charset="0"/>
            </a:endParaRPr>
          </a:p>
          <a:p>
            <a:pPr algn="ctr"/>
            <a:r>
              <a:rPr lang="en-US" altLang="zh-CN" b="1" dirty="0" err="1">
                <a:solidFill>
                  <a:srgbClr val="565790"/>
                </a:solidFill>
                <a:latin typeface="+mn-lt"/>
                <a:ea typeface="微软雅黑" pitchFamily="34" charset="-122"/>
              </a:rPr>
              <a:t>Yucong</a:t>
            </a:r>
            <a:r>
              <a:rPr lang="zh-CN" altLang="en-US" b="1" dirty="0">
                <a:solidFill>
                  <a:srgbClr val="56579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565790"/>
                </a:solidFill>
                <a:latin typeface="+mn-lt"/>
                <a:ea typeface="微软雅黑" pitchFamily="34" charset="-122"/>
              </a:rPr>
              <a:t>Feng</a:t>
            </a:r>
          </a:p>
          <a:p>
            <a:pPr algn="ctr"/>
            <a:r>
              <a:rPr lang="en-US" altLang="zh-CN" b="1" dirty="0" err="1">
                <a:solidFill>
                  <a:srgbClr val="565790"/>
                </a:solidFill>
                <a:latin typeface="+mn-lt"/>
                <a:ea typeface="微软雅黑" pitchFamily="34" charset="-122"/>
              </a:rPr>
              <a:t>Nishitha</a:t>
            </a:r>
            <a:r>
              <a:rPr lang="en-US" altLang="zh-CN" b="1" dirty="0">
                <a:solidFill>
                  <a:srgbClr val="56579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565790"/>
                </a:solidFill>
                <a:latin typeface="+mn-lt"/>
                <a:ea typeface="微软雅黑" pitchFamily="34" charset="-122"/>
              </a:rPr>
              <a:t>Surendran</a:t>
            </a:r>
            <a:endParaRPr lang="en-US" altLang="zh-CN" b="1" dirty="0">
              <a:solidFill>
                <a:srgbClr val="565790"/>
              </a:solidFill>
              <a:latin typeface="+mn-lt"/>
              <a:ea typeface="微软雅黑" pitchFamily="34" charset="-122"/>
            </a:endParaRPr>
          </a:p>
          <a:p>
            <a:pPr algn="ctr"/>
            <a:endParaRPr lang="en-US" altLang="zh-CN" b="1" dirty="0">
              <a:solidFill>
                <a:srgbClr val="56579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 flipV="1">
            <a:off x="2952614" y="1996480"/>
            <a:ext cx="324036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原创设计师QQ598969553      _6">
            <a:extLst>
              <a:ext uri="{FF2B5EF4-FFF2-40B4-BE49-F238E27FC236}">
                <a16:creationId xmlns:a16="http://schemas.microsoft.com/office/drawing/2014/main" id="{1B08FDA8-9E49-7E49-A20E-BF5220DB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959" y="687363"/>
            <a:ext cx="4171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8492C5"/>
                </a:solidFill>
                <a:latin typeface="Impact" panose="020B0806030902050204" pitchFamily="34" charset="0"/>
              </a:rPr>
              <a:t>DAMG</a:t>
            </a:r>
            <a:r>
              <a:rPr lang="zh-CN" altLang="en-US" sz="2000" b="1" dirty="0">
                <a:solidFill>
                  <a:srgbClr val="8492C5"/>
                </a:solidFill>
                <a:latin typeface="Impact" panose="020B0806030902050204" pitchFamily="34" charset="0"/>
              </a:rPr>
              <a:t> </a:t>
            </a:r>
            <a:r>
              <a:rPr lang="en-US" altLang="zh-CN" sz="2000" b="1" dirty="0">
                <a:solidFill>
                  <a:srgbClr val="8492C5"/>
                </a:solidFill>
                <a:latin typeface="Impact" panose="020B0806030902050204" pitchFamily="34" charset="0"/>
              </a:rPr>
              <a:t>6210</a:t>
            </a:r>
          </a:p>
        </p:txBody>
      </p:sp>
    </p:spTree>
    <p:extLst>
      <p:ext uri="{BB962C8B-B14F-4D97-AF65-F5344CB8AC3E}">
        <p14:creationId xmlns:p14="http://schemas.microsoft.com/office/powerpoint/2010/main" val="28087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298" y="124272"/>
            <a:ext cx="360040" cy="3693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644603" y="129661"/>
            <a:ext cx="1301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565790"/>
                </a:solidFill>
              </a:rPr>
              <a:t>Objectives</a:t>
            </a:r>
            <a:endParaRPr kumimoji="1" lang="zh-CN" altLang="en-US" b="1" dirty="0">
              <a:solidFill>
                <a:srgbClr val="56579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2CDB-93B5-468B-93CE-B6AC72AF469A}"/>
              </a:ext>
            </a:extLst>
          </p:cNvPr>
          <p:cNvSpPr txBox="1"/>
          <p:nvPr/>
        </p:nvSpPr>
        <p:spPr>
          <a:xfrm>
            <a:off x="4360723" y="47550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Calibri"/>
              <a:ea typeface="宋体"/>
              <a:cs typeface="Calibri"/>
            </a:endParaRPr>
          </a:p>
        </p:txBody>
      </p:sp>
      <p:pic>
        <p:nvPicPr>
          <p:cNvPr id="4098" name="Picture 2" descr="Warehouse Management System: What is it?">
            <a:extLst>
              <a:ext uri="{FF2B5EF4-FFF2-40B4-BE49-F238E27FC236}">
                <a16:creationId xmlns:a16="http://schemas.microsoft.com/office/drawing/2014/main" id="{D2AD129A-43DD-E772-19B0-F6AE27379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2109"/>
          <a:stretch/>
        </p:blipFill>
        <p:spPr bwMode="auto">
          <a:xfrm flipH="1">
            <a:off x="5076850" y="-1"/>
            <a:ext cx="4068738" cy="51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7B09BB0-0384-51A5-06B7-C08AB3F6ACAD}"/>
              </a:ext>
            </a:extLst>
          </p:cNvPr>
          <p:cNvSpPr txBox="1"/>
          <p:nvPr/>
        </p:nvSpPr>
        <p:spPr>
          <a:xfrm>
            <a:off x="471627" y="625279"/>
            <a:ext cx="4283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428085"/>
                </a:solidFill>
              </a:rPr>
              <a:t>Summary:</a:t>
            </a:r>
          </a:p>
          <a:p>
            <a:r>
              <a:rPr kumimoji="1" lang="en-US" altLang="zh-CN" dirty="0"/>
              <a:t>Warehouse storage has always been in a very important position in society, and it is difficult for people to live without warehouse storage.</a:t>
            </a:r>
          </a:p>
          <a:p>
            <a:r>
              <a:rPr kumimoji="1" lang="en-US" altLang="zh-CN" dirty="0"/>
              <a:t>Example</a:t>
            </a:r>
            <a:r>
              <a:rPr kumimoji="1" lang="zh-CN" altLang="en-US" dirty="0"/>
              <a:t>： 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Amazon</a:t>
            </a:r>
            <a:r>
              <a:rPr kumimoji="1" lang="zh-CN" altLang="en-US" dirty="0"/>
              <a:t>  </a:t>
            </a:r>
            <a:r>
              <a:rPr kumimoji="1" lang="en-US" altLang="zh-CN" dirty="0"/>
              <a:t>2.IKEA</a:t>
            </a:r>
            <a:r>
              <a:rPr kumimoji="1" lang="zh-CN" altLang="en-US" dirty="0"/>
              <a:t>  </a:t>
            </a:r>
            <a:r>
              <a:rPr kumimoji="1" lang="en-US" altLang="zh-CN" dirty="0"/>
              <a:t>3.SuperMarket</a:t>
            </a:r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rgbClr val="565790"/>
                </a:solidFill>
              </a:rPr>
              <a:t>Goal</a:t>
            </a:r>
            <a:r>
              <a:rPr kumimoji="1" lang="zh-CN" altLang="en-US" b="1" dirty="0">
                <a:solidFill>
                  <a:srgbClr val="565790"/>
                </a:solidFill>
              </a:rPr>
              <a:t>：</a:t>
            </a:r>
            <a:endParaRPr kumimoji="1" lang="en-US" altLang="zh-CN" b="1" dirty="0">
              <a:solidFill>
                <a:srgbClr val="565790"/>
              </a:solidFill>
            </a:endParaRPr>
          </a:p>
          <a:p>
            <a:r>
              <a:rPr kumimoji="1" lang="en-US" altLang="zh-CN" dirty="0"/>
              <a:t>We want to build a practical warehouse storage system.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Help us further understand and explore warehouse storage.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Increase our experience of database projects.</a:t>
            </a: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298" y="124272"/>
            <a:ext cx="360040" cy="3693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540346" y="133460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565790"/>
                </a:solidFill>
              </a:rPr>
              <a:t>High</a:t>
            </a:r>
            <a:r>
              <a:rPr kumimoji="1" lang="zh-CN" altLang="en-US">
                <a:solidFill>
                  <a:srgbClr val="565790"/>
                </a:solidFill>
              </a:rPr>
              <a:t> </a:t>
            </a:r>
            <a:r>
              <a:rPr kumimoji="1" lang="en-US" altLang="zh-CN">
                <a:solidFill>
                  <a:srgbClr val="565790"/>
                </a:solidFill>
              </a:rPr>
              <a:t>Level</a:t>
            </a:r>
            <a:r>
              <a:rPr kumimoji="1" lang="zh-CN" altLang="en-US">
                <a:solidFill>
                  <a:srgbClr val="565790"/>
                </a:solidFill>
              </a:rPr>
              <a:t> </a:t>
            </a:r>
            <a:r>
              <a:rPr kumimoji="1" lang="en-US" altLang="zh-CN">
                <a:solidFill>
                  <a:srgbClr val="565790"/>
                </a:solidFill>
              </a:rPr>
              <a:t>Design</a:t>
            </a:r>
            <a:endParaRPr kumimoji="1" lang="zh-CN" altLang="en-US" dirty="0">
              <a:solidFill>
                <a:srgbClr val="56579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7B493-298C-D1C3-9041-7B59D66FB9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1000"/>
          </a:blip>
          <a:srcRect l="50000" r="9058"/>
          <a:stretch/>
        </p:blipFill>
        <p:spPr>
          <a:xfrm>
            <a:off x="5076850" y="-1"/>
            <a:ext cx="4068738" cy="51450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275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298" y="124272"/>
            <a:ext cx="360040" cy="3693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540346" y="133460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565790"/>
                </a:solidFill>
              </a:rPr>
              <a:t>E-R</a:t>
            </a:r>
            <a:r>
              <a:rPr kumimoji="1" lang="zh-CN" altLang="en-US" dirty="0">
                <a:solidFill>
                  <a:srgbClr val="565790"/>
                </a:solidFill>
              </a:rPr>
              <a:t> </a:t>
            </a:r>
            <a:r>
              <a:rPr kumimoji="1" lang="en-US" altLang="zh-CN" dirty="0">
                <a:solidFill>
                  <a:srgbClr val="565790"/>
                </a:solidFill>
              </a:rPr>
              <a:t>Diagram</a:t>
            </a:r>
            <a:endParaRPr kumimoji="1" lang="zh-CN" altLang="en-US" dirty="0">
              <a:solidFill>
                <a:srgbClr val="56579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1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901" y="124603"/>
            <a:ext cx="359991" cy="36928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zh-CN" altLang="en-US" sz="1799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540891" y="133790"/>
            <a:ext cx="18196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kumimoji="1" lang="en-US" altLang="zh-CN" sz="1799" dirty="0">
                <a:solidFill>
                  <a:srgbClr val="565790"/>
                </a:solidFill>
              </a:rPr>
              <a:t>Database</a:t>
            </a:r>
            <a:r>
              <a:rPr kumimoji="1" lang="zh-CN" altLang="en-US" sz="1799" dirty="0">
                <a:solidFill>
                  <a:srgbClr val="565790"/>
                </a:solidFill>
              </a:rPr>
              <a:t> </a:t>
            </a:r>
            <a:r>
              <a:rPr kumimoji="1" lang="en-US" altLang="zh-CN" sz="1799" dirty="0">
                <a:solidFill>
                  <a:srgbClr val="565790"/>
                </a:solidFill>
              </a:rPr>
              <a:t>Objects</a:t>
            </a:r>
            <a:endParaRPr kumimoji="1" lang="zh-CN" altLang="en-US" sz="1799" dirty="0">
              <a:solidFill>
                <a:srgbClr val="565790"/>
              </a:solidFill>
            </a:endParaRPr>
          </a:p>
        </p:txBody>
      </p:sp>
      <p:grpSp>
        <p:nvGrpSpPr>
          <p:cNvPr id="43" name="组合 41">
            <a:extLst>
              <a:ext uri="{FF2B5EF4-FFF2-40B4-BE49-F238E27FC236}">
                <a16:creationId xmlns:a16="http://schemas.microsoft.com/office/drawing/2014/main" id="{F4501D85-2C90-ECB8-D4E5-E2B9F0F3F099}"/>
              </a:ext>
            </a:extLst>
          </p:cNvPr>
          <p:cNvGrpSpPr/>
          <p:nvPr/>
        </p:nvGrpSpPr>
        <p:grpSpPr>
          <a:xfrm>
            <a:off x="569771" y="807974"/>
            <a:ext cx="1523399" cy="744264"/>
            <a:chOff x="1113255" y="2177622"/>
            <a:chExt cx="2877378" cy="99204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D50D4C4-D3A5-7C95-A11B-5B1B9A5E58F2}"/>
                </a:ext>
              </a:extLst>
            </p:cNvPr>
            <p:cNvSpPr/>
            <p:nvPr/>
          </p:nvSpPr>
          <p:spPr>
            <a:xfrm>
              <a:off x="1113255" y="2177622"/>
              <a:ext cx="2877378" cy="99204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0F38FA-5952-45D5-6F75-4BC1E3604DD4}"/>
                </a:ext>
              </a:extLst>
            </p:cNvPr>
            <p:cNvSpPr txBox="1"/>
            <p:nvPr/>
          </p:nvSpPr>
          <p:spPr>
            <a:xfrm>
              <a:off x="1234591" y="2373721"/>
              <a:ext cx="2593897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ea typeface="幼圆" panose="02010509060101010101" pitchFamily="49" charset="-122"/>
                </a:rPr>
                <a:t>DDLs</a:t>
              </a:r>
              <a:endParaRPr lang="zh-CN" altLang="en-US" sz="2000" b="1" dirty="0">
                <a:solidFill>
                  <a:srgbClr val="FFFFFF"/>
                </a:solidFill>
                <a:ea typeface="幼圆" panose="02010509060101010101" pitchFamily="49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76C55C3-C765-431F-7176-6B19789BAD94}"/>
              </a:ext>
            </a:extLst>
          </p:cNvPr>
          <p:cNvSpPr txBox="1"/>
          <p:nvPr/>
        </p:nvSpPr>
        <p:spPr>
          <a:xfrm>
            <a:off x="479773" y="1996480"/>
            <a:ext cx="1703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</a:t>
            </a:r>
          </a:p>
          <a:p>
            <a:r>
              <a:rPr lang="en-US" altLang="zh-CN" dirty="0"/>
              <a:t>-Administrator</a:t>
            </a:r>
          </a:p>
          <a:p>
            <a:r>
              <a:rPr lang="en-US" altLang="zh-CN" dirty="0"/>
              <a:t>-Warehouse</a:t>
            </a:r>
          </a:p>
          <a:p>
            <a:r>
              <a:rPr lang="en-US" altLang="zh-CN" dirty="0"/>
              <a:t>-Product</a:t>
            </a:r>
          </a:p>
          <a:p>
            <a:r>
              <a:rPr lang="en-US" altLang="zh-CN" dirty="0"/>
              <a:t>-Supplier</a:t>
            </a:r>
          </a:p>
          <a:p>
            <a:r>
              <a:rPr lang="en-US" altLang="zh-CN" dirty="0"/>
              <a:t>-Customer</a:t>
            </a:r>
          </a:p>
          <a:p>
            <a:r>
              <a:rPr lang="en-US" altLang="zh-CN" dirty="0"/>
              <a:t>-Store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InStock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OutStock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021BA10-6329-C89B-7208-B022FE48CA5A}"/>
              </a:ext>
            </a:extLst>
          </p:cNvPr>
          <p:cNvSpPr/>
          <p:nvPr/>
        </p:nvSpPr>
        <p:spPr>
          <a:xfrm>
            <a:off x="4762203" y="822923"/>
            <a:ext cx="1523399" cy="74426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FF"/>
                </a:solidFill>
                <a:ea typeface="幼圆" panose="02010509060101010101" pitchFamily="49" charset="-122"/>
              </a:rPr>
              <a:t>Encryption</a:t>
            </a:r>
            <a:endParaRPr lang="zh-CN" altLang="en-US" sz="2000" b="1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grpSp>
        <p:nvGrpSpPr>
          <p:cNvPr id="64" name="组合 44">
            <a:extLst>
              <a:ext uri="{FF2B5EF4-FFF2-40B4-BE49-F238E27FC236}">
                <a16:creationId xmlns:a16="http://schemas.microsoft.com/office/drawing/2014/main" id="{78273338-9155-0B2F-4C7D-A5B17C9351F4}"/>
              </a:ext>
            </a:extLst>
          </p:cNvPr>
          <p:cNvGrpSpPr/>
          <p:nvPr/>
        </p:nvGrpSpPr>
        <p:grpSpPr>
          <a:xfrm>
            <a:off x="2434519" y="807974"/>
            <a:ext cx="1838613" cy="751032"/>
            <a:chOff x="3764851" y="2168601"/>
            <a:chExt cx="2877378" cy="1001066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22D1EDB-AC05-5E79-0072-A7DDC3D8767F}"/>
                </a:ext>
              </a:extLst>
            </p:cNvPr>
            <p:cNvSpPr/>
            <p:nvPr/>
          </p:nvSpPr>
          <p:spPr>
            <a:xfrm>
              <a:off x="3764851" y="2177622"/>
              <a:ext cx="2877378" cy="99204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1BEF120-D794-A477-5FB4-29D4FC9FEDDA}"/>
                </a:ext>
              </a:extLst>
            </p:cNvPr>
            <p:cNvSpPr txBox="1"/>
            <p:nvPr/>
          </p:nvSpPr>
          <p:spPr>
            <a:xfrm>
              <a:off x="3774318" y="2168601"/>
              <a:ext cx="2867911" cy="94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Non-Cluster</a:t>
              </a:r>
              <a:r>
                <a:rPr lang="zh-CN" altLang="en-US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endParaRPr lang="en-US" altLang="zh-CN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Index</a:t>
              </a:r>
              <a:endParaRPr lang="zh-CN" altLang="en-US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7" name="组合 47">
            <a:extLst>
              <a:ext uri="{FF2B5EF4-FFF2-40B4-BE49-F238E27FC236}">
                <a16:creationId xmlns:a16="http://schemas.microsoft.com/office/drawing/2014/main" id="{56E03302-EB05-C5C5-C6A8-7E480D260A61}"/>
              </a:ext>
            </a:extLst>
          </p:cNvPr>
          <p:cNvGrpSpPr/>
          <p:nvPr/>
        </p:nvGrpSpPr>
        <p:grpSpPr>
          <a:xfrm>
            <a:off x="6793992" y="814742"/>
            <a:ext cx="1459734" cy="744264"/>
            <a:chOff x="8580687" y="2144355"/>
            <a:chExt cx="2942982" cy="992045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B0B818A-F589-4656-35A3-BF61BD0BF8E2}"/>
                </a:ext>
              </a:extLst>
            </p:cNvPr>
            <p:cNvSpPr/>
            <p:nvPr/>
          </p:nvSpPr>
          <p:spPr>
            <a:xfrm>
              <a:off x="8646291" y="2144355"/>
              <a:ext cx="2877378" cy="992045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D8B5A0E-A4E3-F67E-4320-41634256C74E}"/>
                </a:ext>
              </a:extLst>
            </p:cNvPr>
            <p:cNvSpPr txBox="1"/>
            <p:nvPr/>
          </p:nvSpPr>
          <p:spPr>
            <a:xfrm>
              <a:off x="8580687" y="2373720"/>
              <a:ext cx="287737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Triggers</a:t>
              </a:r>
              <a:endParaRPr lang="zh-CN" altLang="en-US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2F9370F5-FD32-A215-7232-A0D4EB6DFC36}"/>
              </a:ext>
            </a:extLst>
          </p:cNvPr>
          <p:cNvSpPr txBox="1"/>
          <p:nvPr/>
        </p:nvSpPr>
        <p:spPr>
          <a:xfrm>
            <a:off x="6228978" y="1996480"/>
            <a:ext cx="2589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SupplierNumberHistory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SupplierAddressHistory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CustomerNumberHistory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CustomerAddressHistory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1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901" y="124603"/>
            <a:ext cx="359991" cy="36928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zh-CN" altLang="en-US" sz="1799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540891" y="133790"/>
            <a:ext cx="18196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kumimoji="1" lang="en-US" altLang="zh-CN" sz="1799" dirty="0">
                <a:solidFill>
                  <a:srgbClr val="565790"/>
                </a:solidFill>
              </a:rPr>
              <a:t>Database</a:t>
            </a:r>
            <a:r>
              <a:rPr kumimoji="1" lang="zh-CN" altLang="en-US" sz="1799" dirty="0">
                <a:solidFill>
                  <a:srgbClr val="565790"/>
                </a:solidFill>
              </a:rPr>
              <a:t> </a:t>
            </a:r>
            <a:r>
              <a:rPr kumimoji="1" lang="en-US" altLang="zh-CN" sz="1799" dirty="0">
                <a:solidFill>
                  <a:srgbClr val="565790"/>
                </a:solidFill>
              </a:rPr>
              <a:t>Objects</a:t>
            </a:r>
            <a:endParaRPr kumimoji="1" lang="zh-CN" altLang="en-US" sz="1799" dirty="0">
              <a:solidFill>
                <a:srgbClr val="56579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F0F38FA-5952-45D5-6F75-4BC1E3604DD4}"/>
              </a:ext>
            </a:extLst>
          </p:cNvPr>
          <p:cNvSpPr txBox="1"/>
          <p:nvPr/>
        </p:nvSpPr>
        <p:spPr>
          <a:xfrm>
            <a:off x="353136" y="972437"/>
            <a:ext cx="1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FF"/>
                </a:solidFill>
                <a:ea typeface="幼圆" panose="02010509060101010101" pitchFamily="49" charset="-122"/>
              </a:rPr>
              <a:t>DDLs</a:t>
            </a:r>
            <a:endParaRPr lang="zh-CN" altLang="en-US" sz="2000" b="1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grpSp>
        <p:nvGrpSpPr>
          <p:cNvPr id="46" name="组合 44">
            <a:extLst>
              <a:ext uri="{FF2B5EF4-FFF2-40B4-BE49-F238E27FC236}">
                <a16:creationId xmlns:a16="http://schemas.microsoft.com/office/drawing/2014/main" id="{8DA2783E-638A-8338-AD51-1963F77DD578}"/>
              </a:ext>
            </a:extLst>
          </p:cNvPr>
          <p:cNvGrpSpPr/>
          <p:nvPr/>
        </p:nvGrpSpPr>
        <p:grpSpPr>
          <a:xfrm>
            <a:off x="468892" y="844352"/>
            <a:ext cx="1838613" cy="751032"/>
            <a:chOff x="3764851" y="2168601"/>
            <a:chExt cx="2877378" cy="100106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4CAFEBA-5651-8C1E-D041-6433606334BE}"/>
                </a:ext>
              </a:extLst>
            </p:cNvPr>
            <p:cNvSpPr/>
            <p:nvPr/>
          </p:nvSpPr>
          <p:spPr>
            <a:xfrm>
              <a:off x="3764851" y="2177622"/>
              <a:ext cx="2877378" cy="99204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E620F5-8DB2-E630-BFDF-8C55F447E7AF}"/>
                </a:ext>
              </a:extLst>
            </p:cNvPr>
            <p:cNvSpPr txBox="1"/>
            <p:nvPr/>
          </p:nvSpPr>
          <p:spPr>
            <a:xfrm>
              <a:off x="3774318" y="2168601"/>
              <a:ext cx="2867911" cy="94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Store</a:t>
              </a:r>
              <a:r>
                <a:rPr lang="zh-CN" altLang="en-US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endParaRPr lang="en-US" altLang="zh-CN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Procedures</a:t>
              </a:r>
              <a:endParaRPr lang="zh-CN" altLang="en-US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9" name="组合 47">
            <a:extLst>
              <a:ext uri="{FF2B5EF4-FFF2-40B4-BE49-F238E27FC236}">
                <a16:creationId xmlns:a16="http://schemas.microsoft.com/office/drawing/2014/main" id="{AED31D8E-22D6-7E01-CEB0-2E4E60C78FB0}"/>
              </a:ext>
            </a:extLst>
          </p:cNvPr>
          <p:cNvGrpSpPr/>
          <p:nvPr/>
        </p:nvGrpSpPr>
        <p:grpSpPr>
          <a:xfrm>
            <a:off x="6590913" y="851120"/>
            <a:ext cx="1427194" cy="744264"/>
            <a:chOff x="8580687" y="2183460"/>
            <a:chExt cx="2877378" cy="99204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0A8AD55-7C15-14FC-9890-5AF4850757E3}"/>
                </a:ext>
              </a:extLst>
            </p:cNvPr>
            <p:cNvSpPr/>
            <p:nvPr/>
          </p:nvSpPr>
          <p:spPr>
            <a:xfrm>
              <a:off x="8580687" y="2183460"/>
              <a:ext cx="2877378" cy="992045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6153F38-FB2E-047F-043F-4D00EB527ECE}"/>
                </a:ext>
              </a:extLst>
            </p:cNvPr>
            <p:cNvSpPr txBox="1"/>
            <p:nvPr/>
          </p:nvSpPr>
          <p:spPr>
            <a:xfrm>
              <a:off x="8580687" y="2373720"/>
              <a:ext cx="287737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UDF</a:t>
              </a:r>
              <a:endParaRPr lang="zh-CN" altLang="en-US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2" name="组合 41">
            <a:extLst>
              <a:ext uri="{FF2B5EF4-FFF2-40B4-BE49-F238E27FC236}">
                <a16:creationId xmlns:a16="http://schemas.microsoft.com/office/drawing/2014/main" id="{9B29F111-885A-5DA1-092E-185C3F43544A}"/>
              </a:ext>
            </a:extLst>
          </p:cNvPr>
          <p:cNvGrpSpPr/>
          <p:nvPr/>
        </p:nvGrpSpPr>
        <p:grpSpPr>
          <a:xfrm>
            <a:off x="3564682" y="860340"/>
            <a:ext cx="1523399" cy="744264"/>
            <a:chOff x="1113255" y="2177622"/>
            <a:chExt cx="2877378" cy="99204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6BA3399-7981-014F-999A-C5F9D394915C}"/>
                </a:ext>
              </a:extLst>
            </p:cNvPr>
            <p:cNvSpPr/>
            <p:nvPr/>
          </p:nvSpPr>
          <p:spPr>
            <a:xfrm>
              <a:off x="1113255" y="2177622"/>
              <a:ext cx="2877378" cy="99204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B77A714-830B-BB55-DE60-D63032769156}"/>
                </a:ext>
              </a:extLst>
            </p:cNvPr>
            <p:cNvSpPr txBox="1"/>
            <p:nvPr/>
          </p:nvSpPr>
          <p:spPr>
            <a:xfrm>
              <a:off x="1265644" y="2397966"/>
              <a:ext cx="2593897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Views</a:t>
              </a:r>
              <a:endParaRPr lang="zh-CN" altLang="en-US" sz="20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7CD2AF16-5B16-1110-1C48-732D13417090}"/>
              </a:ext>
            </a:extLst>
          </p:cNvPr>
          <p:cNvSpPr txBox="1"/>
          <p:nvPr/>
        </p:nvSpPr>
        <p:spPr>
          <a:xfrm>
            <a:off x="177370" y="1947505"/>
            <a:ext cx="2307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getAdminRecord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CheckQuantityValid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ProductInStock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TakeProductOutStock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E6AA574-BF8F-7E97-97B9-27C9FA36ABA0}"/>
              </a:ext>
            </a:extLst>
          </p:cNvPr>
          <p:cNvSpPr txBox="1"/>
          <p:nvPr/>
        </p:nvSpPr>
        <p:spPr>
          <a:xfrm>
            <a:off x="2754458" y="1956725"/>
            <a:ext cx="3201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Product_TotalStorage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Warehouse_TotalStorage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product_in_and_out_quantity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_within7days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product_in_and_out_quantity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Supplier_Product_Quantity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Administrator_IN_Workload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Administrator_OUT_Workload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249B9E-94C3-98E9-259A-E2ADD3EBAD0F}"/>
              </a:ext>
            </a:extLst>
          </p:cNvPr>
          <p:cNvSpPr txBox="1"/>
          <p:nvPr/>
        </p:nvSpPr>
        <p:spPr>
          <a:xfrm>
            <a:off x="5975743" y="1947505"/>
            <a:ext cx="2657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GetCustomerConactInfo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GetCustomerAddressInfo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GetSupplierConactInfo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GetSupplierAddressInfo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InStockTime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心圆 14">
            <a:extLst>
              <a:ext uri="{FF2B5EF4-FFF2-40B4-BE49-F238E27FC236}">
                <a16:creationId xmlns:a16="http://schemas.microsoft.com/office/drawing/2014/main" id="{47DC61DE-F0D5-874E-87A2-D32E3F90F533}"/>
              </a:ext>
            </a:extLst>
          </p:cNvPr>
          <p:cNvSpPr/>
          <p:nvPr/>
        </p:nvSpPr>
        <p:spPr>
          <a:xfrm>
            <a:off x="108298" y="124272"/>
            <a:ext cx="360040" cy="3693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B7D4E3-6066-1D4B-8BB1-AD65C57E3EF4}"/>
              </a:ext>
            </a:extLst>
          </p:cNvPr>
          <p:cNvSpPr txBox="1"/>
          <p:nvPr/>
        </p:nvSpPr>
        <p:spPr>
          <a:xfrm>
            <a:off x="540346" y="13346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565790"/>
                </a:solidFill>
              </a:rPr>
              <a:t>Visualization</a:t>
            </a:r>
            <a:endParaRPr kumimoji="1" lang="en-US" altLang="zh-CN" dirty="0">
              <a:solidFill>
                <a:srgbClr val="56579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18BF18-FF51-A181-AA86-80D663A3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8" y="493604"/>
            <a:ext cx="3298263" cy="22723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E2E2FE-0B26-A8B6-2851-A6EE38470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39" y="2931978"/>
            <a:ext cx="2935378" cy="16355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08427-1A40-D994-6CF9-13E54EDF1EE2}"/>
              </a:ext>
            </a:extLst>
          </p:cNvPr>
          <p:cNvSpPr txBox="1"/>
          <p:nvPr/>
        </p:nvSpPr>
        <p:spPr>
          <a:xfrm>
            <a:off x="7442791" y="4805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248637-8B39-BE07-BFE1-9E33AEDF0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930" y="628328"/>
            <a:ext cx="3321365" cy="176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C7D0AB-5D75-E19C-7010-3DE742FB5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930" y="3024525"/>
            <a:ext cx="3348657" cy="1768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02596E-74D1-15FD-D5EF-70717AFFB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709" y="871067"/>
            <a:ext cx="1401290" cy="39217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B7001C-5C40-792B-50FD-C11F29C25E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1694" y="865295"/>
            <a:ext cx="1166540" cy="4012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05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erix Group's Warehouse Management Solutions">
            <a:extLst>
              <a:ext uri="{FF2B5EF4-FFF2-40B4-BE49-F238E27FC236}">
                <a16:creationId xmlns:a16="http://schemas.microsoft.com/office/drawing/2014/main" id="{9711BE7B-09AC-E1F9-71B7-AD9CFC44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原创设计师QQ598969553      _12">
            <a:extLst>
              <a:ext uri="{FF2B5EF4-FFF2-40B4-BE49-F238E27FC236}">
                <a16:creationId xmlns:a16="http://schemas.microsoft.com/office/drawing/2014/main" id="{EC56D5A5-7C0C-CB47-AB2E-B1B0898A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534" y="1708448"/>
            <a:ext cx="46805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65790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Thank you~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65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1_自定义设计方案">
  <a:themeElements>
    <a:clrScheme name="自定义 1195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53548A"/>
      </a:accent3>
      <a:accent4>
        <a:srgbClr val="438086"/>
      </a:accent4>
      <a:accent5>
        <a:srgbClr val="53548A"/>
      </a:accent5>
      <a:accent6>
        <a:srgbClr val="438086"/>
      </a:accent6>
      <a:hlink>
        <a:srgbClr val="67AFBD"/>
      </a:hlink>
      <a:folHlink>
        <a:srgbClr val="C2A87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Macintosh PowerPoint</Application>
  <PresentationFormat>自定义</PresentationFormat>
  <Paragraphs>81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幼圆</vt:lpstr>
      <vt:lpstr>Arial</vt:lpstr>
      <vt:lpstr>Calibri</vt:lpstr>
      <vt:lpstr>Calibri Light</vt:lpstr>
      <vt:lpstr>Impact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bt641.pptx</dc:title>
  <dc:creator/>
  <cp:lastModifiedBy/>
  <cp:revision>1</cp:revision>
  <dcterms:created xsi:type="dcterms:W3CDTF">2016-10-17T14:00:15Z</dcterms:created>
  <dcterms:modified xsi:type="dcterms:W3CDTF">2022-05-04T18:22:24Z</dcterms:modified>
</cp:coreProperties>
</file>