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78" autoAdjust="0"/>
    <p:restoredTop sz="94660"/>
  </p:normalViewPr>
  <p:slideViewPr>
    <p:cSldViewPr snapToGrid="0">
      <p:cViewPr varScale="1">
        <p:scale>
          <a:sx n="74" d="100"/>
          <a:sy n="74" d="100"/>
        </p:scale>
        <p:origin x="9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s.wikipedia.org/wiki/Sistema_inform%C3%A1tico"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s.wikipedia.org/wiki/Lenguaje_de_m%C3%A1quina" TargetMode="External"/><Relationship Id="rId3" Type="http://schemas.openxmlformats.org/officeDocument/2006/relationships/hyperlink" Target="https://es.wikipedia.org/wiki/Inform%C3%A1tica" TargetMode="External"/><Relationship Id="rId7" Type="http://schemas.openxmlformats.org/officeDocument/2006/relationships/hyperlink" Target="https://es.wikipedia.org/wiki/Python" TargetMode="External"/><Relationship Id="rId2" Type="http://schemas.openxmlformats.org/officeDocument/2006/relationships/hyperlink" Target="https://es.wikipedia.org/wiki/Wikipedia:Verificabilidad" TargetMode="External"/><Relationship Id="rId1" Type="http://schemas.openxmlformats.org/officeDocument/2006/relationships/slideLayout" Target="../slideLayouts/slideLayout1.xml"/><Relationship Id="rId6" Type="http://schemas.openxmlformats.org/officeDocument/2006/relationships/hyperlink" Target="https://es.wikipedia.org/wiki/Java_(lenguaje_de_programaci%C3%B3n)" TargetMode="External"/><Relationship Id="rId5" Type="http://schemas.openxmlformats.org/officeDocument/2006/relationships/hyperlink" Target="https://es.wikipedia.org/wiki/C%2B%2B" TargetMode="External"/><Relationship Id="rId4" Type="http://schemas.openxmlformats.org/officeDocument/2006/relationships/hyperlink" Target="https://es.wikipedia.org/wiki/Videojuegos" TargetMode="External"/><Relationship Id="rId9" Type="http://schemas.openxmlformats.org/officeDocument/2006/relationships/hyperlink" Target="https://es.wikipedia.org/wiki/Microprocesado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s.wikihow.com/comenzar-a-programar-en-Python"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10001" y="1449147"/>
            <a:ext cx="9413499" cy="2183053"/>
          </a:xfrm>
        </p:spPr>
        <p:txBody>
          <a:bodyPr/>
          <a:lstStyle/>
          <a:p>
            <a:r>
              <a:rPr lang="es-GT" dirty="0" smtClean="0"/>
              <a:t>Programación y soporte técnico</a:t>
            </a:r>
            <a:endParaRPr lang="es-GT" dirty="0"/>
          </a:p>
        </p:txBody>
      </p:sp>
    </p:spTree>
    <p:extLst>
      <p:ext uri="{BB962C8B-B14F-4D97-AF65-F5344CB8AC3E}">
        <p14:creationId xmlns:p14="http://schemas.microsoft.com/office/powerpoint/2010/main" val="2867888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55454" y="1223493"/>
            <a:ext cx="10572000" cy="1251995"/>
          </a:xfrm>
        </p:spPr>
        <p:txBody>
          <a:bodyPr/>
          <a:lstStyle/>
          <a:p>
            <a:r>
              <a:rPr lang="es-GT" b="0" dirty="0"/>
              <a:t>SOPORTE TÉCNICO DE SOFTWARE:</a:t>
            </a:r>
            <a:endParaRPr lang="es-GT" dirty="0"/>
          </a:p>
        </p:txBody>
      </p:sp>
      <p:sp>
        <p:nvSpPr>
          <p:cNvPr id="3" name="Subtítulo 2"/>
          <p:cNvSpPr>
            <a:spLocks noGrp="1"/>
          </p:cNvSpPr>
          <p:nvPr>
            <p:ph type="subTitle" idx="1"/>
          </p:nvPr>
        </p:nvSpPr>
        <p:spPr>
          <a:xfrm>
            <a:off x="526666" y="2885375"/>
            <a:ext cx="10572000" cy="1647987"/>
          </a:xfrm>
        </p:spPr>
        <p:txBody>
          <a:bodyPr/>
          <a:lstStyle/>
          <a:p>
            <a:r>
              <a:rPr lang="es-GT" dirty="0"/>
              <a:t>· Reparaciones Técnicas. </a:t>
            </a:r>
            <a:r>
              <a:rPr lang="es-GT" dirty="0"/>
              <a:t/>
            </a:r>
            <a:br>
              <a:rPr lang="es-GT" dirty="0"/>
            </a:br>
            <a:r>
              <a:rPr lang="es-GT" dirty="0"/>
              <a:t>· Contratos de mantenimiento. </a:t>
            </a:r>
            <a:r>
              <a:rPr lang="es-GT" dirty="0"/>
              <a:t/>
            </a:r>
            <a:br>
              <a:rPr lang="es-GT" dirty="0"/>
            </a:br>
            <a:r>
              <a:rPr lang="es-GT" dirty="0"/>
              <a:t>· Reinstalación de Software. </a:t>
            </a:r>
            <a:r>
              <a:rPr lang="es-GT" dirty="0"/>
              <a:t/>
            </a:r>
            <a:br>
              <a:rPr lang="es-GT" dirty="0"/>
            </a:br>
            <a:r>
              <a:rPr lang="es-GT" dirty="0"/>
              <a:t>· Políticas de Seguridad. </a:t>
            </a:r>
            <a:r>
              <a:rPr lang="es-GT" dirty="0"/>
              <a:t/>
            </a:r>
            <a:br>
              <a:rPr lang="es-GT" dirty="0"/>
            </a:br>
            <a:r>
              <a:rPr lang="es-GT" dirty="0"/>
              <a:t>· Políticas de Backus.</a:t>
            </a:r>
            <a:endParaRPr lang="es-GT" dirty="0"/>
          </a:p>
        </p:txBody>
      </p:sp>
    </p:spTree>
    <p:extLst>
      <p:ext uri="{BB962C8B-B14F-4D97-AF65-F5344CB8AC3E}">
        <p14:creationId xmlns:p14="http://schemas.microsoft.com/office/powerpoint/2010/main" val="17423694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591837" y="90152"/>
            <a:ext cx="8089300" cy="1625483"/>
          </a:xfrm>
        </p:spPr>
        <p:txBody>
          <a:bodyPr/>
          <a:lstStyle/>
          <a:p>
            <a:r>
              <a:rPr lang="es-GT" dirty="0" smtClean="0"/>
              <a:t>Hardware</a:t>
            </a:r>
            <a:endParaRPr lang="es-GT" dirty="0"/>
          </a:p>
        </p:txBody>
      </p:sp>
      <p:sp>
        <p:nvSpPr>
          <p:cNvPr id="3" name="Subtítulo 2"/>
          <p:cNvSpPr>
            <a:spLocks noGrp="1"/>
          </p:cNvSpPr>
          <p:nvPr>
            <p:ph type="subTitle" idx="1"/>
          </p:nvPr>
        </p:nvSpPr>
        <p:spPr>
          <a:xfrm>
            <a:off x="810001" y="5280846"/>
            <a:ext cx="10572000" cy="1145711"/>
          </a:xfrm>
        </p:spPr>
        <p:txBody>
          <a:bodyPr/>
          <a:lstStyle/>
          <a:p>
            <a:r>
              <a:rPr lang="es-GT" dirty="0"/>
              <a:t>palabra </a:t>
            </a:r>
            <a:r>
              <a:rPr lang="es-GT" b="1" i="1" dirty="0"/>
              <a:t>hardware</a:t>
            </a:r>
            <a:r>
              <a:rPr lang="es-GT" dirty="0"/>
              <a:t> en informática se refiere a las partes físicas, tangibles, de un </a:t>
            </a:r>
            <a:r>
              <a:rPr lang="es-GT" dirty="0">
                <a:hlinkClick r:id="rId2" tooltip="Sistema informático"/>
              </a:rPr>
              <a:t>sistema informático</a:t>
            </a:r>
            <a:r>
              <a:rPr lang="es-GT" dirty="0"/>
              <a:t>; sus componentes eléctricos, electrónicos, electromecánicos y mecánicos</a:t>
            </a:r>
            <a:endParaRPr lang="es-GT" dirty="0"/>
          </a:p>
        </p:txBody>
      </p:sp>
      <p:pic>
        <p:nvPicPr>
          <p:cNvPr id="4" name="Imagen 3"/>
          <p:cNvPicPr>
            <a:picLocks noChangeAspect="1"/>
          </p:cNvPicPr>
          <p:nvPr/>
        </p:nvPicPr>
        <p:blipFill>
          <a:blip r:embed="rId3"/>
          <a:stretch>
            <a:fillRect/>
          </a:stretch>
        </p:blipFill>
        <p:spPr>
          <a:xfrm>
            <a:off x="3038046" y="2411585"/>
            <a:ext cx="4346620" cy="2173310"/>
          </a:xfrm>
          <a:prstGeom prst="rect">
            <a:avLst/>
          </a:prstGeom>
        </p:spPr>
      </p:pic>
    </p:spTree>
    <p:extLst>
      <p:ext uri="{BB962C8B-B14F-4D97-AF65-F5344CB8AC3E}">
        <p14:creationId xmlns:p14="http://schemas.microsoft.com/office/powerpoint/2010/main" val="341986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1211" y="528034"/>
            <a:ext cx="10572000" cy="1367905"/>
          </a:xfrm>
        </p:spPr>
        <p:txBody>
          <a:bodyPr/>
          <a:lstStyle/>
          <a:p>
            <a:r>
              <a:rPr lang="es-GT" b="0" dirty="0"/>
              <a:t>SOPORTE TÉCNICO DE HARDWARE: </a:t>
            </a:r>
            <a:endParaRPr lang="es-GT" dirty="0"/>
          </a:p>
        </p:txBody>
      </p:sp>
      <p:sp>
        <p:nvSpPr>
          <p:cNvPr id="3" name="Subtítulo 2"/>
          <p:cNvSpPr>
            <a:spLocks noGrp="1"/>
          </p:cNvSpPr>
          <p:nvPr>
            <p:ph type="subTitle" idx="1"/>
          </p:nvPr>
        </p:nvSpPr>
        <p:spPr>
          <a:xfrm>
            <a:off x="539545" y="2550526"/>
            <a:ext cx="10572000" cy="1042680"/>
          </a:xfrm>
        </p:spPr>
        <p:txBody>
          <a:bodyPr/>
          <a:lstStyle/>
          <a:p>
            <a:r>
              <a:rPr lang="es-GT" dirty="0"/>
              <a:t>· Reparaciones Técnicas. </a:t>
            </a:r>
            <a:r>
              <a:rPr lang="es-GT" dirty="0"/>
              <a:t/>
            </a:r>
            <a:br>
              <a:rPr lang="es-GT" dirty="0"/>
            </a:br>
            <a:r>
              <a:rPr lang="es-GT" dirty="0"/>
              <a:t>· Contratos de mantenimiento. </a:t>
            </a:r>
            <a:r>
              <a:rPr lang="es-GT" dirty="0"/>
              <a:t/>
            </a:r>
            <a:br>
              <a:rPr lang="es-GT" dirty="0"/>
            </a:br>
            <a:r>
              <a:rPr lang="es-GT" dirty="0"/>
              <a:t>· Recuperación de datos.</a:t>
            </a:r>
            <a:endParaRPr lang="es-GT" dirty="0"/>
          </a:p>
        </p:txBody>
      </p:sp>
    </p:spTree>
    <p:extLst>
      <p:ext uri="{BB962C8B-B14F-4D97-AF65-F5344CB8AC3E}">
        <p14:creationId xmlns:p14="http://schemas.microsoft.com/office/powerpoint/2010/main" val="39339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16301" y="1889947"/>
            <a:ext cx="10572000" cy="1386654"/>
          </a:xfrm>
        </p:spPr>
        <p:txBody>
          <a:bodyPr>
            <a:normAutofit/>
          </a:bodyPr>
          <a:lstStyle/>
          <a:p>
            <a:r>
              <a:rPr lang="es-GT" sz="2800" dirty="0"/>
              <a:t>El recurso más  importante en cualquier organización lo forma el personal implicado en las  actividades laborales.</a:t>
            </a:r>
            <a:endParaRPr lang="es-GT" sz="2800" dirty="0"/>
          </a:p>
        </p:txBody>
      </p:sp>
    </p:spTree>
    <p:extLst>
      <p:ext uri="{BB962C8B-B14F-4D97-AF65-F5344CB8AC3E}">
        <p14:creationId xmlns:p14="http://schemas.microsoft.com/office/powerpoint/2010/main" val="2397741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Programación</a:t>
            </a:r>
            <a:endParaRPr lang="es-GT" dirty="0"/>
          </a:p>
        </p:txBody>
      </p:sp>
    </p:spTree>
    <p:extLst>
      <p:ext uri="{BB962C8B-B14F-4D97-AF65-F5344CB8AC3E}">
        <p14:creationId xmlns:p14="http://schemas.microsoft.com/office/powerpoint/2010/main" val="8258751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301" y="152400"/>
            <a:ext cx="10572000" cy="1524598"/>
          </a:xfrm>
        </p:spPr>
        <p:txBody>
          <a:bodyPr/>
          <a:lstStyle/>
          <a:p>
            <a:r>
              <a:rPr lang="es-GT" dirty="0" smtClean="0"/>
              <a:t>¿Qué es programación?</a:t>
            </a:r>
            <a:endParaRPr lang="es-GT" dirty="0"/>
          </a:p>
        </p:txBody>
      </p:sp>
      <p:sp>
        <p:nvSpPr>
          <p:cNvPr id="3" name="Subtítulo 2"/>
          <p:cNvSpPr>
            <a:spLocks noGrp="1"/>
          </p:cNvSpPr>
          <p:nvPr>
            <p:ph type="subTitle" idx="1"/>
          </p:nvPr>
        </p:nvSpPr>
        <p:spPr>
          <a:xfrm>
            <a:off x="340101" y="2016946"/>
            <a:ext cx="10572000" cy="2605853"/>
          </a:xfrm>
        </p:spPr>
        <p:txBody>
          <a:bodyPr>
            <a:normAutofit fontScale="85000" lnSpcReduction="10000"/>
          </a:bodyPr>
          <a:lstStyle/>
          <a:p>
            <a:r>
              <a:rPr lang="es-GT" sz="1900" dirty="0" smtClean="0"/>
              <a:t>La </a:t>
            </a:r>
            <a:r>
              <a:rPr lang="es-GT" sz="1900" b="1" dirty="0" smtClean="0"/>
              <a:t>programación</a:t>
            </a:r>
            <a:r>
              <a:rPr lang="es-GT" sz="1900" dirty="0" smtClean="0"/>
              <a:t> es un proceso que se utiliza para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a:t>
            </a:r>
            <a:r>
              <a:rPr lang="es-GT" sz="1900" baseline="30000" dirty="0" smtClean="0"/>
              <a:t>[</a:t>
            </a:r>
            <a:r>
              <a:rPr lang="es-GT" sz="1900" i="1" baseline="30000" dirty="0" smtClean="0">
                <a:hlinkClick r:id="rId2" tooltip="Wikipedia:Verificabilidad"/>
              </a:rPr>
              <a:t>cita requerida</a:t>
            </a:r>
            <a:r>
              <a:rPr lang="es-GT" sz="1900" baseline="30000" dirty="0" smtClean="0"/>
              <a:t>]</a:t>
            </a:r>
            <a:endParaRPr lang="es-GT" sz="1900" dirty="0" smtClean="0"/>
          </a:p>
          <a:p>
            <a:r>
              <a:rPr lang="es-GT" sz="1900" dirty="0" smtClean="0"/>
              <a:t>En la actualidad, la noción de programación se encuentra muy asociada a la creación de aplicaciones </a:t>
            </a:r>
            <a:r>
              <a:rPr lang="es-GT" sz="1900" dirty="0" smtClean="0">
                <a:hlinkClick r:id="rId3" tooltip="Informática"/>
              </a:rPr>
              <a:t>informática</a:t>
            </a:r>
            <a:r>
              <a:rPr lang="es-GT" sz="1900" dirty="0" smtClean="0"/>
              <a:t> y </a:t>
            </a:r>
            <a:r>
              <a:rPr lang="es-GT" sz="1900" dirty="0" smtClean="0">
                <a:hlinkClick r:id="rId4" tooltip="Videojuegos"/>
              </a:rPr>
              <a:t>videojuegos</a:t>
            </a:r>
            <a:r>
              <a:rPr lang="es-GT" sz="1900" dirty="0" smtClean="0"/>
              <a:t>. Es el proceso por el cual una persona desarrolla un programa valiéndose de una herramienta que le permita escribir el código (el cual puede estar en uno o varios lenguajes, como </a:t>
            </a:r>
            <a:r>
              <a:rPr lang="es-GT" sz="1900" dirty="0" smtClean="0">
                <a:hlinkClick r:id="rId5" tooltip="C++"/>
              </a:rPr>
              <a:t>C++</a:t>
            </a:r>
            <a:r>
              <a:rPr lang="es-GT" sz="1900" dirty="0" smtClean="0"/>
              <a:t>, </a:t>
            </a:r>
            <a:r>
              <a:rPr lang="es-GT" sz="1900" dirty="0" smtClean="0">
                <a:hlinkClick r:id="rId6" tooltip="Java (lenguaje de programación)"/>
              </a:rPr>
              <a:t>Java</a:t>
            </a:r>
            <a:r>
              <a:rPr lang="es-GT" sz="1900" dirty="0" smtClean="0"/>
              <a:t> y </a:t>
            </a:r>
            <a:r>
              <a:rPr lang="es-GT" sz="1900" dirty="0" smtClean="0">
                <a:hlinkClick r:id="rId7" tooltip="Python"/>
              </a:rPr>
              <a:t>Python</a:t>
            </a:r>
            <a:r>
              <a:rPr lang="es-GT" sz="1900" dirty="0" smtClean="0"/>
              <a:t>, entre otros) y de otra que sea capaz de “traducirlo” a lo que se conoce como </a:t>
            </a:r>
            <a:r>
              <a:rPr lang="es-GT" sz="1900" dirty="0" smtClean="0">
                <a:hlinkClick r:id="rId8" tooltip="Lenguaje de máquina"/>
              </a:rPr>
              <a:t>lenguaje de máquina</a:t>
            </a:r>
            <a:r>
              <a:rPr lang="es-GT" sz="1900" dirty="0" smtClean="0"/>
              <a:t>, que puede comprender el </a:t>
            </a:r>
            <a:r>
              <a:rPr lang="es-GT" sz="1900" dirty="0" smtClean="0">
                <a:hlinkClick r:id="rId9" tooltip="Microprocesador"/>
              </a:rPr>
              <a:t>microprocesador</a:t>
            </a:r>
            <a:endParaRPr lang="es-GT" sz="1900" dirty="0" smtClean="0"/>
          </a:p>
          <a:p>
            <a:endParaRPr lang="es-GT" dirty="0"/>
          </a:p>
        </p:txBody>
      </p:sp>
    </p:spTree>
    <p:extLst>
      <p:ext uri="{BB962C8B-B14F-4D97-AF65-F5344CB8AC3E}">
        <p14:creationId xmlns:p14="http://schemas.microsoft.com/office/powerpoint/2010/main" val="237943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sz="2000" b="0" dirty="0"/>
              <a:t>Puedes comenzar a aprender con cualquier lenguaje de programación (aunque existen algunos que definitivamente son más "sencillos" que otros), por lo que debes comenzar por preguntarte qué pretendes lograr aprendiendo un lenguaje de programación. Esto te ayudará a determinar qué tipo de programación debes perseguir y te dará un buen punto de </a:t>
            </a:r>
            <a:r>
              <a:rPr lang="es-GT" sz="2000" b="0" dirty="0" err="1"/>
              <a:t>partida.Si</a:t>
            </a:r>
            <a:r>
              <a:rPr lang="es-GT" sz="2000" b="0" dirty="0"/>
              <a:t> quieres aprender desarrollo web, existe un gran conjunto de lenguajes distintos que debes aprender y se diferencian de los lenguajes necesarios para desarrollar programas de computadora. El desarrollo de aplicaciones móviles requiere un conjunto de habilidades diferentes que cuando se programan aplicaciones de escritorio. Todas estas decisiones influirán en tu dirección.</a:t>
            </a:r>
            <a:br>
              <a:rPr lang="es-GT" sz="2000" b="0" dirty="0"/>
            </a:br>
            <a:endParaRPr lang="es-GT" sz="2000" dirty="0"/>
          </a:p>
        </p:txBody>
      </p:sp>
      <p:pic>
        <p:nvPicPr>
          <p:cNvPr id="4" name="Imagen 3"/>
          <p:cNvPicPr>
            <a:picLocks noChangeAspect="1"/>
          </p:cNvPicPr>
          <p:nvPr/>
        </p:nvPicPr>
        <p:blipFill>
          <a:blip r:embed="rId2"/>
          <a:stretch>
            <a:fillRect/>
          </a:stretch>
        </p:blipFill>
        <p:spPr>
          <a:xfrm>
            <a:off x="1155700" y="4420198"/>
            <a:ext cx="2959100" cy="2219325"/>
          </a:xfrm>
          <a:prstGeom prst="rect">
            <a:avLst/>
          </a:prstGeom>
        </p:spPr>
      </p:pic>
    </p:spTree>
    <p:extLst>
      <p:ext uri="{BB962C8B-B14F-4D97-AF65-F5344CB8AC3E}">
        <p14:creationId xmlns:p14="http://schemas.microsoft.com/office/powerpoint/2010/main" val="304225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4927600"/>
            <a:ext cx="10572000" cy="1803998"/>
          </a:xfrm>
        </p:spPr>
        <p:txBody>
          <a:bodyPr/>
          <a:lstStyle/>
          <a:p>
            <a:r>
              <a:rPr lang="es-GT" dirty="0" smtClean="0"/>
              <a:t>Con que lenguaje de programación empezar</a:t>
            </a:r>
            <a:endParaRPr lang="es-GT" dirty="0"/>
          </a:p>
        </p:txBody>
      </p:sp>
      <p:sp>
        <p:nvSpPr>
          <p:cNvPr id="3" name="Subtítulo 2"/>
          <p:cNvSpPr>
            <a:spLocks noGrp="1"/>
          </p:cNvSpPr>
          <p:nvPr>
            <p:ph type="subTitle" idx="1"/>
          </p:nvPr>
        </p:nvSpPr>
        <p:spPr>
          <a:xfrm>
            <a:off x="200401" y="746946"/>
            <a:ext cx="10572000" cy="3596453"/>
          </a:xfrm>
        </p:spPr>
        <p:txBody>
          <a:bodyPr/>
          <a:lstStyle/>
          <a:p>
            <a:r>
              <a:rPr lang="es-GT" dirty="0"/>
              <a:t>D</a:t>
            </a:r>
            <a:r>
              <a:rPr lang="es-GT" dirty="0" smtClean="0"/>
              <a:t>os </a:t>
            </a:r>
            <a:r>
              <a:rPr lang="es-GT" dirty="0"/>
              <a:t>lenguajes más populares en esta categoría son </a:t>
            </a:r>
            <a:r>
              <a:rPr lang="es-GT" dirty="0">
                <a:hlinkClick r:id="rId2" tooltip="comenzar a programar en Python"/>
              </a:rPr>
              <a:t>Python</a:t>
            </a:r>
            <a:r>
              <a:rPr lang="es-GT" dirty="0"/>
              <a:t> y Ruby. Ambos son lenguajes orientados a objetos para el desarrollo de aplicaciones web y utilizan una sintaxis legible.</a:t>
            </a:r>
          </a:p>
          <a:p>
            <a:endParaRPr lang="es-GT" sz="2000" dirty="0" smtClean="0"/>
          </a:p>
        </p:txBody>
      </p:sp>
      <p:pic>
        <p:nvPicPr>
          <p:cNvPr id="4" name="Imagen 3"/>
          <p:cNvPicPr>
            <a:picLocks noChangeAspect="1"/>
          </p:cNvPicPr>
          <p:nvPr/>
        </p:nvPicPr>
        <p:blipFill>
          <a:blip r:embed="rId3"/>
          <a:stretch>
            <a:fillRect/>
          </a:stretch>
        </p:blipFill>
        <p:spPr>
          <a:xfrm>
            <a:off x="7026275" y="2176462"/>
            <a:ext cx="4286250" cy="2657475"/>
          </a:xfrm>
          <a:prstGeom prst="rect">
            <a:avLst/>
          </a:prstGeom>
        </p:spPr>
      </p:pic>
      <p:pic>
        <p:nvPicPr>
          <p:cNvPr id="5" name="Imagen 4"/>
          <p:cNvPicPr>
            <a:picLocks noChangeAspect="1"/>
          </p:cNvPicPr>
          <p:nvPr/>
        </p:nvPicPr>
        <p:blipFill>
          <a:blip r:embed="rId4"/>
          <a:stretch>
            <a:fillRect/>
          </a:stretch>
        </p:blipFill>
        <p:spPr>
          <a:xfrm>
            <a:off x="311338" y="2159187"/>
            <a:ext cx="2381062" cy="2381062"/>
          </a:xfrm>
          <a:prstGeom prst="rect">
            <a:avLst/>
          </a:prstGeom>
        </p:spPr>
      </p:pic>
    </p:spTree>
    <p:extLst>
      <p:ext uri="{BB962C8B-B14F-4D97-AF65-F5344CB8AC3E}">
        <p14:creationId xmlns:p14="http://schemas.microsoft.com/office/powerpoint/2010/main" val="82914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44901" y="2527300"/>
            <a:ext cx="10572000" cy="1067398"/>
          </a:xfrm>
        </p:spPr>
        <p:txBody>
          <a:bodyPr/>
          <a:lstStyle/>
          <a:p>
            <a:r>
              <a:rPr lang="es-GT" dirty="0" smtClean="0"/>
              <a:t>Soporte Técnico</a:t>
            </a:r>
            <a:endParaRPr lang="es-GT" dirty="0"/>
          </a:p>
        </p:txBody>
      </p:sp>
      <p:pic>
        <p:nvPicPr>
          <p:cNvPr id="4" name="Imagen 3"/>
          <p:cNvPicPr>
            <a:picLocks noChangeAspect="1"/>
          </p:cNvPicPr>
          <p:nvPr/>
        </p:nvPicPr>
        <p:blipFill>
          <a:blip r:embed="rId2"/>
          <a:stretch>
            <a:fillRect/>
          </a:stretch>
        </p:blipFill>
        <p:spPr>
          <a:xfrm>
            <a:off x="6857097" y="1170029"/>
            <a:ext cx="4357157" cy="3525946"/>
          </a:xfrm>
          <a:prstGeom prst="rect">
            <a:avLst/>
          </a:prstGeom>
        </p:spPr>
      </p:pic>
    </p:spTree>
    <p:extLst>
      <p:ext uri="{BB962C8B-B14F-4D97-AF65-F5344CB8AC3E}">
        <p14:creationId xmlns:p14="http://schemas.microsoft.com/office/powerpoint/2010/main" val="319064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29001" y="1775647"/>
            <a:ext cx="10572000" cy="2999554"/>
          </a:xfrm>
        </p:spPr>
        <p:txBody>
          <a:bodyPr>
            <a:normAutofit/>
          </a:bodyPr>
          <a:lstStyle/>
          <a:p>
            <a:r>
              <a:rPr lang="es-GT" sz="2800" dirty="0"/>
              <a:t>La asistencia técnica o soporte técnico es un rango de servicios por medio del cual se proporciona asistencia a los usuarios al tener algún problema al utilizar un producto o servicio, ya sea este el hardware o software de una computadora de un servidor de Internet, periféricos</a:t>
            </a:r>
          </a:p>
        </p:txBody>
      </p:sp>
    </p:spTree>
    <p:extLst>
      <p:ext uri="{BB962C8B-B14F-4D97-AF65-F5344CB8AC3E}">
        <p14:creationId xmlns:p14="http://schemas.microsoft.com/office/powerpoint/2010/main" val="22840661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08401" y="444500"/>
            <a:ext cx="3622299" cy="1295998"/>
          </a:xfrm>
        </p:spPr>
        <p:txBody>
          <a:bodyPr/>
          <a:lstStyle/>
          <a:p>
            <a:r>
              <a:rPr lang="es-GT" dirty="0" smtClean="0"/>
              <a:t>Software</a:t>
            </a:r>
            <a:endParaRPr lang="es-GT" dirty="0"/>
          </a:p>
        </p:txBody>
      </p:sp>
      <p:sp>
        <p:nvSpPr>
          <p:cNvPr id="3" name="Subtítulo 2"/>
          <p:cNvSpPr>
            <a:spLocks noGrp="1"/>
          </p:cNvSpPr>
          <p:nvPr>
            <p:ph type="subTitle" idx="1"/>
          </p:nvPr>
        </p:nvSpPr>
        <p:spPr>
          <a:xfrm>
            <a:off x="810001" y="5280846"/>
            <a:ext cx="10572000" cy="1184347"/>
          </a:xfrm>
        </p:spPr>
        <p:txBody>
          <a:bodyPr/>
          <a:lstStyle/>
          <a:p>
            <a:r>
              <a:rPr lang="es-GT" dirty="0"/>
              <a:t> comprende el conjunto de los componentes lógicos necesarios que hacen posible la realización de tareas específicas, en contraposición a los componentes físicos que son llamados hardware.</a:t>
            </a:r>
          </a:p>
        </p:txBody>
      </p:sp>
      <p:pic>
        <p:nvPicPr>
          <p:cNvPr id="4" name="Imagen 3"/>
          <p:cNvPicPr>
            <a:picLocks noChangeAspect="1"/>
          </p:cNvPicPr>
          <p:nvPr/>
        </p:nvPicPr>
        <p:blipFill>
          <a:blip r:embed="rId2"/>
          <a:stretch>
            <a:fillRect/>
          </a:stretch>
        </p:blipFill>
        <p:spPr>
          <a:xfrm>
            <a:off x="5613821" y="444499"/>
            <a:ext cx="5140869" cy="3432041"/>
          </a:xfrm>
          <a:prstGeom prst="rect">
            <a:avLst/>
          </a:prstGeom>
        </p:spPr>
      </p:pic>
    </p:spTree>
    <p:extLst>
      <p:ext uri="{BB962C8B-B14F-4D97-AF65-F5344CB8AC3E}">
        <p14:creationId xmlns:p14="http://schemas.microsoft.com/office/powerpoint/2010/main" val="227990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TM03457503[[fn=Citable]]</Template>
  <TotalTime>151</TotalTime>
  <Words>242</Words>
  <Application>Microsoft Office PowerPoint</Application>
  <PresentationFormat>Panorámica</PresentationFormat>
  <Paragraphs>19</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Century Gothic</vt:lpstr>
      <vt:lpstr>Wingdings 2</vt:lpstr>
      <vt:lpstr>Citable</vt:lpstr>
      <vt:lpstr>Programación y soporte técnico</vt:lpstr>
      <vt:lpstr>Presentación de PowerPoint</vt:lpstr>
      <vt:lpstr>Programación</vt:lpstr>
      <vt:lpstr>¿Qué es programación?</vt:lpstr>
      <vt:lpstr>Puedes comenzar a aprender con cualquier lenguaje de programación (aunque existen algunos que definitivamente son más "sencillos" que otros), por lo que debes comenzar por preguntarte qué pretendes lograr aprendiendo un lenguaje de programación. Esto te ayudará a determinar qué tipo de programación debes perseguir y te dará un buen punto de partida.Si quieres aprender desarrollo web, existe un gran conjunto de lenguajes distintos que debes aprender y se diferencian de los lenguajes necesarios para desarrollar programas de computadora. El desarrollo de aplicaciones móviles requiere un conjunto de habilidades diferentes que cuando se programan aplicaciones de escritorio. Todas estas decisiones influirán en tu dirección. </vt:lpstr>
      <vt:lpstr>Con que lenguaje de programación empezar</vt:lpstr>
      <vt:lpstr>Soporte Técnico</vt:lpstr>
      <vt:lpstr>Presentación de PowerPoint</vt:lpstr>
      <vt:lpstr>Software</vt:lpstr>
      <vt:lpstr>SOPORTE TÉCNICO DE SOFTWARE:</vt:lpstr>
      <vt:lpstr>Hardware</vt:lpstr>
      <vt:lpstr>SOPORTE TÉCNICO DE HARDWARE: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y soporte técnico</dc:title>
  <dc:creator>Liceo Compu-Market</dc:creator>
  <cp:lastModifiedBy>Liceo Compu-Market</cp:lastModifiedBy>
  <cp:revision>9</cp:revision>
  <dcterms:created xsi:type="dcterms:W3CDTF">2019-05-29T13:47:04Z</dcterms:created>
  <dcterms:modified xsi:type="dcterms:W3CDTF">2019-05-29T16:18:22Z</dcterms:modified>
</cp:coreProperties>
</file>