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9"/>
  </p:notesMasterIdLst>
  <p:sldIdLst>
    <p:sldId id="373" r:id="rId2"/>
    <p:sldId id="315" r:id="rId3"/>
    <p:sldId id="376" r:id="rId4"/>
    <p:sldId id="377" r:id="rId5"/>
    <p:sldId id="329" r:id="rId6"/>
    <p:sldId id="318" r:id="rId7"/>
    <p:sldId id="34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  <a:srgbClr val="FBFBFB"/>
    <a:srgbClr val="046876"/>
    <a:srgbClr val="C1C1C1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F7C68-A62E-4EEC-B4D6-D713A89A961F}" v="514" dt="2022-01-26T18:54:25.786"/>
    <p1510:client id="{2DB408FA-2887-4339-A89E-19B374B32148}" v="126" dt="2022-01-26T10:07:44.139"/>
    <p1510:client id="{4297862A-5E03-4B60-A462-08CDFC312EA8}" v="29" dt="2022-01-25T21:26:19.655"/>
    <p1510:client id="{979D64C7-C0A2-4F0B-9119-E96D002FE70E}" v="149" dt="2022-01-26T12:32:26.878"/>
    <p1510:client id="{ADFF7F14-4F43-4C52-8723-156A98F3E9A7}" v="69" dt="2022-01-26T18:54:44.498"/>
    <p1510:client id="{C0EA6E9C-1900-4D4E-82AB-C68703A89AA7}" v="22" dt="2022-01-26T07:51:26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Estilo Claro 1 - Destaqu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61F42-00FE-4694-AB4B-7F7015A79FDC}" type="datetimeFigureOut">
              <a:rPr lang="pt-PT" smtClean="0"/>
              <a:t>26/01/2022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D059-5A0A-4332-9CE7-40F0E25ADB5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904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D059-5A0A-4332-9CE7-40F0E25ADB5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558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D059-5A0A-4332-9CE7-40F0E25ADB5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944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5B1A-CDC8-4E80-B4A7-31E125324923}" type="datetime1">
              <a:rPr lang="pt-PT" smtClean="0"/>
              <a:t>26/01/2022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365125"/>
          </a:xfrm>
        </p:spPr>
        <p:txBody>
          <a:bodyPr/>
          <a:lstStyle>
            <a:lvl1pPr>
              <a:defRPr sz="2400" b="1">
                <a:latin typeface="Comic Sans MS" panose="030F0702030302020204" pitchFamily="66" charset="0"/>
              </a:defRPr>
            </a:lvl1pPr>
          </a:lstStyle>
          <a:p>
            <a:fld id="{F483A185-6CA4-44B1-A75A-622F45489BB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758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77F-31AA-4E10-8EE5-251F5636C0AB}" type="datetime1">
              <a:rPr lang="pt-PT" smtClean="0"/>
              <a:t>26/01/2022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 userDrawn="1"/>
        </p:nvSpPr>
        <p:spPr>
          <a:xfrm>
            <a:off x="11158928" y="6356350"/>
            <a:ext cx="1033072" cy="501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483A185-6CA4-44B1-A75A-622F45489BB4}" type="slidenum">
              <a:rPr lang="pt-PT" sz="2800" smtClean="0">
                <a:latin typeface="Comic Sans MS" panose="030F0702030302020204" pitchFamily="66" charset="0"/>
              </a:rPr>
              <a:pPr algn="ctr"/>
              <a:t>‹#›</a:t>
            </a:fld>
            <a:endParaRPr lang="pt-PT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15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38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5B8CA-9023-4CC2-90B5-92ADB21270F9}" type="datetime1">
              <a:rPr lang="pt-PT" smtClean="0"/>
              <a:t>26/01/2022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F483A185-6CA4-44B1-A75A-622F45489BB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213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087261" y="2452135"/>
            <a:ext cx="10242370" cy="8851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pt-PT" sz="3200">
              <a:latin typeface="Comic Sans MS" panose="030F0702030302020204" pitchFamily="66" charset="0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3002537" y="4347747"/>
            <a:ext cx="6186926" cy="149984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2400">
                <a:latin typeface="Lora"/>
              </a:rPr>
              <a:t>Emerson Cardoso</a:t>
            </a:r>
          </a:p>
          <a:p>
            <a:pPr marL="0" indent="0" algn="ctr">
              <a:buNone/>
            </a:pPr>
            <a:r>
              <a:rPr lang="pt-PT" sz="2400">
                <a:latin typeface="Lora"/>
              </a:rPr>
              <a:t>Sameer Hans</a:t>
            </a:r>
          </a:p>
          <a:p>
            <a:pPr marL="0" indent="0" algn="ctr">
              <a:buNone/>
            </a:pPr>
            <a:r>
              <a:rPr lang="pt-PT" sz="2400">
                <a:latin typeface="Lora"/>
              </a:rPr>
              <a:t>Mohd Aamir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398767" y="6156271"/>
            <a:ext cx="352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Comic Sans MS" panose="030F0702030302020204" pitchFamily="66" charset="0"/>
              </a:rPr>
              <a:t>2022</a:t>
            </a:r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1783466" y="2510253"/>
            <a:ext cx="8625066" cy="13432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b="1">
                <a:latin typeface="Lora"/>
              </a:rPr>
              <a:t>Snake Species identification using Machine Learning</a:t>
            </a:r>
            <a:endParaRPr lang="pt-PT" sz="3000" b="1">
              <a:latin typeface="Lor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0866" y="185530"/>
            <a:ext cx="3070267" cy="13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05" b="1596"/>
          <a:stretch/>
        </p:blipFill>
        <p:spPr>
          <a:xfrm>
            <a:off x="239843" y="1612075"/>
            <a:ext cx="3044955" cy="204701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583778" y="939091"/>
            <a:ext cx="540835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>
                <a:latin typeface="Lora"/>
              </a:rPr>
              <a:t>Necrosis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>
                <a:latin typeface="Lora"/>
              </a:rPr>
              <a:t>Renal or hepatic insufficiency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>
                <a:latin typeface="Lora"/>
              </a:rPr>
              <a:t>Amputation of limbs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>
                <a:latin typeface="Lora"/>
              </a:rPr>
              <a:t>Death, etc.</a:t>
            </a:r>
          </a:p>
        </p:txBody>
      </p:sp>
      <p:cxnSp>
        <p:nvCxnSpPr>
          <p:cNvPr id="7" name="Conexão reta unidirecional 6"/>
          <p:cNvCxnSpPr>
            <a:cxnSpLocks/>
          </p:cNvCxnSpPr>
          <p:nvPr/>
        </p:nvCxnSpPr>
        <p:spPr>
          <a:xfrm flipV="1">
            <a:off x="3274638" y="1818636"/>
            <a:ext cx="3298980" cy="573108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 rot="-540000">
            <a:off x="3628546" y="2480484"/>
            <a:ext cx="229169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800">
                <a:latin typeface="Lora"/>
              </a:rPr>
              <a:t>may cause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957837" y="4931469"/>
            <a:ext cx="4653922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>
                <a:latin typeface="Lora"/>
              </a:rPr>
              <a:t>The antidote must be applied</a:t>
            </a:r>
            <a:r>
              <a:rPr lang="en-GB" sz="2800" b="1">
                <a:latin typeface="Lora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>
                <a:latin typeface="Lora"/>
              </a:rPr>
              <a:t>As quickly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>
                <a:latin typeface="Lora"/>
              </a:rPr>
              <a:t>And accurately</a:t>
            </a:r>
            <a:endParaRPr lang="pt-PT" sz="2800" b="1">
              <a:latin typeface="Lora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851" y="4596741"/>
            <a:ext cx="1605578" cy="2054450"/>
          </a:xfrm>
          <a:prstGeom prst="rect">
            <a:avLst/>
          </a:prstGeom>
        </p:spPr>
      </p:pic>
      <p:cxnSp>
        <p:nvCxnSpPr>
          <p:cNvPr id="28" name="Conexão reta unidirecional 27"/>
          <p:cNvCxnSpPr>
            <a:stCxn id="3" idx="2"/>
            <a:endCxn id="17" idx="0"/>
          </p:cNvCxnSpPr>
          <p:nvPr/>
        </p:nvCxnSpPr>
        <p:spPr>
          <a:xfrm>
            <a:off x="9287955" y="3185860"/>
            <a:ext cx="23685" cy="141088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9891446" y="3601501"/>
            <a:ext cx="2492562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>
                <a:latin typeface="Lora"/>
              </a:rPr>
              <a:t>can be reversed or prevented</a:t>
            </a:r>
            <a:endParaRPr lang="pt-PT" sz="2800">
              <a:latin typeface="Lora"/>
            </a:endParaRPr>
          </a:p>
        </p:txBody>
      </p:sp>
      <p:cxnSp>
        <p:nvCxnSpPr>
          <p:cNvPr id="33" name="Conexão reta unidirecional 32"/>
          <p:cNvCxnSpPr>
            <a:cxnSpLocks/>
          </p:cNvCxnSpPr>
          <p:nvPr/>
        </p:nvCxnSpPr>
        <p:spPr>
          <a:xfrm flipH="1">
            <a:off x="5611759" y="5430926"/>
            <a:ext cx="2897092" cy="215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/>
          <p:cNvSpPr txBox="1">
            <a:spLocks/>
          </p:cNvSpPr>
          <p:nvPr/>
        </p:nvSpPr>
        <p:spPr>
          <a:xfrm>
            <a:off x="524919" y="161580"/>
            <a:ext cx="6151844" cy="1036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400" b="1">
                <a:latin typeface="Comic Sans MS" panose="030F0702030302020204" pitchFamily="66" charset="0"/>
              </a:rPr>
              <a:t>STATEMENT</a:t>
            </a:r>
            <a:r>
              <a:rPr lang="pt-PT" sz="3400" b="1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759201" y="541536"/>
            <a:ext cx="8432800" cy="1450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135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 idx="4294967295"/>
          </p:nvPr>
        </p:nvSpPr>
        <p:spPr>
          <a:xfrm>
            <a:off x="1033847" y="194713"/>
            <a:ext cx="2820473" cy="1131888"/>
          </a:xfrm>
        </p:spPr>
        <p:txBody>
          <a:bodyPr>
            <a:normAutofit/>
          </a:bodyPr>
          <a:lstStyle/>
          <a:p>
            <a:r>
              <a:rPr lang="pt-PT" sz="3400" b="1">
                <a:solidFill>
                  <a:srgbClr val="002060"/>
                </a:solidFill>
                <a:latin typeface="Comic Sans MS" panose="030F0702030302020204" pitchFamily="66" charset="0"/>
              </a:rPr>
              <a:t>DATASET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947160" y="694138"/>
            <a:ext cx="8229600" cy="599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19" y="335805"/>
            <a:ext cx="776628" cy="776628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33615"/>
              </p:ext>
            </p:extLst>
          </p:nvPr>
        </p:nvGraphicFramePr>
        <p:xfrm>
          <a:off x="645533" y="5254660"/>
          <a:ext cx="416829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734">
                <a:tc>
                  <a:txBody>
                    <a:bodyPr/>
                    <a:lstStyle/>
                    <a:p>
                      <a:pPr algn="ctr"/>
                      <a:r>
                        <a:rPr lang="pt-PT" sz="2800">
                          <a:solidFill>
                            <a:schemeClr val="tx1"/>
                          </a:solidFill>
                          <a:latin typeface="Lora"/>
                        </a:rPr>
                        <a:t>Train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800">
                          <a:solidFill>
                            <a:schemeClr val="tx1"/>
                          </a:solidFill>
                          <a:latin typeface="Lora"/>
                        </a:rPr>
                        <a:t>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2800">
                          <a:solidFill>
                            <a:schemeClr val="tx1"/>
                          </a:solidFill>
                          <a:latin typeface="Lora"/>
                        </a:rPr>
                        <a:t>Total</a:t>
                      </a:r>
                      <a:endParaRPr lang="en-US">
                        <a:latin typeface="Lor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734">
                <a:tc>
                  <a:txBody>
                    <a:bodyPr/>
                    <a:lstStyle/>
                    <a:p>
                      <a:pPr algn="ctr"/>
                      <a:r>
                        <a:rPr lang="pt-PT" sz="2800">
                          <a:solidFill>
                            <a:schemeClr val="tx1"/>
                          </a:solidFill>
                          <a:latin typeface="Lora"/>
                        </a:rPr>
                        <a:t>2240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800">
                          <a:solidFill>
                            <a:schemeClr val="tx1"/>
                          </a:solidFill>
                          <a:latin typeface="Lora"/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800">
                          <a:solidFill>
                            <a:schemeClr val="tx1"/>
                          </a:solidFill>
                          <a:latin typeface="Lora"/>
                        </a:rPr>
                        <a:t>2352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CaixaDeTexto 6">
            <a:extLst>
              <a:ext uri="{FF2B5EF4-FFF2-40B4-BE49-F238E27FC236}">
                <a16:creationId xmlns:a16="http://schemas.microsoft.com/office/drawing/2014/main" id="{CA169E7F-1522-4F3D-B329-84005A51BE50}"/>
              </a:ext>
            </a:extLst>
          </p:cNvPr>
          <p:cNvSpPr txBox="1"/>
          <p:nvPr/>
        </p:nvSpPr>
        <p:spPr>
          <a:xfrm>
            <a:off x="902343" y="4277029"/>
            <a:ext cx="407455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800" b="1">
                <a:latin typeface="Lora"/>
              </a:rPr>
              <a:t>Data augmentation</a:t>
            </a:r>
          </a:p>
        </p:txBody>
      </p:sp>
      <p:pic>
        <p:nvPicPr>
          <p:cNvPr id="16" name="Imagem 1">
            <a:extLst>
              <a:ext uri="{FF2B5EF4-FFF2-40B4-BE49-F238E27FC236}">
                <a16:creationId xmlns:a16="http://schemas.microsoft.com/office/drawing/2014/main" id="{6B6696C8-B368-45DD-A8A1-D2ED53A339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46" y="4613126"/>
            <a:ext cx="1329324" cy="12610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m 21">
            <a:extLst>
              <a:ext uri="{FF2B5EF4-FFF2-40B4-BE49-F238E27FC236}">
                <a16:creationId xmlns:a16="http://schemas.microsoft.com/office/drawing/2014/main" id="{1B4A9247-7691-42D6-97DD-68891B120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447" y="3669567"/>
            <a:ext cx="1329324" cy="1214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Imagem 32">
            <a:extLst>
              <a:ext uri="{FF2B5EF4-FFF2-40B4-BE49-F238E27FC236}">
                <a16:creationId xmlns:a16="http://schemas.microsoft.com/office/drawing/2014/main" id="{4C8074D2-C490-424F-9309-72C1A313E5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447" y="1350152"/>
            <a:ext cx="1329324" cy="1214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Imagem 33">
            <a:extLst>
              <a:ext uri="{FF2B5EF4-FFF2-40B4-BE49-F238E27FC236}">
                <a16:creationId xmlns:a16="http://schemas.microsoft.com/office/drawing/2014/main" id="{89859767-CC38-424B-985E-5DDBF6E112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662" y="2419084"/>
            <a:ext cx="1329324" cy="12661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Forma livre 34">
            <a:extLst>
              <a:ext uri="{FF2B5EF4-FFF2-40B4-BE49-F238E27FC236}">
                <a16:creationId xmlns:a16="http://schemas.microsoft.com/office/drawing/2014/main" id="{CB8CA7EB-8EF6-4E55-9A65-69A7A243CA87}"/>
              </a:ext>
            </a:extLst>
          </p:cNvPr>
          <p:cNvSpPr/>
          <p:nvPr/>
        </p:nvSpPr>
        <p:spPr>
          <a:xfrm>
            <a:off x="7643047" y="3928975"/>
            <a:ext cx="2610151" cy="523220"/>
          </a:xfrm>
          <a:custGeom>
            <a:avLst/>
            <a:gdLst>
              <a:gd name="connsiteX0" fmla="*/ 0 w 2667557"/>
              <a:gd name="connsiteY0" fmla="*/ 0 h 353324"/>
              <a:gd name="connsiteX1" fmla="*/ 2667557 w 2667557"/>
              <a:gd name="connsiteY1" fmla="*/ 0 h 353324"/>
              <a:gd name="connsiteX2" fmla="*/ 2667557 w 2667557"/>
              <a:gd name="connsiteY2" fmla="*/ 353324 h 353324"/>
              <a:gd name="connsiteX3" fmla="*/ 0 w 2667557"/>
              <a:gd name="connsiteY3" fmla="*/ 353324 h 353324"/>
              <a:gd name="connsiteX4" fmla="*/ 0 w 2667557"/>
              <a:gd name="connsiteY4" fmla="*/ 0 h 35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557" h="353324">
                <a:moveTo>
                  <a:pt x="0" y="0"/>
                </a:moveTo>
                <a:lnTo>
                  <a:pt x="2667557" y="0"/>
                </a:lnTo>
                <a:lnTo>
                  <a:pt x="2667557" y="353324"/>
                </a:lnTo>
                <a:lnTo>
                  <a:pt x="0" y="35332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0" numCol="1" spcCol="1270" anchor="t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PT" sz="2400" b="1" i="1" kern="1200">
                <a:latin typeface="Lora"/>
              </a:rPr>
              <a:t>Bitis arietans</a:t>
            </a:r>
          </a:p>
        </p:txBody>
      </p:sp>
      <p:sp>
        <p:nvSpPr>
          <p:cNvPr id="21" name="Forma livre 35">
            <a:extLst>
              <a:ext uri="{FF2B5EF4-FFF2-40B4-BE49-F238E27FC236}">
                <a16:creationId xmlns:a16="http://schemas.microsoft.com/office/drawing/2014/main" id="{54D12981-D0E5-4B4A-A600-0D07676A5FF7}"/>
              </a:ext>
            </a:extLst>
          </p:cNvPr>
          <p:cNvSpPr/>
          <p:nvPr/>
        </p:nvSpPr>
        <p:spPr>
          <a:xfrm>
            <a:off x="7953405" y="4976312"/>
            <a:ext cx="3211122" cy="556696"/>
          </a:xfrm>
          <a:custGeom>
            <a:avLst/>
            <a:gdLst>
              <a:gd name="connsiteX0" fmla="*/ 0 w 2667557"/>
              <a:gd name="connsiteY0" fmla="*/ 0 h 353324"/>
              <a:gd name="connsiteX1" fmla="*/ 2667557 w 2667557"/>
              <a:gd name="connsiteY1" fmla="*/ 0 h 353324"/>
              <a:gd name="connsiteX2" fmla="*/ 2667557 w 2667557"/>
              <a:gd name="connsiteY2" fmla="*/ 353324 h 353324"/>
              <a:gd name="connsiteX3" fmla="*/ 0 w 2667557"/>
              <a:gd name="connsiteY3" fmla="*/ 353324 h 353324"/>
              <a:gd name="connsiteX4" fmla="*/ 0 w 2667557"/>
              <a:gd name="connsiteY4" fmla="*/ 0 h 35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557" h="353324">
                <a:moveTo>
                  <a:pt x="0" y="0"/>
                </a:moveTo>
                <a:lnTo>
                  <a:pt x="2667557" y="0"/>
                </a:lnTo>
                <a:lnTo>
                  <a:pt x="2667557" y="353324"/>
                </a:lnTo>
                <a:lnTo>
                  <a:pt x="0" y="35332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0" numCol="1" spcCol="1270" anchor="t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PT" sz="2400" b="1" i="1">
                <a:latin typeface="Lora"/>
              </a:rPr>
              <a:t>Naja mossambica</a:t>
            </a:r>
          </a:p>
        </p:txBody>
      </p:sp>
      <p:sp>
        <p:nvSpPr>
          <p:cNvPr id="22" name="Forma livre 37">
            <a:extLst>
              <a:ext uri="{FF2B5EF4-FFF2-40B4-BE49-F238E27FC236}">
                <a16:creationId xmlns:a16="http://schemas.microsoft.com/office/drawing/2014/main" id="{D5244E49-5CF9-43FB-8E36-87DEC1373F7C}"/>
              </a:ext>
            </a:extLst>
          </p:cNvPr>
          <p:cNvSpPr/>
          <p:nvPr/>
        </p:nvSpPr>
        <p:spPr>
          <a:xfrm>
            <a:off x="8125944" y="2810499"/>
            <a:ext cx="3047167" cy="529983"/>
          </a:xfrm>
          <a:custGeom>
            <a:avLst/>
            <a:gdLst>
              <a:gd name="connsiteX0" fmla="*/ 0 w 2667557"/>
              <a:gd name="connsiteY0" fmla="*/ 0 h 353324"/>
              <a:gd name="connsiteX1" fmla="*/ 2667557 w 2667557"/>
              <a:gd name="connsiteY1" fmla="*/ 0 h 353324"/>
              <a:gd name="connsiteX2" fmla="*/ 2667557 w 2667557"/>
              <a:gd name="connsiteY2" fmla="*/ 353324 h 353324"/>
              <a:gd name="connsiteX3" fmla="*/ 0 w 2667557"/>
              <a:gd name="connsiteY3" fmla="*/ 353324 h 353324"/>
              <a:gd name="connsiteX4" fmla="*/ 0 w 2667557"/>
              <a:gd name="connsiteY4" fmla="*/ 0 h 35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557" h="353324">
                <a:moveTo>
                  <a:pt x="0" y="0"/>
                </a:moveTo>
                <a:lnTo>
                  <a:pt x="2667557" y="0"/>
                </a:lnTo>
                <a:lnTo>
                  <a:pt x="2667557" y="353324"/>
                </a:lnTo>
                <a:lnTo>
                  <a:pt x="0" y="35332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0" numCol="1" spcCol="1270" anchor="t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PT" sz="2400" b="1" i="1">
                <a:latin typeface="Lora"/>
              </a:rPr>
              <a:t>Dispholidus typus</a:t>
            </a:r>
          </a:p>
        </p:txBody>
      </p:sp>
      <p:sp>
        <p:nvSpPr>
          <p:cNvPr id="24" name="Forma livre 36">
            <a:extLst>
              <a:ext uri="{FF2B5EF4-FFF2-40B4-BE49-F238E27FC236}">
                <a16:creationId xmlns:a16="http://schemas.microsoft.com/office/drawing/2014/main" id="{6DB5F4D2-0A99-401F-9F55-41E43CD90C7C}"/>
              </a:ext>
            </a:extLst>
          </p:cNvPr>
          <p:cNvSpPr/>
          <p:nvPr/>
        </p:nvSpPr>
        <p:spPr>
          <a:xfrm>
            <a:off x="6678262" y="1696556"/>
            <a:ext cx="3495079" cy="505335"/>
          </a:xfrm>
          <a:custGeom>
            <a:avLst/>
            <a:gdLst>
              <a:gd name="connsiteX0" fmla="*/ 0 w 2667557"/>
              <a:gd name="connsiteY0" fmla="*/ 0 h 353324"/>
              <a:gd name="connsiteX1" fmla="*/ 2667557 w 2667557"/>
              <a:gd name="connsiteY1" fmla="*/ 0 h 353324"/>
              <a:gd name="connsiteX2" fmla="*/ 2667557 w 2667557"/>
              <a:gd name="connsiteY2" fmla="*/ 353324 h 353324"/>
              <a:gd name="connsiteX3" fmla="*/ 0 w 2667557"/>
              <a:gd name="connsiteY3" fmla="*/ 353324 h 353324"/>
              <a:gd name="connsiteX4" fmla="*/ 0 w 2667557"/>
              <a:gd name="connsiteY4" fmla="*/ 0 h 35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557" h="353324">
                <a:moveTo>
                  <a:pt x="0" y="0"/>
                </a:moveTo>
                <a:lnTo>
                  <a:pt x="2667557" y="0"/>
                </a:lnTo>
                <a:lnTo>
                  <a:pt x="2667557" y="353324"/>
                </a:lnTo>
                <a:lnTo>
                  <a:pt x="0" y="35332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0" numCol="1" spcCol="1270" anchor="t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PT" sz="2400" b="1" i="1">
                <a:latin typeface="Lora"/>
              </a:rPr>
              <a:t>Dendroaspis polylepis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PT" sz="1800" b="1" kern="1200">
              <a:latin typeface="Lora"/>
            </a:endParaRPr>
          </a:p>
        </p:txBody>
      </p:sp>
      <p:pic>
        <p:nvPicPr>
          <p:cNvPr id="25" name="Imagem 1">
            <a:extLst>
              <a:ext uri="{FF2B5EF4-FFF2-40B4-BE49-F238E27FC236}">
                <a16:creationId xmlns:a16="http://schemas.microsoft.com/office/drawing/2014/main" id="{868D7950-FD44-43B1-8A80-D3E7504AA7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889" y="2838355"/>
            <a:ext cx="3932310" cy="1266163"/>
          </a:xfrm>
          <a:prstGeom prst="rect">
            <a:avLst/>
          </a:prstGeom>
        </p:spPr>
      </p:pic>
      <p:graphicFrame>
        <p:nvGraphicFramePr>
          <p:cNvPr id="26" name="Tabela 5">
            <a:extLst>
              <a:ext uri="{FF2B5EF4-FFF2-40B4-BE49-F238E27FC236}">
                <a16:creationId xmlns:a16="http://schemas.microsoft.com/office/drawing/2014/main" id="{13FA5FFC-A9E0-4948-9FA4-87CF92940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41376"/>
              </p:ext>
            </p:extLst>
          </p:nvPr>
        </p:nvGraphicFramePr>
        <p:xfrm>
          <a:off x="855473" y="1523068"/>
          <a:ext cx="416829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2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851">
                <a:tc>
                  <a:txBody>
                    <a:bodyPr/>
                    <a:lstStyle/>
                    <a:p>
                      <a:pPr algn="ctr"/>
                      <a:r>
                        <a:rPr lang="pt-PT" sz="2000">
                          <a:solidFill>
                            <a:schemeClr val="tx1"/>
                          </a:solidFill>
                          <a:latin typeface="Lora"/>
                        </a:rPr>
                        <a:t>No. of classes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>
                          <a:solidFill>
                            <a:schemeClr val="tx1"/>
                          </a:solidFill>
                          <a:latin typeface="Lora"/>
                        </a:rPr>
                        <a:t>Image/class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53">
                <a:tc>
                  <a:txBody>
                    <a:bodyPr/>
                    <a:lstStyle/>
                    <a:p>
                      <a:pPr algn="ctr"/>
                      <a:r>
                        <a:rPr lang="pt-PT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1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 idx="4294967295"/>
          </p:nvPr>
        </p:nvSpPr>
        <p:spPr>
          <a:xfrm>
            <a:off x="1033847" y="194713"/>
            <a:ext cx="2820473" cy="1131888"/>
          </a:xfrm>
        </p:spPr>
        <p:txBody>
          <a:bodyPr>
            <a:normAutofit/>
          </a:bodyPr>
          <a:lstStyle/>
          <a:p>
            <a:r>
              <a:rPr lang="pt-PT" sz="3400" b="1">
                <a:solidFill>
                  <a:srgbClr val="002060"/>
                </a:solidFill>
                <a:latin typeface="Comic Sans MS" panose="030F0702030302020204" pitchFamily="66" charset="0"/>
              </a:rPr>
              <a:t>DATASET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947160" y="694138"/>
            <a:ext cx="8229600" cy="599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19" y="335805"/>
            <a:ext cx="776628" cy="776628"/>
          </a:xfrm>
          <a:prstGeom prst="rect">
            <a:avLst/>
          </a:prstGeom>
        </p:spPr>
      </p:pic>
      <p:sp>
        <p:nvSpPr>
          <p:cNvPr id="24" name="Forma livre 36">
            <a:extLst>
              <a:ext uri="{FF2B5EF4-FFF2-40B4-BE49-F238E27FC236}">
                <a16:creationId xmlns:a16="http://schemas.microsoft.com/office/drawing/2014/main" id="{6DB5F4D2-0A99-401F-9F55-41E43CD90C7C}"/>
              </a:ext>
            </a:extLst>
          </p:cNvPr>
          <p:cNvSpPr/>
          <p:nvPr/>
        </p:nvSpPr>
        <p:spPr>
          <a:xfrm>
            <a:off x="7176655" y="1329879"/>
            <a:ext cx="4821381" cy="4721786"/>
          </a:xfrm>
          <a:custGeom>
            <a:avLst/>
            <a:gdLst>
              <a:gd name="connsiteX0" fmla="*/ 0 w 2667557"/>
              <a:gd name="connsiteY0" fmla="*/ 0 h 353324"/>
              <a:gd name="connsiteX1" fmla="*/ 2667557 w 2667557"/>
              <a:gd name="connsiteY1" fmla="*/ 0 h 353324"/>
              <a:gd name="connsiteX2" fmla="*/ 2667557 w 2667557"/>
              <a:gd name="connsiteY2" fmla="*/ 353324 h 353324"/>
              <a:gd name="connsiteX3" fmla="*/ 0 w 2667557"/>
              <a:gd name="connsiteY3" fmla="*/ 353324 h 353324"/>
              <a:gd name="connsiteX4" fmla="*/ 0 w 2667557"/>
              <a:gd name="connsiteY4" fmla="*/ 0 h 35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557" h="353324">
                <a:moveTo>
                  <a:pt x="0" y="0"/>
                </a:moveTo>
                <a:lnTo>
                  <a:pt x="2667557" y="0"/>
                </a:lnTo>
                <a:lnTo>
                  <a:pt x="2667557" y="353324"/>
                </a:lnTo>
                <a:lnTo>
                  <a:pt x="0" y="35332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0" numCol="1" spcCol="1270" anchor="t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PT" sz="2400" b="1" i="1">
                <a:latin typeface="Lora"/>
              </a:rPr>
              <a:t>Key Caracteristics of dataset:</a:t>
            </a: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PT" sz="2400" b="1" i="1">
              <a:latin typeface="Lora"/>
            </a:endParaRPr>
          </a:p>
          <a:p>
            <a:pPr marL="342900" indent="-34290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pt-PT" sz="2000" b="1" i="1" err="1">
                <a:latin typeface="Lora"/>
              </a:rPr>
              <a:t>Snakes</a:t>
            </a:r>
            <a:r>
              <a:rPr lang="pt-PT" sz="2000" b="1" i="1">
                <a:latin typeface="Lora"/>
              </a:rPr>
              <a:t> in </a:t>
            </a:r>
            <a:r>
              <a:rPr lang="pt-PT" sz="2000" b="1" i="1" err="1">
                <a:latin typeface="Lora"/>
              </a:rPr>
              <a:t>their</a:t>
            </a:r>
            <a:r>
              <a:rPr lang="pt-PT" sz="2000" b="1" i="1">
                <a:latin typeface="Lora"/>
              </a:rPr>
              <a:t> natural habitat(</a:t>
            </a:r>
            <a:r>
              <a:rPr lang="pt-PT" sz="2000" b="1" i="1" err="1">
                <a:latin typeface="Lora"/>
              </a:rPr>
              <a:t>bushes</a:t>
            </a:r>
            <a:r>
              <a:rPr lang="pt-PT" sz="2000" b="1" i="1">
                <a:latin typeface="Lora"/>
              </a:rPr>
              <a:t>, </a:t>
            </a:r>
            <a:r>
              <a:rPr lang="pt-PT" sz="2000" b="1" i="1" err="1">
                <a:latin typeface="Lora"/>
              </a:rPr>
              <a:t>trees</a:t>
            </a:r>
            <a:r>
              <a:rPr lang="pt-PT" sz="2000" b="1" i="1">
                <a:latin typeface="Lora"/>
              </a:rPr>
              <a:t> etc.) </a:t>
            </a:r>
            <a:r>
              <a:rPr lang="pt-PT" sz="2000" b="1" i="1" err="1">
                <a:latin typeface="Lora"/>
              </a:rPr>
              <a:t>i.e</a:t>
            </a:r>
            <a:r>
              <a:rPr lang="pt-PT" sz="2000" b="1" i="1">
                <a:latin typeface="Lora"/>
              </a:rPr>
              <a:t> </a:t>
            </a:r>
            <a:r>
              <a:rPr lang="pt-PT" sz="2000" b="1" i="1" err="1">
                <a:latin typeface="Lora"/>
              </a:rPr>
              <a:t>the</a:t>
            </a:r>
            <a:r>
              <a:rPr lang="pt-PT" sz="2000" b="1" i="1">
                <a:latin typeface="Lora"/>
              </a:rPr>
              <a:t> noise.</a:t>
            </a:r>
          </a:p>
          <a:p>
            <a:pPr marL="342900" indent="-34290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endParaRPr lang="pt-PT" sz="2000" b="1" i="1">
              <a:latin typeface="Lora"/>
            </a:endParaRPr>
          </a:p>
          <a:p>
            <a:pPr marL="342900" indent="-34290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pt-PT" sz="2000" b="1" i="1" err="1">
                <a:latin typeface="Lora"/>
              </a:rPr>
              <a:t>Snakes</a:t>
            </a:r>
            <a:r>
              <a:rPr lang="pt-PT" sz="2000" b="1" i="1">
                <a:latin typeface="Lora"/>
              </a:rPr>
              <a:t> </a:t>
            </a:r>
            <a:r>
              <a:rPr lang="pt-PT" sz="2000" b="1" i="1" err="1">
                <a:latin typeface="Lora"/>
              </a:rPr>
              <a:t>have</a:t>
            </a:r>
            <a:r>
              <a:rPr lang="pt-PT" sz="2000" b="1" i="1">
                <a:latin typeface="Lora"/>
              </a:rPr>
              <a:t> </a:t>
            </a:r>
            <a:r>
              <a:rPr lang="pt-PT" sz="2000" b="1" i="1" err="1">
                <a:latin typeface="Lora"/>
              </a:rPr>
              <a:t>diverse</a:t>
            </a:r>
            <a:r>
              <a:rPr lang="pt-PT" sz="2000" b="1" i="1">
                <a:latin typeface="Lora"/>
              </a:rPr>
              <a:t> </a:t>
            </a:r>
            <a:r>
              <a:rPr lang="pt-PT" sz="2000" b="1" i="1" err="1">
                <a:latin typeface="Lora"/>
              </a:rPr>
              <a:t>patterns</a:t>
            </a:r>
            <a:r>
              <a:rPr lang="pt-PT" sz="2000" b="1" i="1">
                <a:latin typeface="Lora"/>
              </a:rPr>
              <a:t> </a:t>
            </a:r>
            <a:r>
              <a:rPr lang="pt-PT" sz="2000" b="1" i="1" err="1">
                <a:latin typeface="Lora"/>
              </a:rPr>
              <a:t>like</a:t>
            </a:r>
            <a:r>
              <a:rPr lang="pt-PT" sz="2000" b="1" i="1">
                <a:latin typeface="Lora"/>
              </a:rPr>
              <a:t> </a:t>
            </a:r>
            <a:r>
              <a:rPr lang="pt-PT" sz="2000" b="1" i="1" err="1">
                <a:latin typeface="Lora"/>
              </a:rPr>
              <a:t>scales</a:t>
            </a:r>
            <a:r>
              <a:rPr lang="pt-PT" sz="2000" b="1" i="1">
                <a:latin typeface="Lora"/>
              </a:rPr>
              <a:t>, </a:t>
            </a:r>
            <a:r>
              <a:rPr lang="pt-PT" sz="2000" b="1" i="1" err="1">
                <a:latin typeface="Lora"/>
              </a:rPr>
              <a:t>colour</a:t>
            </a:r>
            <a:r>
              <a:rPr lang="pt-PT" sz="2000" b="1" i="1">
                <a:latin typeface="Lora"/>
              </a:rPr>
              <a:t> &amp; </a:t>
            </a:r>
            <a:r>
              <a:rPr lang="pt-PT" sz="2000" b="1" i="1" err="1">
                <a:latin typeface="Lora"/>
              </a:rPr>
              <a:t>shape</a:t>
            </a:r>
            <a:r>
              <a:rPr lang="pt-PT" sz="2000" b="1" i="1">
                <a:latin typeface="Lora"/>
              </a:rPr>
              <a:t>.</a:t>
            </a:r>
          </a:p>
          <a:p>
            <a:pPr marL="342900" indent="-34290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endParaRPr lang="pt-PT" sz="2000" b="1" i="1">
              <a:latin typeface="Lora"/>
            </a:endParaRPr>
          </a:p>
          <a:p>
            <a:pPr marL="342900" indent="-34290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pt-PT" sz="2000" b="1" i="1" err="1">
                <a:latin typeface="Lora"/>
              </a:rPr>
              <a:t>Characterstics</a:t>
            </a:r>
            <a:r>
              <a:rPr lang="pt-PT" sz="2000" b="1" i="1">
                <a:latin typeface="Lora"/>
              </a:rPr>
              <a:t> </a:t>
            </a:r>
            <a:r>
              <a:rPr lang="pt-PT" sz="2000" b="1" i="1" err="1">
                <a:latin typeface="Lora"/>
              </a:rPr>
              <a:t>vary</a:t>
            </a:r>
            <a:r>
              <a:rPr lang="pt-PT" sz="2000" b="1" i="1">
                <a:latin typeface="Lora"/>
              </a:rPr>
              <a:t> </a:t>
            </a:r>
            <a:r>
              <a:rPr lang="pt-PT" sz="2000" b="1" i="1" err="1">
                <a:latin typeface="Lora"/>
              </a:rPr>
              <a:t>depending</a:t>
            </a:r>
            <a:r>
              <a:rPr lang="pt-PT" sz="2000" b="1" i="1">
                <a:latin typeface="Lora"/>
              </a:rPr>
              <a:t> </a:t>
            </a:r>
            <a:r>
              <a:rPr lang="pt-PT" sz="2000" b="1" i="1" err="1">
                <a:latin typeface="Lora"/>
              </a:rPr>
              <a:t>on</a:t>
            </a:r>
            <a:r>
              <a:rPr lang="pt-PT" sz="2000" b="1" i="1">
                <a:latin typeface="Lora"/>
              </a:rPr>
              <a:t> age, </a:t>
            </a:r>
            <a:r>
              <a:rPr lang="pt-PT" sz="2000" b="1" i="1" err="1">
                <a:latin typeface="Lora"/>
              </a:rPr>
              <a:t>sex</a:t>
            </a:r>
            <a:r>
              <a:rPr lang="pt-PT" sz="2000" b="1" i="1">
                <a:latin typeface="Lora"/>
              </a:rPr>
              <a:t> </a:t>
            </a:r>
            <a:r>
              <a:rPr lang="pt-PT" sz="2000" b="1" i="1" err="1">
                <a:latin typeface="Lora"/>
              </a:rPr>
              <a:t>and</a:t>
            </a:r>
            <a:r>
              <a:rPr lang="pt-PT" sz="2000" b="1" i="1">
                <a:latin typeface="Lora"/>
              </a:rPr>
              <a:t> </a:t>
            </a:r>
            <a:r>
              <a:rPr lang="pt-PT" sz="2000" b="1" i="1" err="1">
                <a:latin typeface="Lora"/>
              </a:rPr>
              <a:t>location</a:t>
            </a:r>
            <a:r>
              <a:rPr lang="pt-PT" sz="2000" b="1" i="1">
                <a:latin typeface="Lora"/>
              </a:rPr>
              <a:t>.</a:t>
            </a:r>
            <a:endParaRPr lang="pt-PT" sz="2000" b="1" i="1" kern="1200">
              <a:latin typeface="Lora"/>
            </a:endParaRPr>
          </a:p>
          <a:p>
            <a:pPr marL="342900" indent="-34290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endParaRPr lang="pt-PT" sz="2000" b="1" i="1">
              <a:latin typeface="Lora"/>
            </a:endParaRPr>
          </a:p>
          <a:p>
            <a:pPr marL="342900" indent="-34290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endParaRPr lang="pt-PT" sz="2000" b="1" i="1">
              <a:latin typeface="Lora"/>
            </a:endParaRP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PT" b="1">
              <a:latin typeface="Lora"/>
            </a:endParaRPr>
          </a:p>
        </p:txBody>
      </p:sp>
      <p:pic>
        <p:nvPicPr>
          <p:cNvPr id="23" name="Imagem 1">
            <a:extLst>
              <a:ext uri="{FF2B5EF4-FFF2-40B4-BE49-F238E27FC236}">
                <a16:creationId xmlns:a16="http://schemas.microsoft.com/office/drawing/2014/main" id="{DA7E0667-60AB-48EA-9B2A-0FF886942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68" y="1350199"/>
            <a:ext cx="3118201" cy="2078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Imagem 2">
            <a:extLst>
              <a:ext uri="{FF2B5EF4-FFF2-40B4-BE49-F238E27FC236}">
                <a16:creationId xmlns:a16="http://schemas.microsoft.com/office/drawing/2014/main" id="{F8B8F197-E203-4DB0-A1DD-BE2210B1C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41" y="1379683"/>
            <a:ext cx="2999271" cy="1999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Imagem 6">
            <a:extLst>
              <a:ext uri="{FF2B5EF4-FFF2-40B4-BE49-F238E27FC236}">
                <a16:creationId xmlns:a16="http://schemas.microsoft.com/office/drawing/2014/main" id="{F4D0F118-C9D8-459F-BAB9-83382A1AB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68" y="4308359"/>
            <a:ext cx="2968529" cy="1979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Imagem 10">
            <a:extLst>
              <a:ext uri="{FF2B5EF4-FFF2-40B4-BE49-F238E27FC236}">
                <a16:creationId xmlns:a16="http://schemas.microsoft.com/office/drawing/2014/main" id="{7AEA334C-DB5C-4ABF-8672-C42D9019B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41" y="4294946"/>
            <a:ext cx="3008764" cy="2005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25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e Conteúdo 5"/>
          <p:cNvSpPr>
            <a:spLocks noGrp="1"/>
          </p:cNvSpPr>
          <p:nvPr>
            <p:ph idx="4294967295"/>
          </p:nvPr>
        </p:nvSpPr>
        <p:spPr>
          <a:xfrm>
            <a:off x="8461949" y="1223759"/>
            <a:ext cx="3340994" cy="15950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b="1">
                <a:latin typeface="Lora"/>
              </a:rPr>
              <a:t>Decision tree: </a:t>
            </a:r>
            <a:endParaRPr lang="en-US">
              <a:latin typeface="Lora"/>
            </a:endParaRPr>
          </a:p>
          <a:p>
            <a:pPr marL="0" indent="0" algn="ctr">
              <a:buNone/>
            </a:pPr>
            <a:r>
              <a:rPr lang="en-GB">
                <a:latin typeface="Lora"/>
              </a:rPr>
              <a:t>Max depth = 31</a:t>
            </a:r>
            <a:r>
              <a:rPr lang="en-GB" b="1">
                <a:latin typeface="Lora"/>
              </a:rPr>
              <a:t> 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353800" y="178485"/>
            <a:ext cx="2376253" cy="1132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>
                <a:solidFill>
                  <a:srgbClr val="002060"/>
                </a:solidFill>
                <a:latin typeface="Comic Sans MS" panose="030F0702030302020204" pitchFamily="66" charset="0"/>
              </a:rPr>
              <a:t>MODEL</a:t>
            </a:r>
            <a:endParaRPr lang="pt-PT" b="1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835564" y="646545"/>
            <a:ext cx="9356436" cy="999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2" y="171222"/>
            <a:ext cx="1030558" cy="1030558"/>
          </a:xfrm>
          <a:prstGeom prst="rect">
            <a:avLst/>
          </a:prstGeom>
        </p:spPr>
      </p:pic>
      <p:sp>
        <p:nvSpPr>
          <p:cNvPr id="13" name="Marcador de Posição de Conteúdo 5">
            <a:extLst>
              <a:ext uri="{FF2B5EF4-FFF2-40B4-BE49-F238E27FC236}">
                <a16:creationId xmlns:a16="http://schemas.microsoft.com/office/drawing/2014/main" id="{A4A8A2CB-9079-4F3F-B4B1-173F7384ED28}"/>
              </a:ext>
            </a:extLst>
          </p:cNvPr>
          <p:cNvSpPr txBox="1">
            <a:spLocks/>
          </p:cNvSpPr>
          <p:nvPr/>
        </p:nvSpPr>
        <p:spPr>
          <a:xfrm>
            <a:off x="838520" y="1311387"/>
            <a:ext cx="3373903" cy="2321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b="1">
                <a:latin typeface="Lora"/>
              </a:rPr>
              <a:t>Xception: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>
                <a:latin typeface="Lora"/>
              </a:rPr>
              <a:t>Loss = cross Entropy</a:t>
            </a:r>
          </a:p>
          <a:p>
            <a:pPr marL="0" indent="0">
              <a:buNone/>
            </a:pPr>
            <a:r>
              <a:rPr lang="en-GB" sz="2400">
                <a:latin typeface="Lora"/>
              </a:rPr>
              <a:t>Optimizer = Adam learning rate = 1e-5 </a:t>
            </a:r>
          </a:p>
          <a:p>
            <a:pPr marL="0" indent="0">
              <a:buNone/>
            </a:pPr>
            <a:r>
              <a:rPr lang="en-GB" sz="2400">
                <a:latin typeface="Lora"/>
              </a:rPr>
              <a:t>Epoch = 70 </a:t>
            </a:r>
          </a:p>
        </p:txBody>
      </p:sp>
      <p:sp>
        <p:nvSpPr>
          <p:cNvPr id="14" name="Marcador de Posição de Conteúdo 5">
            <a:extLst>
              <a:ext uri="{FF2B5EF4-FFF2-40B4-BE49-F238E27FC236}">
                <a16:creationId xmlns:a16="http://schemas.microsoft.com/office/drawing/2014/main" id="{05B4549B-3E3C-4FBA-81C7-95399A3BF59C}"/>
              </a:ext>
            </a:extLst>
          </p:cNvPr>
          <p:cNvSpPr txBox="1">
            <a:spLocks/>
          </p:cNvSpPr>
          <p:nvPr/>
        </p:nvSpPr>
        <p:spPr>
          <a:xfrm>
            <a:off x="4638585" y="2472095"/>
            <a:ext cx="3340994" cy="14818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>
                <a:latin typeface="Lora"/>
              </a:rPr>
              <a:t>SVM: 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>
                <a:latin typeface="Lora"/>
              </a:rPr>
              <a:t>Kernel = </a:t>
            </a:r>
            <a:r>
              <a:rPr lang="en-GB" err="1">
                <a:latin typeface="Lora"/>
              </a:rPr>
              <a:t>rbf</a:t>
            </a:r>
            <a:endParaRPr lang="en-GB">
              <a:latin typeface="Lora"/>
            </a:endParaRPr>
          </a:p>
          <a:p>
            <a:pPr marL="0" indent="0" algn="ctr">
              <a:buNone/>
            </a:pPr>
            <a:r>
              <a:rPr lang="en-GB">
                <a:latin typeface="Lora"/>
              </a:rPr>
              <a:t>Degree = 3</a:t>
            </a:r>
          </a:p>
          <a:p>
            <a:pPr marL="0" indent="0" algn="ctr">
              <a:buNone/>
            </a:pPr>
            <a:r>
              <a:rPr lang="en-GB">
                <a:latin typeface="Lora"/>
              </a:rPr>
              <a:t> Gamma = 0.00001 </a:t>
            </a:r>
          </a:p>
        </p:txBody>
      </p:sp>
      <p:sp>
        <p:nvSpPr>
          <p:cNvPr id="15" name="Marcador de Posição de Conteúdo 5">
            <a:extLst>
              <a:ext uri="{FF2B5EF4-FFF2-40B4-BE49-F238E27FC236}">
                <a16:creationId xmlns:a16="http://schemas.microsoft.com/office/drawing/2014/main" id="{6DEFD6F6-637C-4FB5-BCEF-E66B537DA3E3}"/>
              </a:ext>
            </a:extLst>
          </p:cNvPr>
          <p:cNvSpPr txBox="1">
            <a:spLocks/>
          </p:cNvSpPr>
          <p:nvPr/>
        </p:nvSpPr>
        <p:spPr>
          <a:xfrm>
            <a:off x="838520" y="4335237"/>
            <a:ext cx="3340994" cy="1474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>
                <a:latin typeface="Lora"/>
              </a:rPr>
              <a:t>KNN: 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>
                <a:latin typeface="Lora"/>
              </a:rPr>
              <a:t>Distance Euclidean</a:t>
            </a:r>
          </a:p>
        </p:txBody>
      </p:sp>
      <p:sp>
        <p:nvSpPr>
          <p:cNvPr id="16" name="Marcador de Posição de Conteúdo 5">
            <a:extLst>
              <a:ext uri="{FF2B5EF4-FFF2-40B4-BE49-F238E27FC236}">
                <a16:creationId xmlns:a16="http://schemas.microsoft.com/office/drawing/2014/main" id="{DC1173A0-0272-49F3-A89C-F826F4218F4C}"/>
              </a:ext>
            </a:extLst>
          </p:cNvPr>
          <p:cNvSpPr txBox="1">
            <a:spLocks/>
          </p:cNvSpPr>
          <p:nvPr/>
        </p:nvSpPr>
        <p:spPr>
          <a:xfrm>
            <a:off x="8461949" y="4035054"/>
            <a:ext cx="3340994" cy="17746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>
                <a:latin typeface="Lora"/>
              </a:rPr>
              <a:t>MLP: </a:t>
            </a:r>
          </a:p>
          <a:p>
            <a:pPr marL="0" indent="0" algn="ctr">
              <a:buNone/>
            </a:pPr>
            <a:r>
              <a:rPr lang="en-GB">
                <a:latin typeface="Lora"/>
              </a:rPr>
              <a:t>Random State = 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>
                <a:latin typeface="Lora"/>
              </a:rPr>
              <a:t>Iteration = 300</a:t>
            </a:r>
          </a:p>
        </p:txBody>
      </p:sp>
    </p:spTree>
    <p:extLst>
      <p:ext uri="{BB962C8B-B14F-4D97-AF65-F5344CB8AC3E}">
        <p14:creationId xmlns:p14="http://schemas.microsoft.com/office/powerpoint/2010/main" val="104731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Posição de Conteúdo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06398543"/>
              </p:ext>
            </p:extLst>
          </p:nvPr>
        </p:nvGraphicFramePr>
        <p:xfrm>
          <a:off x="1087001" y="1564190"/>
          <a:ext cx="10079760" cy="47333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7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8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99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 noProof="0">
                          <a:effectLst/>
                          <a:latin typeface="Lora"/>
                          <a:cs typeface="Times New Roman"/>
                        </a:rPr>
                        <a:t>Model</a:t>
                      </a:r>
                      <a:endParaRPr lang="en-GB" sz="2800" b="1" noProof="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175" marR="9525" marT="952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 noProof="0">
                          <a:effectLst/>
                          <a:latin typeface="Lora"/>
                          <a:cs typeface="Times New Roman"/>
                        </a:rPr>
                        <a:t>Accuracy</a:t>
                      </a:r>
                      <a:endParaRPr lang="en-GB" sz="2800" b="1" noProof="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175" marR="9525" marT="952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 noProof="0">
                          <a:effectLst/>
                          <a:latin typeface="Lora"/>
                          <a:cs typeface="Times New Roman"/>
                        </a:rPr>
                        <a:t>F1 Score</a:t>
                      </a:r>
                      <a:endParaRPr lang="en-GB" sz="2800" b="1" noProof="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175" marR="9525" marT="952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 noProof="0">
                          <a:effectLst/>
                          <a:latin typeface="Lora"/>
                          <a:cs typeface="Times New Roman"/>
                        </a:rPr>
                        <a:t>Precision</a:t>
                      </a:r>
                      <a:endParaRPr lang="en-GB" sz="2800" b="1" noProof="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175" marR="9525" marT="952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 noProof="0">
                          <a:effectLst/>
                          <a:latin typeface="Lora"/>
                          <a:cs typeface="Times New Roman"/>
                        </a:rPr>
                        <a:t>Recall</a:t>
                      </a:r>
                      <a:endParaRPr lang="en-GB" sz="2800" b="1" noProof="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175" marR="9525" marT="952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Xception 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0.746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0.745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0.758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0.746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3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KNN (k=2)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0.554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0.562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0.633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0.554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3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SVM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0.741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0.739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0.746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0.741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3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MLP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0.589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0.594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0.620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0.589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633687"/>
                  </a:ext>
                </a:extLst>
              </a:tr>
              <a:tr h="7683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Decision tree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0.571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0.570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0.576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  <a:latin typeface="Lora"/>
                          <a:ea typeface="Calibri" panose="020F0502020204030204" pitchFamily="34" charset="0"/>
                          <a:cs typeface="Times New Roman"/>
                        </a:rPr>
                        <a:t>0.571</a:t>
                      </a:r>
                      <a:endParaRPr lang="en-GB" sz="3600">
                        <a:effectLst/>
                        <a:latin typeface="Lora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1208470" y="150031"/>
            <a:ext cx="3319530" cy="1132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400" b="1">
                <a:solidFill>
                  <a:srgbClr val="002060"/>
                </a:solidFill>
                <a:latin typeface="Comic Sans MS" panose="030F0702030302020204" pitchFamily="66" charset="0"/>
              </a:rPr>
              <a:t>RESULTS</a:t>
            </a:r>
          </a:p>
        </p:txBody>
      </p:sp>
      <p:sp>
        <p:nvSpPr>
          <p:cNvPr id="7" name="Retângulo 6"/>
          <p:cNvSpPr/>
          <p:nvPr/>
        </p:nvSpPr>
        <p:spPr>
          <a:xfrm>
            <a:off x="3639127" y="670763"/>
            <a:ext cx="8569833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84" y="251408"/>
            <a:ext cx="870186" cy="8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75763" y="1217414"/>
            <a:ext cx="10515600" cy="4889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2400" err="1">
                <a:latin typeface="Lora"/>
              </a:rPr>
              <a:t>Snake</a:t>
            </a:r>
            <a:r>
              <a:rPr lang="pt-PT" sz="2400">
                <a:latin typeface="Lora"/>
              </a:rPr>
              <a:t> </a:t>
            </a:r>
            <a:r>
              <a:rPr lang="pt-PT" sz="2400" err="1">
                <a:latin typeface="Lora"/>
              </a:rPr>
              <a:t>Identification</a:t>
            </a:r>
            <a:r>
              <a:rPr lang="pt-PT" sz="2400">
                <a:latin typeface="Lora"/>
              </a:rPr>
              <a:t> </a:t>
            </a:r>
            <a:r>
              <a:rPr lang="pt-PT" sz="2400" err="1">
                <a:latin typeface="Lora"/>
              </a:rPr>
              <a:t>is</a:t>
            </a:r>
            <a:r>
              <a:rPr lang="pt-PT" sz="2400">
                <a:latin typeface="Lora"/>
              </a:rPr>
              <a:t> </a:t>
            </a:r>
            <a:r>
              <a:rPr lang="pt-PT" sz="2400" err="1">
                <a:latin typeface="Lora"/>
              </a:rPr>
              <a:t>challenging</a:t>
            </a:r>
            <a:r>
              <a:rPr lang="pt-PT" sz="2400">
                <a:latin typeface="Lora"/>
              </a:rPr>
              <a:t> </a:t>
            </a:r>
            <a:r>
              <a:rPr lang="pt-PT" sz="2400" err="1">
                <a:latin typeface="Lora"/>
              </a:rPr>
              <a:t>due</a:t>
            </a:r>
            <a:r>
              <a:rPr lang="pt-PT" sz="2400">
                <a:latin typeface="Lora"/>
              </a:rPr>
              <a:t> to </a:t>
            </a:r>
            <a:r>
              <a:rPr lang="pt-PT" sz="2400" err="1">
                <a:latin typeface="Lora"/>
              </a:rPr>
              <a:t>factors</a:t>
            </a:r>
            <a:r>
              <a:rPr lang="pt-PT" sz="2400">
                <a:latin typeface="Lora"/>
              </a:rPr>
              <a:t> </a:t>
            </a:r>
            <a:r>
              <a:rPr lang="pt-PT" sz="2400" err="1">
                <a:latin typeface="Lora"/>
              </a:rPr>
              <a:t>that</a:t>
            </a:r>
            <a:r>
              <a:rPr lang="pt-PT" sz="2400">
                <a:latin typeface="Lora"/>
              </a:rPr>
              <a:t> can </a:t>
            </a:r>
            <a:r>
              <a:rPr lang="pt-PT" sz="2400" err="1">
                <a:latin typeface="Lora"/>
              </a:rPr>
              <a:t>change</a:t>
            </a:r>
            <a:r>
              <a:rPr lang="pt-PT" sz="2400">
                <a:latin typeface="Lora"/>
              </a:rPr>
              <a:t> </a:t>
            </a:r>
            <a:r>
              <a:rPr lang="pt-PT" sz="2400" err="1">
                <a:latin typeface="Lora"/>
              </a:rPr>
              <a:t>the</a:t>
            </a:r>
            <a:r>
              <a:rPr lang="pt-PT" sz="2400">
                <a:latin typeface="Lora"/>
              </a:rPr>
              <a:t> </a:t>
            </a:r>
            <a:r>
              <a:rPr lang="pt-PT" sz="2400" err="1">
                <a:latin typeface="Lora"/>
              </a:rPr>
              <a:t>snake</a:t>
            </a:r>
            <a:r>
              <a:rPr lang="pt-PT" sz="2400">
                <a:latin typeface="Lora"/>
              </a:rPr>
              <a:t> </a:t>
            </a:r>
            <a:r>
              <a:rPr lang="pt-PT" sz="2400" err="1">
                <a:latin typeface="Lora"/>
              </a:rPr>
              <a:t>pattern</a:t>
            </a:r>
            <a:r>
              <a:rPr lang="pt-PT" sz="2400">
                <a:latin typeface="Lora"/>
              </a:rPr>
              <a:t>.</a:t>
            </a:r>
          </a:p>
          <a:p>
            <a:pPr algn="just"/>
            <a:endParaRPr lang="pt-PT" sz="2400">
              <a:latin typeface="Lora"/>
            </a:endParaRPr>
          </a:p>
          <a:p>
            <a:pPr algn="just"/>
            <a:r>
              <a:rPr lang="pt-PT" sz="2400" err="1">
                <a:latin typeface="Lora"/>
              </a:rPr>
              <a:t>Snakes</a:t>
            </a:r>
            <a:r>
              <a:rPr lang="pt-PT" sz="2400">
                <a:latin typeface="Lora"/>
              </a:rPr>
              <a:t> </a:t>
            </a:r>
            <a:r>
              <a:rPr lang="pt-PT" sz="2400" err="1">
                <a:latin typeface="Lora"/>
              </a:rPr>
              <a:t>tend</a:t>
            </a:r>
            <a:r>
              <a:rPr lang="pt-PT" sz="2400">
                <a:latin typeface="Lora"/>
              </a:rPr>
              <a:t> to </a:t>
            </a:r>
            <a:r>
              <a:rPr lang="pt-PT" sz="2400" err="1">
                <a:latin typeface="Lora"/>
              </a:rPr>
              <a:t>emrge</a:t>
            </a:r>
            <a:r>
              <a:rPr lang="pt-PT" sz="2400">
                <a:latin typeface="Lora"/>
              </a:rPr>
              <a:t> </a:t>
            </a:r>
            <a:r>
              <a:rPr lang="pt-PT" sz="2400" err="1">
                <a:latin typeface="Lora"/>
              </a:rPr>
              <a:t>with</a:t>
            </a:r>
            <a:r>
              <a:rPr lang="pt-PT" sz="2400">
                <a:latin typeface="Lora"/>
              </a:rPr>
              <a:t> </a:t>
            </a:r>
            <a:r>
              <a:rPr lang="pt-PT" sz="2400" err="1">
                <a:latin typeface="Lora"/>
              </a:rPr>
              <a:t>their</a:t>
            </a:r>
            <a:r>
              <a:rPr lang="pt-PT" sz="2400">
                <a:latin typeface="Lora"/>
              </a:rPr>
              <a:t> </a:t>
            </a:r>
            <a:r>
              <a:rPr lang="pt-PT" sz="2400" err="1">
                <a:latin typeface="Lora"/>
              </a:rPr>
              <a:t>environment</a:t>
            </a:r>
            <a:r>
              <a:rPr lang="pt-PT" sz="2400">
                <a:latin typeface="Lora"/>
              </a:rPr>
              <a:t> </a:t>
            </a:r>
            <a:r>
              <a:rPr lang="pt-PT" sz="2400" err="1">
                <a:latin typeface="Lora"/>
              </a:rPr>
              <a:t>which</a:t>
            </a:r>
            <a:r>
              <a:rPr lang="pt-PT" sz="2400">
                <a:latin typeface="Lora"/>
              </a:rPr>
              <a:t> </a:t>
            </a:r>
            <a:r>
              <a:rPr lang="pt-PT" sz="2400" err="1">
                <a:latin typeface="Lora"/>
              </a:rPr>
              <a:t>made</a:t>
            </a:r>
            <a:r>
              <a:rPr lang="pt-PT" sz="2400">
                <a:latin typeface="Lora"/>
              </a:rPr>
              <a:t> </a:t>
            </a:r>
            <a:r>
              <a:rPr lang="pt-PT" sz="2400" err="1">
                <a:latin typeface="Lora"/>
              </a:rPr>
              <a:t>it</a:t>
            </a:r>
            <a:r>
              <a:rPr lang="pt-PT" sz="2400">
                <a:latin typeface="Lora"/>
              </a:rPr>
              <a:t> </a:t>
            </a:r>
            <a:r>
              <a:rPr lang="pt-PT" sz="2400" err="1">
                <a:latin typeface="Lora"/>
              </a:rPr>
              <a:t>diffucult</a:t>
            </a:r>
            <a:r>
              <a:rPr lang="pt-PT" sz="2400">
                <a:latin typeface="Lora"/>
              </a:rPr>
              <a:t> for </a:t>
            </a:r>
            <a:r>
              <a:rPr lang="pt-PT" sz="2400" err="1">
                <a:latin typeface="Lora"/>
              </a:rPr>
              <a:t>the</a:t>
            </a:r>
            <a:r>
              <a:rPr lang="pt-PT" sz="2400">
                <a:latin typeface="Lora"/>
              </a:rPr>
              <a:t> </a:t>
            </a:r>
            <a:r>
              <a:rPr lang="pt-PT" sz="2400" err="1">
                <a:latin typeface="Lora"/>
              </a:rPr>
              <a:t>models</a:t>
            </a:r>
            <a:r>
              <a:rPr lang="pt-PT" sz="2400">
                <a:latin typeface="Lora"/>
              </a:rPr>
              <a:t> to </a:t>
            </a:r>
            <a:r>
              <a:rPr lang="pt-PT" sz="2400" err="1">
                <a:latin typeface="Lora"/>
              </a:rPr>
              <a:t>classify</a:t>
            </a:r>
            <a:r>
              <a:rPr lang="pt-PT" sz="2400">
                <a:latin typeface="Lora"/>
              </a:rPr>
              <a:t>.</a:t>
            </a:r>
          </a:p>
          <a:p>
            <a:pPr algn="just"/>
            <a:endParaRPr lang="pt-PT" sz="2400">
              <a:latin typeface="Lora"/>
              <a:ea typeface="+mn-lt"/>
              <a:cs typeface="+mn-lt"/>
            </a:endParaRPr>
          </a:p>
          <a:p>
            <a:pPr algn="just"/>
            <a:r>
              <a:rPr lang="pt-PT" sz="2400">
                <a:ea typeface="+mn-lt"/>
                <a:cs typeface="+mn-lt"/>
              </a:rPr>
              <a:t>SVM &amp; </a:t>
            </a:r>
            <a:r>
              <a:rPr lang="pt-PT" sz="2400" err="1">
                <a:ea typeface="+mn-lt"/>
                <a:cs typeface="+mn-lt"/>
              </a:rPr>
              <a:t>Xception</a:t>
            </a:r>
            <a:r>
              <a:rPr lang="pt-PT" sz="2400">
                <a:ea typeface="+mn-lt"/>
                <a:cs typeface="+mn-lt"/>
              </a:rPr>
              <a:t> </a:t>
            </a:r>
            <a:r>
              <a:rPr lang="pt-PT" sz="2400" err="1">
                <a:ea typeface="+mn-lt"/>
                <a:cs typeface="+mn-lt"/>
              </a:rPr>
              <a:t>performed</a:t>
            </a:r>
            <a:r>
              <a:rPr lang="pt-PT" sz="2400">
                <a:ea typeface="+mn-lt"/>
                <a:cs typeface="+mn-lt"/>
              </a:rPr>
              <a:t> </a:t>
            </a:r>
            <a:r>
              <a:rPr lang="pt-PT" sz="2400" err="1">
                <a:ea typeface="+mn-lt"/>
                <a:cs typeface="+mn-lt"/>
              </a:rPr>
              <a:t>better</a:t>
            </a:r>
            <a:r>
              <a:rPr lang="pt-PT" sz="2400">
                <a:ea typeface="+mn-lt"/>
                <a:cs typeface="+mn-lt"/>
              </a:rPr>
              <a:t> </a:t>
            </a:r>
            <a:r>
              <a:rPr lang="pt-PT" sz="2400" err="1">
                <a:ea typeface="+mn-lt"/>
                <a:cs typeface="+mn-lt"/>
              </a:rPr>
              <a:t>due</a:t>
            </a:r>
            <a:r>
              <a:rPr lang="pt-PT" sz="2400">
                <a:ea typeface="+mn-lt"/>
                <a:cs typeface="+mn-lt"/>
              </a:rPr>
              <a:t> to a </a:t>
            </a:r>
            <a:r>
              <a:rPr lang="pt-PT" sz="2400" err="1">
                <a:ea typeface="+mn-lt"/>
                <a:cs typeface="+mn-lt"/>
              </a:rPr>
              <a:t>slight</a:t>
            </a:r>
            <a:r>
              <a:rPr lang="pt-PT" sz="2400">
                <a:ea typeface="+mn-lt"/>
                <a:cs typeface="+mn-lt"/>
              </a:rPr>
              <a:t> </a:t>
            </a:r>
            <a:r>
              <a:rPr lang="pt-PT" sz="2400" err="1">
                <a:ea typeface="+mn-lt"/>
                <a:cs typeface="+mn-lt"/>
              </a:rPr>
              <a:t>advantage</a:t>
            </a:r>
            <a:r>
              <a:rPr lang="pt-PT" sz="2400">
                <a:ea typeface="+mn-lt"/>
                <a:cs typeface="+mn-lt"/>
              </a:rPr>
              <a:t> </a:t>
            </a:r>
            <a:r>
              <a:rPr lang="pt-PT" sz="2400" err="1">
                <a:ea typeface="+mn-lt"/>
                <a:cs typeface="+mn-lt"/>
              </a:rPr>
              <a:t>over</a:t>
            </a:r>
            <a:r>
              <a:rPr lang="pt-PT" sz="2400">
                <a:ea typeface="+mn-lt"/>
                <a:cs typeface="+mn-lt"/>
              </a:rPr>
              <a:t> </a:t>
            </a:r>
            <a:r>
              <a:rPr lang="pt-PT" sz="2400" err="1">
                <a:ea typeface="+mn-lt"/>
                <a:cs typeface="+mn-lt"/>
              </a:rPr>
              <a:t>the</a:t>
            </a:r>
            <a:r>
              <a:rPr lang="pt-PT" sz="2400">
                <a:ea typeface="+mn-lt"/>
                <a:cs typeface="+mn-lt"/>
              </a:rPr>
              <a:t> </a:t>
            </a:r>
            <a:r>
              <a:rPr lang="pt-PT" sz="2400" err="1">
                <a:ea typeface="+mn-lt"/>
                <a:cs typeface="+mn-lt"/>
              </a:rPr>
              <a:t>other</a:t>
            </a:r>
            <a:r>
              <a:rPr lang="pt-PT" sz="2400">
                <a:ea typeface="+mn-lt"/>
                <a:cs typeface="+mn-lt"/>
              </a:rPr>
              <a:t> </a:t>
            </a:r>
            <a:r>
              <a:rPr lang="pt-PT" sz="2400" err="1">
                <a:ea typeface="+mn-lt"/>
                <a:cs typeface="+mn-lt"/>
              </a:rPr>
              <a:t>models</a:t>
            </a:r>
            <a:r>
              <a:rPr lang="pt-PT" sz="2400">
                <a:ea typeface="+mn-lt"/>
                <a:cs typeface="+mn-lt"/>
              </a:rPr>
              <a:t> in </a:t>
            </a:r>
            <a:r>
              <a:rPr lang="pt-PT" sz="2400" err="1">
                <a:ea typeface="+mn-lt"/>
                <a:cs typeface="+mn-lt"/>
              </a:rPr>
              <a:t>terms</a:t>
            </a:r>
            <a:r>
              <a:rPr lang="pt-PT" sz="2400">
                <a:ea typeface="+mn-lt"/>
                <a:cs typeface="+mn-lt"/>
              </a:rPr>
              <a:t> </a:t>
            </a:r>
            <a:r>
              <a:rPr lang="pt-PT" sz="2400" err="1">
                <a:ea typeface="+mn-lt"/>
                <a:cs typeface="+mn-lt"/>
              </a:rPr>
              <a:t>of</a:t>
            </a:r>
            <a:r>
              <a:rPr lang="pt-PT" sz="2400">
                <a:ea typeface="+mn-lt"/>
                <a:cs typeface="+mn-lt"/>
              </a:rPr>
              <a:t> </a:t>
            </a:r>
            <a:r>
              <a:rPr lang="pt-PT" sz="2400" err="1">
                <a:ea typeface="+mn-lt"/>
                <a:cs typeface="+mn-lt"/>
              </a:rPr>
              <a:t>image</a:t>
            </a:r>
            <a:r>
              <a:rPr lang="pt-PT" sz="2400">
                <a:ea typeface="+mn-lt"/>
                <a:cs typeface="+mn-lt"/>
              </a:rPr>
              <a:t> </a:t>
            </a:r>
            <a:r>
              <a:rPr lang="pt-PT" sz="2400" err="1">
                <a:ea typeface="+mn-lt"/>
                <a:cs typeface="+mn-lt"/>
              </a:rPr>
              <a:t>classification</a:t>
            </a:r>
            <a:r>
              <a:rPr lang="pt-PT" sz="2400">
                <a:ea typeface="+mn-lt"/>
                <a:cs typeface="+mn-lt"/>
              </a:rPr>
              <a:t>.</a:t>
            </a:r>
          </a:p>
          <a:p>
            <a:pPr algn="just"/>
            <a:endParaRPr lang="pt-PT" sz="2400">
              <a:latin typeface="Calibri"/>
              <a:cs typeface="Calibri"/>
            </a:endParaRPr>
          </a:p>
          <a:p>
            <a:pPr algn="just"/>
            <a:r>
              <a:rPr lang="pt-PT" sz="2400">
                <a:latin typeface="Calibri"/>
                <a:cs typeface="Calibri"/>
              </a:rPr>
              <a:t>Data </a:t>
            </a:r>
            <a:r>
              <a:rPr lang="pt-PT" sz="2400" err="1">
                <a:latin typeface="Calibri"/>
                <a:cs typeface="Calibri"/>
              </a:rPr>
              <a:t>Augmentation</a:t>
            </a:r>
            <a:r>
              <a:rPr lang="pt-PT" sz="2400">
                <a:latin typeface="Calibri"/>
                <a:cs typeface="Calibri"/>
              </a:rPr>
              <a:t> </a:t>
            </a:r>
            <a:r>
              <a:rPr lang="pt-PT" sz="2400" err="1">
                <a:latin typeface="Calibri"/>
                <a:cs typeface="Calibri"/>
              </a:rPr>
              <a:t>will</a:t>
            </a:r>
            <a:r>
              <a:rPr lang="pt-PT" sz="2400">
                <a:latin typeface="Calibri"/>
                <a:cs typeface="Calibri"/>
              </a:rPr>
              <a:t> play a </a:t>
            </a:r>
            <a:r>
              <a:rPr lang="pt-PT" sz="2400" err="1">
                <a:latin typeface="Calibri"/>
                <a:cs typeface="Calibri"/>
              </a:rPr>
              <a:t>huge</a:t>
            </a:r>
            <a:r>
              <a:rPr lang="pt-PT" sz="2400">
                <a:latin typeface="Calibri"/>
                <a:cs typeface="Calibri"/>
              </a:rPr>
              <a:t> role in </a:t>
            </a:r>
            <a:r>
              <a:rPr lang="pt-PT" sz="2400" err="1">
                <a:latin typeface="Calibri"/>
                <a:cs typeface="Calibri"/>
              </a:rPr>
              <a:t>trying</a:t>
            </a:r>
            <a:r>
              <a:rPr lang="pt-PT" sz="2400">
                <a:latin typeface="Calibri"/>
                <a:cs typeface="Calibri"/>
              </a:rPr>
              <a:t> to improve </a:t>
            </a:r>
            <a:r>
              <a:rPr lang="pt-PT" sz="2400" err="1">
                <a:latin typeface="Calibri"/>
                <a:cs typeface="Calibri"/>
              </a:rPr>
              <a:t>the</a:t>
            </a:r>
            <a:r>
              <a:rPr lang="pt-PT" sz="2400">
                <a:latin typeface="Calibri"/>
                <a:cs typeface="Calibri"/>
              </a:rPr>
              <a:t> performances </a:t>
            </a:r>
            <a:r>
              <a:rPr lang="pt-PT" sz="2400" err="1">
                <a:latin typeface="Calibri"/>
                <a:cs typeface="Calibri"/>
              </a:rPr>
              <a:t>of</a:t>
            </a:r>
            <a:r>
              <a:rPr lang="pt-PT" sz="2400">
                <a:latin typeface="Calibri"/>
                <a:cs typeface="Calibri"/>
              </a:rPr>
              <a:t> </a:t>
            </a:r>
            <a:r>
              <a:rPr lang="pt-PT" sz="2400" err="1">
                <a:latin typeface="Calibri"/>
                <a:cs typeface="Calibri"/>
              </a:rPr>
              <a:t>the</a:t>
            </a:r>
            <a:r>
              <a:rPr lang="pt-PT" sz="2400">
                <a:latin typeface="Calibri"/>
                <a:cs typeface="Calibri"/>
              </a:rPr>
              <a:t> </a:t>
            </a:r>
            <a:r>
              <a:rPr lang="pt-PT" sz="2400" err="1">
                <a:latin typeface="Calibri"/>
                <a:cs typeface="Calibri"/>
              </a:rPr>
              <a:t>models</a:t>
            </a:r>
            <a:r>
              <a:rPr lang="pt-PT" sz="2400">
                <a:latin typeface="Calibri"/>
                <a:cs typeface="Calibri"/>
              </a:rPr>
              <a:t>. 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85800" y="150031"/>
            <a:ext cx="3950594" cy="1132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400" b="1">
                <a:solidFill>
                  <a:srgbClr val="002060"/>
                </a:solidFill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8" name="Retângulo 7"/>
          <p:cNvSpPr/>
          <p:nvPr/>
        </p:nvSpPr>
        <p:spPr>
          <a:xfrm>
            <a:off x="3879272" y="637309"/>
            <a:ext cx="8297487" cy="788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1427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tocolo" id="{E31F3DFC-AD81-4143-98AA-D7B278E940C5}" vid="{D2AFB537-21BD-4823-8615-D514A3E3985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Protocolo</Template>
  <Application>Microsoft Office PowerPoint</Application>
  <PresentationFormat>Widescreen</PresentationFormat>
  <Slides>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do Office</vt:lpstr>
      <vt:lpstr>PowerPoint Presentation</vt:lpstr>
      <vt:lpstr>PowerPoint Presentation</vt:lpstr>
      <vt:lpstr>DATASET</vt:lpstr>
      <vt:lpstr>DATASET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Criação de uma plataforma web para promoção do turismo e património histórico-cultural da terceira maior baia do mundo (pemba)</dc:title>
  <dc:creator>Emerson Cardoso</dc:creator>
  <cp:revision>4</cp:revision>
  <dcterms:created xsi:type="dcterms:W3CDTF">2018-09-25T17:06:38Z</dcterms:created>
  <dcterms:modified xsi:type="dcterms:W3CDTF">2022-01-26T18:55:44Z</dcterms:modified>
</cp:coreProperties>
</file>