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22" r:id="rId2"/>
    <p:sldId id="570" r:id="rId3"/>
    <p:sldId id="569" r:id="rId4"/>
    <p:sldId id="541" r:id="rId5"/>
    <p:sldId id="573" r:id="rId6"/>
    <p:sldId id="574" r:id="rId7"/>
    <p:sldId id="575" r:id="rId8"/>
    <p:sldId id="547" r:id="rId9"/>
    <p:sldId id="577" r:id="rId10"/>
    <p:sldId id="582" r:id="rId11"/>
    <p:sldId id="581" r:id="rId12"/>
  </p:sldIdLst>
  <p:sldSz cx="14630400" cy="8229600"/>
  <p:notesSz cx="6858000" cy="9144000"/>
  <p:defaultTextStyle>
    <a:defPPr>
      <a:defRPr lang="en-US"/>
    </a:defPPr>
    <a:lvl1pPr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652463" indent="-195263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1304925" indent="-390525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958975" indent="-587375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2611438" indent="-782638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  <p15:guide id="3" orient="horz">
          <p15:clr>
            <a:srgbClr val="A4A3A4"/>
          </p15:clr>
        </p15:guide>
        <p15:guide id="4" pos="921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halid Behairy" initials="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C7"/>
    <a:srgbClr val="4FADF3"/>
    <a:srgbClr val="6DB5E5"/>
    <a:srgbClr val="637A90"/>
    <a:srgbClr val="FFFFFF"/>
    <a:srgbClr val="F4F5FE"/>
    <a:srgbClr val="F9F9F9"/>
    <a:srgbClr val="DBEEFD"/>
    <a:srgbClr val="FF33CC"/>
    <a:srgbClr val="707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7374" autoAdjust="0"/>
  </p:normalViewPr>
  <p:slideViewPr>
    <p:cSldViewPr>
      <p:cViewPr>
        <p:scale>
          <a:sx n="60" d="100"/>
          <a:sy n="60" d="100"/>
        </p:scale>
        <p:origin x="-726" y="-66"/>
      </p:cViewPr>
      <p:guideLst>
        <p:guide orient="horz" pos="2592"/>
        <p:guide orient="horz"/>
        <p:guide pos="4608"/>
        <p:guide pos="9215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9C2EF-5889-EA4E-8191-3FB5FA0C83F1}" type="datetimeFigureOut">
              <a:rPr lang="en-US" smtClean="0"/>
              <a:pPr/>
              <a:t>2016-06-16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3229E-179C-A941-B232-A84DED82B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19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3062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3062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CE5C96B-A0BD-4175-98DF-21AADE7197B9}" type="datetimeFigureOut">
              <a:rPr lang="en-US"/>
              <a:pPr>
                <a:defRPr/>
              </a:pPr>
              <a:t>2016-06-16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3062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7288EB-283D-445A-9D14-466F90DB987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14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3049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2463" algn="l" defTabSz="13049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4925" algn="l" defTabSz="13049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8975" algn="l" defTabSz="13049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1438" algn="l" defTabSz="13049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288EB-283D-445A-9D14-466F90DB987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3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823913" y="3886200"/>
            <a:ext cx="13806487" cy="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" y="2479675"/>
            <a:ext cx="171450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6980" y="2556511"/>
            <a:ext cx="11666220" cy="1310640"/>
          </a:xfrm>
        </p:spPr>
        <p:txBody>
          <a:bodyPr anchor="b"/>
          <a:lstStyle>
            <a:lvl1pPr>
              <a:defRPr sz="4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2220" y="4038600"/>
            <a:ext cx="10241280" cy="2103120"/>
          </a:xfrm>
        </p:spPr>
        <p:txBody>
          <a:bodyPr>
            <a:normAutofit/>
          </a:bodyPr>
          <a:lstStyle>
            <a:lvl1pPr marL="0" indent="0" algn="l">
              <a:buNone/>
              <a:defRPr sz="32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96E7A-5F2F-7347-9447-5CCB59AAB0D0}" type="datetime1">
              <a:rPr lang="en-US" smtClean="0"/>
              <a:t>2016-06-16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277DB0-120A-4C14-8F10-5631577B53A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1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66165" y="7699534"/>
            <a:ext cx="3415553" cy="438626"/>
          </a:xfrm>
          <a:prstGeom prst="rect">
            <a:avLst/>
          </a:prstGeom>
        </p:spPr>
        <p:txBody>
          <a:bodyPr vert="horz" wrap="square" lIns="140987" tIns="70493" rIns="140987" bIns="70493" numCol="1" anchor="ctr" anchorCtr="0" compatLnSpc="1">
            <a:prstTxWarp prst="textNoShape">
              <a:avLst/>
            </a:prstTxWarp>
          </a:bodyPr>
          <a:lstStyle>
            <a:lvl1pPr>
              <a:defRPr sz="1320">
                <a:solidFill>
                  <a:srgbClr val="929292"/>
                </a:solidFill>
                <a:latin typeface="Calibri Light" charset="0"/>
                <a:cs typeface="Arial" charset="0"/>
              </a:defRPr>
            </a:lvl1pPr>
          </a:lstStyle>
          <a:p>
            <a:fld id="{D409C632-F1AF-B141-B567-AE0080F93077}" type="datetime1">
              <a:rPr lang="en-US" smtClean="0"/>
              <a:t>2016-06-16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66165" y="7699534"/>
            <a:ext cx="3415553" cy="438626"/>
          </a:xfrm>
          <a:prstGeom prst="rect">
            <a:avLst/>
          </a:prstGeom>
        </p:spPr>
        <p:txBody>
          <a:bodyPr vert="horz" wrap="square" lIns="140987" tIns="70493" rIns="140987" bIns="70493" numCol="1" anchor="ctr" anchorCtr="0" compatLnSpc="1">
            <a:prstTxWarp prst="textNoShape">
              <a:avLst/>
            </a:prstTxWarp>
          </a:bodyPr>
          <a:lstStyle>
            <a:lvl1pPr>
              <a:defRPr sz="1320">
                <a:solidFill>
                  <a:srgbClr val="929292"/>
                </a:solidFill>
                <a:latin typeface="Calibri Light" charset="0"/>
                <a:cs typeface="Arial" charset="0"/>
              </a:defRPr>
            </a:lvl1pPr>
          </a:lstStyle>
          <a:p>
            <a:fld id="{5F31A450-6541-5448-8E98-0E6F3C66E68B}" type="datetime1">
              <a:rPr lang="en-US" smtClean="0"/>
              <a:t>2016-06-16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7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7619526"/>
            <a:ext cx="14630400" cy="610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826" tIns="44414" rIns="88826" bIns="44414" anchor="ctr"/>
          <a:lstStyle>
            <a:lvl1pPr defTabSz="1409700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defTabSz="1409700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defTabSz="1409700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defTabSz="1409700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defTabSz="1409700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3270250" indent="-838200" defTabSz="1409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727450" indent="-838200" defTabSz="1409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4184650" indent="-838200" defTabSz="1409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4641850" indent="-838200" defTabSz="1409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520" dirty="0">
              <a:solidFill>
                <a:srgbClr val="FFFFFF"/>
              </a:solidFill>
              <a:latin typeface="Calibri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6165" y="7699534"/>
            <a:ext cx="3415553" cy="438626"/>
          </a:xfrm>
          <a:prstGeom prst="rect">
            <a:avLst/>
          </a:prstGeom>
        </p:spPr>
        <p:txBody>
          <a:bodyPr vert="horz" wrap="square" lIns="140987" tIns="70493" rIns="140987" bIns="70493" numCol="1" anchor="ctr" anchorCtr="0" compatLnSpc="1">
            <a:prstTxWarp prst="textNoShape">
              <a:avLst/>
            </a:prstTxWarp>
          </a:bodyPr>
          <a:lstStyle>
            <a:lvl1pPr>
              <a:defRPr sz="1320">
                <a:solidFill>
                  <a:srgbClr val="929292"/>
                </a:solidFill>
                <a:latin typeface="Calibri Light" charset="0"/>
                <a:cs typeface="Arial" charset="0"/>
              </a:defRPr>
            </a:lvl1pPr>
          </a:lstStyle>
          <a:p>
            <a:fld id="{B30048D8-8094-D247-8CD4-ADF8C6E58148}" type="datetime1">
              <a:rPr lang="en-US" smtClean="0"/>
              <a:t>2016-06-16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718" y="7699534"/>
            <a:ext cx="3412565" cy="438626"/>
          </a:xfrm>
          <a:prstGeom prst="rect">
            <a:avLst/>
          </a:prstGeom>
        </p:spPr>
        <p:txBody>
          <a:bodyPr vert="horz" wrap="square" lIns="140987" tIns="70493" rIns="140987" bIns="70493" numCol="1" anchor="ctr" anchorCtr="0" compatLnSpc="1">
            <a:prstTxWarp prst="textNoShape">
              <a:avLst/>
            </a:prstTxWarp>
          </a:bodyPr>
          <a:lstStyle>
            <a:lvl1pPr algn="r">
              <a:defRPr sz="1320">
                <a:solidFill>
                  <a:srgbClr val="929292"/>
                </a:solidFill>
                <a:latin typeface="Calibri Light" charset="0"/>
                <a:cs typeface="Arial" charset="0"/>
              </a:defRPr>
            </a:lvl1pPr>
          </a:lstStyle>
          <a:p>
            <a:fld id="{66119F9A-73BC-8448-9AE8-48E55B94A3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3642659" y="7690964"/>
            <a:ext cx="7315200" cy="477494"/>
          </a:xfrm>
          <a:prstGeom prst="rect">
            <a:avLst/>
          </a:prstGeom>
          <a:noFill/>
          <a:ln>
            <a:noFill/>
          </a:ln>
          <a:extLst/>
        </p:spPr>
        <p:txBody>
          <a:bodyPr lIns="88826" tIns="44414" rIns="88826" bIns="44414">
            <a:spAutoFit/>
          </a:bodyPr>
          <a:lstStyle>
            <a:lvl1pPr defTabSz="1408113" eaLnBrk="0" hangingPunct="0"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defTabSz="1408113" eaLnBrk="0" hangingPunct="0"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defTabSz="1408113" eaLnBrk="0" hangingPunct="0"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defTabSz="1408113" eaLnBrk="0" hangingPunct="0"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defTabSz="1408113" eaLnBrk="0" hangingPunct="0"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3275013" indent="-842963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3732213" indent="-842963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4189413" indent="-842963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4646613" indent="-842963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 dirty="0">
                <a:solidFill>
                  <a:srgbClr val="606060"/>
                </a:solidFill>
              </a:rPr>
              <a:t>©IBM 2015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320" dirty="0">
                <a:solidFill>
                  <a:srgbClr val="404040"/>
                </a:solidFill>
                <a:ea typeface="Arial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18521327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66165" y="7699534"/>
            <a:ext cx="3415553" cy="438626"/>
          </a:xfrm>
          <a:prstGeom prst="rect">
            <a:avLst/>
          </a:prstGeom>
        </p:spPr>
        <p:txBody>
          <a:bodyPr vert="horz" wrap="square" lIns="140987" tIns="70493" rIns="140987" bIns="70493" numCol="1" anchor="ctr" anchorCtr="0" compatLnSpc="1">
            <a:prstTxWarp prst="textNoShape">
              <a:avLst/>
            </a:prstTxWarp>
          </a:bodyPr>
          <a:lstStyle>
            <a:lvl1pPr>
              <a:defRPr sz="1320">
                <a:solidFill>
                  <a:srgbClr val="929292"/>
                </a:solidFill>
                <a:latin typeface="Calibri Light" charset="0"/>
                <a:cs typeface="Arial" charset="0"/>
              </a:defRPr>
            </a:lvl1pPr>
          </a:lstStyle>
          <a:p>
            <a:fld id="{A5968DE9-7EFB-1946-9D43-9FE2C7113996}" type="datetime1">
              <a:rPr lang="en-US" smtClean="0"/>
              <a:t>2016-06-16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36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66165" y="7699534"/>
            <a:ext cx="3415553" cy="438626"/>
          </a:xfrm>
          <a:prstGeom prst="rect">
            <a:avLst/>
          </a:prstGeom>
        </p:spPr>
        <p:txBody>
          <a:bodyPr vert="horz" wrap="square" lIns="140987" tIns="70493" rIns="140987" bIns="70493" numCol="1" anchor="ctr" anchorCtr="0" compatLnSpc="1">
            <a:prstTxWarp prst="textNoShape">
              <a:avLst/>
            </a:prstTxWarp>
          </a:bodyPr>
          <a:lstStyle>
            <a:lvl1pPr>
              <a:defRPr sz="1320">
                <a:solidFill>
                  <a:srgbClr val="929292"/>
                </a:solidFill>
                <a:latin typeface="Calibri Light" charset="0"/>
                <a:cs typeface="Arial" charset="0"/>
              </a:defRPr>
            </a:lvl1pPr>
          </a:lstStyle>
          <a:p>
            <a:fld id="{BBD397D8-C851-814B-862A-882CFEF5A5E3}" type="datetime1">
              <a:rPr lang="en-US" smtClean="0"/>
              <a:t>2016-06-16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31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66165" y="7699534"/>
            <a:ext cx="3415553" cy="438626"/>
          </a:xfrm>
          <a:prstGeom prst="rect">
            <a:avLst/>
          </a:prstGeom>
        </p:spPr>
        <p:txBody>
          <a:bodyPr vert="horz" wrap="square" lIns="140987" tIns="70493" rIns="140987" bIns="70493" numCol="1" anchor="ctr" anchorCtr="0" compatLnSpc="1">
            <a:prstTxWarp prst="textNoShape">
              <a:avLst/>
            </a:prstTxWarp>
          </a:bodyPr>
          <a:lstStyle>
            <a:lvl1pPr>
              <a:defRPr sz="1320">
                <a:solidFill>
                  <a:srgbClr val="929292"/>
                </a:solidFill>
                <a:latin typeface="Calibri Light" charset="0"/>
                <a:cs typeface="Arial" charset="0"/>
              </a:defRPr>
            </a:lvl1pPr>
          </a:lstStyle>
          <a:p>
            <a:fld id="{9A4D6709-B4EF-4641-8CFD-BF5C7D3693E8}" type="datetime1">
              <a:rPr lang="en-US" smtClean="0"/>
              <a:t>2016-06-16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82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80293" y="2247901"/>
            <a:ext cx="1491131" cy="1489190"/>
          </a:xfrm>
          <a:prstGeom prst="rect">
            <a:avLst/>
          </a:prstGeom>
        </p:spPr>
        <p:txBody>
          <a:bodyPr vert="horz" lIns="162549" tIns="81274" rIns="162549" bIns="81274"/>
          <a:lstStyle/>
          <a:p>
            <a:pPr lvl="0"/>
            <a:r>
              <a:rPr lang="en-US" noProof="0">
                <a:sym typeface="HelvNeue Bold for IBM" charset="0"/>
              </a:rPr>
              <a:t>Drag picture to placeholder or click icon to add</a:t>
            </a:r>
            <a:endParaRPr lang="en-US" noProof="0" dirty="0">
              <a:sym typeface="HelvNeue Bold for IBM" charset="0"/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33475" y="2247901"/>
            <a:ext cx="1491131" cy="1489190"/>
          </a:xfrm>
          <a:prstGeom prst="rect">
            <a:avLst/>
          </a:prstGeom>
        </p:spPr>
        <p:txBody>
          <a:bodyPr vert="horz" lIns="162549" tIns="81274" rIns="162549" bIns="81274"/>
          <a:lstStyle/>
          <a:p>
            <a:pPr lvl="0"/>
            <a:r>
              <a:rPr lang="en-US" noProof="0">
                <a:sym typeface="HelvNeue Bold for IBM" charset="0"/>
              </a:rPr>
              <a:t>Drag picture to placeholder or click icon to add</a:t>
            </a:r>
            <a:endParaRPr lang="en-US" noProof="0" dirty="0">
              <a:sym typeface="HelvNeue Bold for IBM" charset="0"/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86660" y="2247901"/>
            <a:ext cx="1491131" cy="1489190"/>
          </a:xfrm>
          <a:prstGeom prst="rect">
            <a:avLst/>
          </a:prstGeom>
        </p:spPr>
        <p:txBody>
          <a:bodyPr vert="horz" lIns="162549" tIns="81274" rIns="162549" bIns="81274"/>
          <a:lstStyle/>
          <a:p>
            <a:pPr lvl="0"/>
            <a:r>
              <a:rPr lang="en-US" noProof="0">
                <a:sym typeface="HelvNeue Bold for IBM" charset="0"/>
              </a:rPr>
              <a:t>Drag picture to placeholder or click icon to add</a:t>
            </a:r>
            <a:endParaRPr lang="en-US" noProof="0" dirty="0">
              <a:sym typeface="HelvNeue Bold for IBM" charset="0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639845" y="2247901"/>
            <a:ext cx="1491131" cy="1489190"/>
          </a:xfrm>
          <a:prstGeom prst="rect">
            <a:avLst/>
          </a:prstGeom>
        </p:spPr>
        <p:txBody>
          <a:bodyPr vert="horz" lIns="162549" tIns="81274" rIns="162549" bIns="81274"/>
          <a:lstStyle/>
          <a:p>
            <a:pPr lvl="0"/>
            <a:r>
              <a:rPr lang="en-US" noProof="0">
                <a:sym typeface="HelvNeue Bold for IBM" charset="0"/>
              </a:rPr>
              <a:t>Drag picture to placeholder or click icon to add</a:t>
            </a:r>
            <a:endParaRPr lang="en-US" noProof="0" dirty="0">
              <a:sym typeface="HelvNeue Bold for IBM" charset="0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2693031" y="2247901"/>
            <a:ext cx="1491131" cy="1489190"/>
          </a:xfrm>
          <a:prstGeom prst="rect">
            <a:avLst/>
          </a:prstGeom>
        </p:spPr>
        <p:txBody>
          <a:bodyPr vert="horz" lIns="162549" tIns="81274" rIns="162549" bIns="81274"/>
          <a:lstStyle/>
          <a:p>
            <a:pPr lvl="0"/>
            <a:r>
              <a:rPr lang="en-US" noProof="0">
                <a:sym typeface="HelvNeue Bold for IBM" charset="0"/>
              </a:rPr>
              <a:t>Drag picture to placeholder or click icon to add</a:t>
            </a:r>
            <a:endParaRPr lang="en-US" noProof="0" dirty="0">
              <a:sym typeface="HelvNeue Bold for IBM" charset="0"/>
            </a:endParaRPr>
          </a:p>
        </p:txBody>
      </p:sp>
      <p:sp>
        <p:nvSpPr>
          <p:cNvPr id="10" name="Shape 20"/>
          <p:cNvSpPr>
            <a:spLocks noGrp="1"/>
          </p:cNvSpPr>
          <p:nvPr>
            <p:ph type="sldNum" sz="quarter" idx="15"/>
          </p:nvPr>
        </p:nvSpPr>
        <p:spPr>
          <a:xfrm>
            <a:off x="13891736" y="7768115"/>
            <a:ext cx="170021" cy="192881"/>
          </a:xfrm>
          <a:prstGeom prst="rect">
            <a:avLst/>
          </a:prstGeom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defTabSz="490050">
              <a:defRPr sz="1320">
                <a:solidFill>
                  <a:srgbClr val="959AA2"/>
                </a:solidFill>
                <a:latin typeface="HelvNeue Roman for IBM" charset="0"/>
                <a:cs typeface="HelvNeue Bold for IBM" charset="0"/>
                <a:sym typeface="HelvNeue Bold for IBM" charset="0"/>
              </a:defRPr>
            </a:lvl1pPr>
          </a:lstStyle>
          <a:p>
            <a:pPr>
              <a:defRPr/>
            </a:pPr>
            <a:fld id="{340D8B6C-494B-0146-94FB-05B75FF726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6165" y="7699534"/>
            <a:ext cx="3415553" cy="438626"/>
          </a:xfrm>
          <a:prstGeom prst="rect">
            <a:avLst/>
          </a:prstGeom>
        </p:spPr>
        <p:txBody>
          <a:bodyPr vert="horz" wrap="square" lIns="140987" tIns="70493" rIns="140987" bIns="70493" numCol="1" anchor="ctr" anchorCtr="0" compatLnSpc="1">
            <a:prstTxWarp prst="textNoShape">
              <a:avLst/>
            </a:prstTxWarp>
          </a:bodyPr>
          <a:lstStyle>
            <a:lvl1pPr>
              <a:defRPr sz="1320">
                <a:solidFill>
                  <a:srgbClr val="929292"/>
                </a:solidFill>
                <a:latin typeface="Calibri Light" charset="0"/>
                <a:cs typeface="Arial" charset="0"/>
              </a:defRPr>
            </a:lvl1pPr>
          </a:lstStyle>
          <a:p>
            <a:fld id="{49359846-163D-F64C-A671-E8366D4025A7}" type="datetime1">
              <a:rPr lang="en-US" smtClean="0"/>
              <a:t>2016-06-16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9797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5124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731520" y="7894320"/>
            <a:ext cx="8900160" cy="294640"/>
          </a:xfrm>
          <a:prstGeom prst="rect">
            <a:avLst/>
          </a:prstGeom>
        </p:spPr>
        <p:txBody>
          <a:bodyPr lIns="146300" tIns="73150" rIns="146300" bIns="73150"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361331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B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6040" y="0"/>
            <a:ext cx="9258301" cy="8229600"/>
          </a:xfrm>
          <a:prstGeom prst="rect">
            <a:avLst/>
          </a:prstGeom>
        </p:spPr>
        <p:txBody>
          <a:bodyPr vert="horz" lIns="51435" tIns="25718" rIns="51435" bIns="25718" anchor="ctr"/>
          <a:lstStyle>
            <a:lvl1pPr marL="0" indent="0" algn="l"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marL="288026" indent="0">
              <a:buNone/>
              <a:defRPr>
                <a:solidFill>
                  <a:srgbClr val="00B2EF"/>
                </a:solidFill>
              </a:defRPr>
            </a:lvl2pPr>
            <a:lvl3pPr marL="493758" indent="0">
              <a:buNone/>
              <a:defRPr>
                <a:solidFill>
                  <a:srgbClr val="00B2EF"/>
                </a:solidFill>
              </a:defRPr>
            </a:lvl3pPr>
            <a:lvl4pPr marL="699493" indent="0">
              <a:buNone/>
              <a:defRPr>
                <a:solidFill>
                  <a:srgbClr val="00B2EF"/>
                </a:solidFill>
              </a:defRPr>
            </a:lvl4pPr>
            <a:lvl5pPr marL="905224" indent="0">
              <a:buNone/>
              <a:defRPr>
                <a:solidFill>
                  <a:srgbClr val="00B2EF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567941" y="2734488"/>
            <a:ext cx="9296400" cy="706365"/>
          </a:xfrm>
          <a:prstGeom prst="rect">
            <a:avLst/>
          </a:prstGeom>
        </p:spPr>
        <p:txBody>
          <a:bodyPr vert="horz"/>
          <a:lstStyle>
            <a:lvl1pPr>
              <a:defRPr lang="en-US" sz="3600" spc="320" dirty="0">
                <a:solidFill>
                  <a:srgbClr val="000000"/>
                </a:solidFill>
                <a:latin typeface="HelvNeue Bold for IBM"/>
                <a:ea typeface="HelvNeue Bold for IBM"/>
                <a:cs typeface="HelvNeue Bold for IBM"/>
                <a:sym typeface="Helvetica Neue Light"/>
              </a:defRPr>
            </a:lvl1pPr>
          </a:lstStyle>
          <a:p>
            <a:pPr lvl="0"/>
            <a:r>
              <a:rPr lang="en-US" dirty="0"/>
              <a:t>ADD TEXT HERE:</a:t>
            </a:r>
          </a:p>
        </p:txBody>
      </p:sp>
    </p:spTree>
    <p:extLst>
      <p:ext uri="{BB962C8B-B14F-4D97-AF65-F5344CB8AC3E}">
        <p14:creationId xmlns:p14="http://schemas.microsoft.com/office/powerpoint/2010/main" val="686014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0" y="609600"/>
            <a:ext cx="13258800" cy="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88" y="30163"/>
            <a:ext cx="696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12957048" cy="11588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2EE4C-501D-4B4C-A595-DD5CF37FA79D}" type="datetime1">
              <a:rPr lang="en-US" smtClean="0"/>
              <a:t>2016-06-16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177F8E-3B53-4C83-AAEE-098921EBA9F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1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599" y="762000"/>
            <a:ext cx="11658601" cy="11588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DF54-1AC8-6E48-A093-C35326EEF5DF}" type="datetime1">
              <a:rPr lang="en-US" smtClean="0"/>
              <a:t>2016-06-16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177F8E-3B53-4C83-AAEE-098921EBA9F4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609600"/>
            <a:ext cx="13258800" cy="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88" y="30163"/>
            <a:ext cx="696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78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12954000" cy="11588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20875"/>
            <a:ext cx="6720840" cy="5430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0D4D0-39D3-534C-940B-00579F7FF2CA}" type="datetime1">
              <a:rPr lang="en-US" smtClean="0"/>
              <a:t>2016-06-16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177F8E-3B53-4C83-AAEE-098921EBA9F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177881" y="1920875"/>
            <a:ext cx="6720840" cy="5430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0" y="609600"/>
            <a:ext cx="13258800" cy="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88" y="30163"/>
            <a:ext cx="696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19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362" y="762000"/>
            <a:ext cx="11658600" cy="11588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20875"/>
            <a:ext cx="6720840" cy="5430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B798B-DDC1-434B-B73B-5790EA6504C3}" type="datetime1">
              <a:rPr lang="en-US" smtClean="0"/>
              <a:t>2016-06-16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177F8E-3B53-4C83-AAEE-098921EBA9F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177881" y="1920875"/>
            <a:ext cx="6720840" cy="5430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0" y="609600"/>
            <a:ext cx="13258800" cy="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88" y="30163"/>
            <a:ext cx="696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95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180" y="762000"/>
            <a:ext cx="11658600" cy="11588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20875"/>
            <a:ext cx="4480560" cy="5430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11543-B37B-4F4D-A3D0-C3554D1D7711}" type="datetime1">
              <a:rPr lang="en-US" smtClean="0"/>
              <a:t>2016-06-16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177F8E-3B53-4C83-AAEE-098921EBA9F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9414034" y="1920875"/>
            <a:ext cx="4480560" cy="5430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935616" y="1920875"/>
            <a:ext cx="4480560" cy="5430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0" y="609600"/>
            <a:ext cx="13258800" cy="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88" y="30163"/>
            <a:ext cx="696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56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858000" y="3090863"/>
            <a:ext cx="29718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1500" dirty="0"/>
              <a:t>+</a:t>
            </a:r>
          </a:p>
        </p:txBody>
      </p:sp>
      <p:pic>
        <p:nvPicPr>
          <p:cNvPr id="5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600" y="2511425"/>
            <a:ext cx="3095625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429000" y="2753773"/>
            <a:ext cx="3200400" cy="253640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08C0A-4961-614E-8727-7901C9660ED7}" type="datetime1">
              <a:rPr lang="en-US" smtClean="0"/>
              <a:t>2016-06-16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19A8AA9E-1AA0-49C2-B5C0-5E137340E2F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6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3046887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66165" y="7699534"/>
            <a:ext cx="3415553" cy="438626"/>
          </a:xfrm>
          <a:prstGeom prst="rect">
            <a:avLst/>
          </a:prstGeom>
        </p:spPr>
        <p:txBody>
          <a:bodyPr vert="horz" wrap="square" lIns="140987" tIns="70493" rIns="140987" bIns="70493" numCol="1" anchor="ctr" anchorCtr="0" compatLnSpc="1">
            <a:prstTxWarp prst="textNoShape">
              <a:avLst/>
            </a:prstTxWarp>
          </a:bodyPr>
          <a:lstStyle>
            <a:lvl1pPr>
              <a:defRPr sz="1320">
                <a:solidFill>
                  <a:srgbClr val="929292"/>
                </a:solidFill>
                <a:latin typeface="Calibri Light" charset="0"/>
                <a:cs typeface="Arial" charset="0"/>
              </a:defRPr>
            </a:lvl1pPr>
          </a:lstStyle>
          <a:p>
            <a:fld id="{EB10604F-8F1A-DD46-A844-34657AEAAC65}" type="datetime1">
              <a:rPr lang="en-US" smtClean="0"/>
              <a:t>2016-06-16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1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1295704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7848600"/>
            <a:ext cx="146304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2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20875"/>
            <a:ext cx="13441363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6725" y="7901940"/>
            <a:ext cx="3414713" cy="27432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 defTabSz="1306220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2B8B35-8712-0E44-AD42-746DAC092A1E}" type="datetime1">
              <a:rPr lang="en-US" smtClean="0"/>
              <a:t>2016-06-16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438" y="7901940"/>
            <a:ext cx="3413125" cy="274320"/>
          </a:xfrm>
          <a:prstGeom prst="rect">
            <a:avLst/>
          </a:prstGeom>
        </p:spPr>
        <p:txBody>
          <a:bodyPr vert="horz" wrap="square" lIns="130622" tIns="65311" rIns="130622" bIns="65311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929292"/>
                </a:solidFill>
                <a:latin typeface="Calibri Light" panose="020F0302020204030204" pitchFamily="34" charset="0"/>
              </a:defRPr>
            </a:lvl1pPr>
          </a:lstStyle>
          <a:p>
            <a:fld id="{BDA1C353-5D38-4C5C-8D25-B1ED6D5DE95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657600" y="7900601"/>
            <a:ext cx="7315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200" dirty="0" smtClean="0">
                <a:solidFill>
                  <a:srgbClr val="606060"/>
                </a:solidFill>
              </a:rPr>
              <a:t>Please </a:t>
            </a:r>
            <a:r>
              <a:rPr lang="en-US" sz="1200" dirty="0">
                <a:solidFill>
                  <a:srgbClr val="606060"/>
                </a:solidFill>
              </a:rPr>
              <a:t>do not distribute without permission. ©IBM 2016</a:t>
            </a:r>
            <a:r>
              <a:rPr lang="en-US" sz="1200" baseline="0" dirty="0">
                <a:solidFill>
                  <a:srgbClr val="606060"/>
                </a:solidFill>
              </a:rPr>
              <a:t> </a:t>
            </a:r>
            <a:endParaRPr lang="en-US" sz="1200" dirty="0">
              <a:solidFill>
                <a:srgbClr val="606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71525" y="-15875"/>
            <a:ext cx="1158875" cy="1158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2" r:id="rId3"/>
    <p:sldLayoutId id="2147483690" r:id="rId4"/>
    <p:sldLayoutId id="2147483693" r:id="rId5"/>
    <p:sldLayoutId id="2147483691" r:id="rId6"/>
    <p:sldLayoutId id="2147483689" r:id="rId7"/>
    <p:sldLayoutId id="2147483694" r:id="rId8"/>
    <p:sldLayoutId id="2147483748" r:id="rId9"/>
    <p:sldLayoutId id="2147483749" r:id="rId10"/>
    <p:sldLayoutId id="2147483750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51" r:id="rId17"/>
    <p:sldLayoutId id="2147483752" r:id="rId18"/>
    <p:sldLayoutId id="2147483753" r:id="rId19"/>
  </p:sldLayoutIdLst>
  <p:hf hdr="0" ftr="0" dt="0"/>
  <p:txStyles>
    <p:titleStyle>
      <a:lvl1pPr algn="l" defTabSz="1304925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262626"/>
          </a:solidFill>
          <a:latin typeface="Calibri Light" pitchFamily="34" charset="0"/>
          <a:ea typeface="+mj-ea"/>
          <a:cs typeface="+mj-cs"/>
        </a:defRPr>
      </a:lvl1pPr>
      <a:lvl2pPr algn="l" defTabSz="1304925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 Light" pitchFamily="34" charset="0"/>
        </a:defRPr>
      </a:lvl2pPr>
      <a:lvl3pPr algn="l" defTabSz="1304925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 Light" pitchFamily="34" charset="0"/>
        </a:defRPr>
      </a:lvl3pPr>
      <a:lvl4pPr algn="l" defTabSz="1304925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 Light" pitchFamily="34" charset="0"/>
        </a:defRPr>
      </a:lvl4pPr>
      <a:lvl5pPr algn="l" defTabSz="1304925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 Light" pitchFamily="34" charset="0"/>
        </a:defRPr>
      </a:lvl5pPr>
      <a:lvl6pPr marL="457200" algn="l" defTabSz="1304925" rtl="0" eaLnBrk="1" fontAlgn="base" hangingPunct="1">
        <a:spcBef>
          <a:spcPct val="0"/>
        </a:spcBef>
        <a:spcAft>
          <a:spcPct val="0"/>
        </a:spcAft>
        <a:defRPr sz="4000">
          <a:solidFill>
            <a:srgbClr val="606060"/>
          </a:solidFill>
          <a:latin typeface="Calibri Light" pitchFamily="34" charset="0"/>
        </a:defRPr>
      </a:lvl6pPr>
      <a:lvl7pPr marL="914400" algn="l" defTabSz="1304925" rtl="0" eaLnBrk="1" fontAlgn="base" hangingPunct="1">
        <a:spcBef>
          <a:spcPct val="0"/>
        </a:spcBef>
        <a:spcAft>
          <a:spcPct val="0"/>
        </a:spcAft>
        <a:defRPr sz="4000">
          <a:solidFill>
            <a:srgbClr val="606060"/>
          </a:solidFill>
          <a:latin typeface="Calibri Light" pitchFamily="34" charset="0"/>
        </a:defRPr>
      </a:lvl7pPr>
      <a:lvl8pPr marL="1371600" algn="l" defTabSz="1304925" rtl="0" eaLnBrk="1" fontAlgn="base" hangingPunct="1">
        <a:spcBef>
          <a:spcPct val="0"/>
        </a:spcBef>
        <a:spcAft>
          <a:spcPct val="0"/>
        </a:spcAft>
        <a:defRPr sz="4000">
          <a:solidFill>
            <a:srgbClr val="606060"/>
          </a:solidFill>
          <a:latin typeface="Calibri Light" pitchFamily="34" charset="0"/>
        </a:defRPr>
      </a:lvl8pPr>
      <a:lvl9pPr marL="1828800" algn="l" defTabSz="1304925" rtl="0" eaLnBrk="1" fontAlgn="base" hangingPunct="1">
        <a:spcBef>
          <a:spcPct val="0"/>
        </a:spcBef>
        <a:spcAft>
          <a:spcPct val="0"/>
        </a:spcAft>
        <a:defRPr sz="4000">
          <a:solidFill>
            <a:srgbClr val="606060"/>
          </a:solidFill>
          <a:latin typeface="Calibri Light" pitchFamily="34" charset="0"/>
        </a:defRPr>
      </a:lvl9pPr>
    </p:titleStyle>
    <p:bodyStyle>
      <a:lvl1pPr marL="342900" indent="-342900" algn="l" defTabSz="130492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262626"/>
          </a:solidFill>
          <a:latin typeface="Calibri Light" pitchFamily="34" charset="0"/>
          <a:ea typeface="+mn-ea"/>
          <a:cs typeface="+mn-cs"/>
        </a:defRPr>
      </a:lvl1pPr>
      <a:lvl2pPr marL="1060450" indent="-407988" algn="l" defTabSz="130492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262626"/>
          </a:solidFill>
          <a:latin typeface="Calibri Light" pitchFamily="34" charset="0"/>
          <a:ea typeface="+mn-ea"/>
          <a:cs typeface="+mn-cs"/>
        </a:defRPr>
      </a:lvl2pPr>
      <a:lvl3pPr marL="1631950" indent="-325438" algn="l" defTabSz="1304925" rtl="0" eaLnBrk="1" fontAlgn="base" hangingPunct="1">
        <a:spcBef>
          <a:spcPct val="20000"/>
        </a:spcBef>
        <a:spcAft>
          <a:spcPct val="0"/>
        </a:spcAft>
        <a:buFont typeface="Calibri Light" panose="020F0302020204030204" pitchFamily="34" charset="0"/>
        <a:buChar char="‐"/>
        <a:defRPr sz="2400" kern="1200">
          <a:solidFill>
            <a:srgbClr val="262626"/>
          </a:solidFill>
          <a:latin typeface="Calibri Light" pitchFamily="34" charset="0"/>
          <a:ea typeface="+mn-ea"/>
          <a:cs typeface="+mn-cs"/>
        </a:defRPr>
      </a:lvl3pPr>
      <a:lvl4pPr marL="2284413" indent="-325438" algn="l" defTabSz="1304925" rtl="0" eaLnBrk="1" fontAlgn="base" hangingPunct="1">
        <a:spcBef>
          <a:spcPct val="20000"/>
        </a:spcBef>
        <a:spcAft>
          <a:spcPct val="0"/>
        </a:spcAft>
        <a:buFont typeface="Calibri Light" panose="020F0302020204030204" pitchFamily="34" charset="0"/>
        <a:buChar char="»"/>
        <a:defRPr sz="2000" kern="1200">
          <a:solidFill>
            <a:srgbClr val="262626"/>
          </a:solidFill>
          <a:latin typeface="Calibri Light" pitchFamily="34" charset="0"/>
          <a:ea typeface="+mn-ea"/>
          <a:cs typeface="+mn-cs"/>
        </a:defRPr>
      </a:lvl4pPr>
      <a:lvl5pPr marL="2938463" indent="-325438" algn="l" defTabSz="130492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Cognitive Value Assessment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 for IBM CLIENTS &amp; partners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0" y="7924800"/>
            <a:ext cx="15808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</a:rPr>
              <a:t>Last updated: April 2016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2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6070600"/>
            <a:ext cx="9296400" cy="706365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Appendix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6934200"/>
            <a:ext cx="9296400" cy="706365"/>
          </a:xfrm>
        </p:spPr>
        <p:txBody>
          <a:bodyPr/>
          <a:lstStyle/>
          <a:p>
            <a:r>
              <a:rPr lang="en-US" sz="2800" i="1" dirty="0">
                <a:solidFill>
                  <a:schemeClr val="bg1"/>
                </a:solidFill>
                <a:latin typeface="+mj-lt"/>
              </a:rPr>
              <a:t>Additional Details</a:t>
            </a:r>
          </a:p>
        </p:txBody>
      </p:sp>
    </p:spTree>
    <p:extLst>
      <p:ext uri="{BB962C8B-B14F-4D97-AF65-F5344CB8AC3E}">
        <p14:creationId xmlns:p14="http://schemas.microsoft.com/office/powerpoint/2010/main" val="2641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Guidance for a Successful Prototype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177F8E-3B53-4C83-AAEE-098921EBA9F4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0" y="2049911"/>
            <a:ext cx="0" cy="193899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2049911"/>
            <a:ext cx="25146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r"/>
            <a:r>
              <a:rPr lang="en-US" sz="2400" dirty="0">
                <a:latin typeface="+mn-lt"/>
                <a:cs typeface="Helvetica"/>
              </a:rPr>
              <a:t>A Prototype is…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0393" y="2049911"/>
            <a:ext cx="9286407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2400" dirty="0">
                <a:latin typeface="+mn-lt"/>
                <a:cs typeface="Helvetica"/>
              </a:rPr>
              <a:t>An agreed upon sub-set of the use case as defined by IBM and </a:t>
            </a:r>
            <a:r>
              <a:rPr lang="en-US" sz="2400" dirty="0" smtClean="0">
                <a:latin typeface="+mn-lt"/>
                <a:cs typeface="Helvetica"/>
              </a:rPr>
              <a:t>client </a:t>
            </a:r>
            <a:endParaRPr lang="en-US" sz="2400" dirty="0">
              <a:latin typeface="+mn-lt"/>
              <a:cs typeface="Helvetica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+mn-lt"/>
                <a:cs typeface="Helvetica"/>
              </a:rPr>
              <a:t>A medium-complexity flow used to demonstrate functionality of the technology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+mn-lt"/>
                <a:cs typeface="Helvetica"/>
              </a:rPr>
              <a:t>Leverages existing frameworks and populates these with client data to accelerate time to value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048000" y="4625876"/>
            <a:ext cx="0" cy="23083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4600862"/>
            <a:ext cx="2514600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r"/>
            <a:r>
              <a:rPr lang="en-US" sz="2400" dirty="0">
                <a:latin typeface="+mn-lt"/>
                <a:cs typeface="Helvetica"/>
              </a:rPr>
              <a:t>A Prototype is </a:t>
            </a:r>
            <a:r>
              <a:rPr lang="en-US" sz="2400" b="1" i="1" dirty="0">
                <a:latin typeface="+mn-lt"/>
                <a:cs typeface="Helvetica"/>
              </a:rPr>
              <a:t>not</a:t>
            </a:r>
            <a:r>
              <a:rPr lang="en-US" sz="2400" dirty="0">
                <a:latin typeface="+mn-lt"/>
                <a:cs typeface="Helvetica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4625876"/>
            <a:ext cx="9286407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2400" dirty="0">
                <a:latin typeface="+mn-lt"/>
                <a:cs typeface="Helvetica"/>
              </a:rPr>
              <a:t>Integrated into </a:t>
            </a:r>
            <a:r>
              <a:rPr lang="en-US" sz="2400" dirty="0" smtClean="0">
                <a:latin typeface="+mn-lt"/>
                <a:cs typeface="Helvetica"/>
              </a:rPr>
              <a:t>backend/production </a:t>
            </a:r>
            <a:r>
              <a:rPr lang="en-US" sz="2400" dirty="0">
                <a:latin typeface="+mn-lt"/>
                <a:cs typeface="Helvetica"/>
              </a:rPr>
              <a:t>system(s)</a:t>
            </a:r>
          </a:p>
          <a:p>
            <a:pPr marL="285750" lvl="0" indent="-285750">
              <a:buFont typeface="Arial"/>
              <a:buChar char="•"/>
            </a:pPr>
            <a:r>
              <a:rPr lang="en-US" sz="2400" dirty="0">
                <a:latin typeface="+mn-lt"/>
                <a:cs typeface="Helvetica"/>
              </a:rPr>
              <a:t>Intended for experimentation by the </a:t>
            </a:r>
            <a:r>
              <a:rPr lang="en-US" sz="2400" dirty="0" smtClean="0">
                <a:latin typeface="+mn-lt"/>
                <a:cs typeface="Helvetica"/>
              </a:rPr>
              <a:t>end-user </a:t>
            </a:r>
            <a:r>
              <a:rPr lang="en-US" sz="2400" dirty="0">
                <a:latin typeface="+mn-lt"/>
                <a:cs typeface="Helvetica"/>
              </a:rPr>
              <a:t>in the field, or A/B testing</a:t>
            </a:r>
          </a:p>
          <a:p>
            <a:pPr marL="285750" lvl="0" indent="-285750">
              <a:buFont typeface="Arial"/>
              <a:buChar char="•"/>
            </a:pPr>
            <a:r>
              <a:rPr lang="en-US" sz="2400" dirty="0">
                <a:latin typeface="+mn-lt"/>
                <a:cs typeface="Helvetica"/>
              </a:rPr>
              <a:t>Built for scalability, confidential, or sensitive data (any content with PII must be scrubbed before ingestion into the system) </a:t>
            </a:r>
          </a:p>
          <a:p>
            <a:pPr marL="285750" lvl="0" indent="-285750">
              <a:buFont typeface="Arial"/>
              <a:buChar char="•"/>
            </a:pPr>
            <a:r>
              <a:rPr lang="en-US" sz="2400" dirty="0">
                <a:latin typeface="+mn-lt"/>
                <a:cs typeface="Helvetica"/>
              </a:rPr>
              <a:t>Ready to answer all questions (especially those outside the agreed upon sub-set)</a:t>
            </a:r>
          </a:p>
        </p:txBody>
      </p:sp>
    </p:spTree>
    <p:extLst>
      <p:ext uri="{BB962C8B-B14F-4D97-AF65-F5344CB8AC3E}">
        <p14:creationId xmlns:p14="http://schemas.microsoft.com/office/powerpoint/2010/main" val="836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alibri Light" charset="0"/>
              </a:rPr>
              <a:t>The purpose of the Cognitive Value Assessment (CVA) is to </a:t>
            </a:r>
            <a:r>
              <a:rPr lang="en-US" sz="3600" dirty="0" smtClean="0">
                <a:latin typeface="Calibri Light" charset="0"/>
              </a:rPr>
              <a:t>prove </a:t>
            </a:r>
            <a:r>
              <a:rPr lang="en-US" sz="3600" dirty="0">
                <a:latin typeface="Calibri Light" charset="0"/>
              </a:rPr>
              <a:t>how IBM </a:t>
            </a:r>
            <a:r>
              <a:rPr lang="en-US" sz="3600" dirty="0" smtClean="0">
                <a:latin typeface="Calibri Light" charset="0"/>
              </a:rPr>
              <a:t>Cognitive Solutions can transform your business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799"/>
            <a:ext cx="13441363" cy="4760913"/>
          </a:xfrm>
        </p:spPr>
        <p:txBody>
          <a:bodyPr/>
          <a:lstStyle/>
          <a:p>
            <a:pPr marL="12700" indent="-12700"/>
            <a:r>
              <a:rPr lang="en-US" sz="2800" dirty="0">
                <a:solidFill>
                  <a:srgbClr val="393939"/>
                </a:solidFill>
                <a:latin typeface="Calibri Light" charset="0"/>
              </a:rPr>
              <a:t>The </a:t>
            </a:r>
            <a:r>
              <a:rPr lang="en-US" sz="2800" dirty="0" smtClean="0">
                <a:solidFill>
                  <a:srgbClr val="393939"/>
                </a:solidFill>
                <a:latin typeface="Calibri Light" charset="0"/>
              </a:rPr>
              <a:t>CVA </a:t>
            </a:r>
            <a:r>
              <a:rPr lang="en-US" sz="2800" dirty="0">
                <a:solidFill>
                  <a:srgbClr val="393939"/>
                </a:solidFill>
                <a:latin typeface="Calibri Light" charset="0"/>
              </a:rPr>
              <a:t>project team will work </a:t>
            </a:r>
            <a:r>
              <a:rPr lang="en-US" sz="2800" dirty="0" smtClean="0">
                <a:solidFill>
                  <a:srgbClr val="393939"/>
                </a:solidFill>
                <a:latin typeface="Calibri Light" charset="0"/>
              </a:rPr>
              <a:t>closely </a:t>
            </a:r>
            <a:r>
              <a:rPr lang="en-US" sz="2800" dirty="0" smtClean="0">
                <a:solidFill>
                  <a:srgbClr val="393939"/>
                </a:solidFill>
                <a:latin typeface="Calibri Light" charset="0"/>
                <a:ea typeface="MS PGothic" charset="0"/>
                <a:cs typeface="Arial" charset="0"/>
              </a:rPr>
              <a:t>with your team to identify a high-value business challenge that can be solved by cognitive technology. </a:t>
            </a:r>
          </a:p>
          <a:p>
            <a:pPr marL="12700" indent="-12700"/>
            <a:endParaRPr lang="en-US" sz="2800" dirty="0">
              <a:solidFill>
                <a:srgbClr val="393939"/>
              </a:solidFill>
              <a:latin typeface="Calibri Light" charset="0"/>
              <a:ea typeface="MS PGothic" charset="0"/>
              <a:cs typeface="Arial" charset="0"/>
            </a:endParaRPr>
          </a:p>
          <a:p>
            <a:r>
              <a:rPr lang="en-US" sz="2800" dirty="0">
                <a:solidFill>
                  <a:srgbClr val="393939"/>
                </a:solidFill>
                <a:latin typeface="Calibri Light" charset="0"/>
                <a:ea typeface="MS PGothic" charset="0"/>
                <a:cs typeface="Arial" charset="0"/>
              </a:rPr>
              <a:t>The CVA </a:t>
            </a:r>
            <a:r>
              <a:rPr lang="en-US" sz="2800" dirty="0" smtClean="0">
                <a:solidFill>
                  <a:srgbClr val="393939"/>
                </a:solidFill>
                <a:latin typeface="Calibri Light" charset="0"/>
                <a:ea typeface="MS PGothic" charset="0"/>
                <a:cs typeface="Arial" charset="0"/>
              </a:rPr>
              <a:t>will deliver </a:t>
            </a:r>
            <a:r>
              <a:rPr lang="en-US" sz="2800" dirty="0">
                <a:solidFill>
                  <a:srgbClr val="393939"/>
                </a:solidFill>
                <a:latin typeface="Calibri Light" charset="0"/>
                <a:ea typeface="MS PGothic" charset="0"/>
                <a:cs typeface="Arial" charset="0"/>
              </a:rPr>
              <a:t>on the following </a:t>
            </a:r>
            <a:r>
              <a:rPr lang="en-US" sz="2800" dirty="0" smtClean="0">
                <a:solidFill>
                  <a:srgbClr val="393939"/>
                </a:solidFill>
                <a:latin typeface="Calibri Light" charset="0"/>
                <a:ea typeface="MS PGothic" charset="0"/>
                <a:cs typeface="Arial" charset="0"/>
              </a:rPr>
              <a:t>outcomes:</a:t>
            </a:r>
            <a:endParaRPr lang="en-US" sz="2800" dirty="0">
              <a:solidFill>
                <a:srgbClr val="393939"/>
              </a:solidFill>
              <a:latin typeface="Calibri Light" charset="0"/>
              <a:ea typeface="MS PGothic" charset="0"/>
              <a:cs typeface="Arial" charset="0"/>
            </a:endParaRPr>
          </a:p>
          <a:p>
            <a:pPr lvl="1"/>
            <a:r>
              <a:rPr lang="en-US" sz="2600" dirty="0" smtClean="0">
                <a:solidFill>
                  <a:srgbClr val="393939"/>
                </a:solidFill>
                <a:latin typeface="Calibri Light" charset="0"/>
                <a:ea typeface="MS PGothic" charset="0"/>
                <a:cs typeface="Arial" charset="0"/>
              </a:rPr>
              <a:t>Prove the unique value of cognitive </a:t>
            </a:r>
            <a:r>
              <a:rPr lang="en-US" sz="2600" dirty="0">
                <a:solidFill>
                  <a:srgbClr val="393939"/>
                </a:solidFill>
                <a:latin typeface="Calibri Light" charset="0"/>
                <a:ea typeface="MS PGothic" charset="0"/>
                <a:cs typeface="Arial" charset="0"/>
              </a:rPr>
              <a:t>technology by </a:t>
            </a:r>
            <a:r>
              <a:rPr lang="en-US" sz="2600" dirty="0">
                <a:solidFill>
                  <a:srgbClr val="0080C7"/>
                </a:solidFill>
                <a:latin typeface="Calibri Light" charset="0"/>
                <a:ea typeface="MS PGothic" charset="0"/>
                <a:cs typeface="Arial" charset="0"/>
              </a:rPr>
              <a:t>building a prototype </a:t>
            </a:r>
            <a:r>
              <a:rPr lang="en-US" sz="2600" dirty="0">
                <a:solidFill>
                  <a:srgbClr val="393939"/>
                </a:solidFill>
                <a:latin typeface="Calibri Light" charset="0"/>
                <a:ea typeface="MS PGothic" charset="0"/>
                <a:cs typeface="Arial" charset="0"/>
              </a:rPr>
              <a:t>using </a:t>
            </a:r>
            <a:r>
              <a:rPr lang="en-US" sz="2600" dirty="0" smtClean="0">
                <a:solidFill>
                  <a:srgbClr val="393939"/>
                </a:solidFill>
                <a:latin typeface="Calibri Light" charset="0"/>
                <a:ea typeface="MS PGothic" charset="0"/>
                <a:cs typeface="Arial" charset="0"/>
              </a:rPr>
              <a:t>your data </a:t>
            </a:r>
          </a:p>
          <a:p>
            <a:pPr lvl="1"/>
            <a:r>
              <a:rPr lang="en-US" sz="2600" dirty="0" smtClean="0">
                <a:solidFill>
                  <a:srgbClr val="393939"/>
                </a:solidFill>
                <a:latin typeface="Calibri Light" charset="0"/>
                <a:ea typeface="MS PGothic" charset="0"/>
                <a:cs typeface="Arial" charset="0"/>
              </a:rPr>
              <a:t>Deliver a plan to extend the prototype use case into production, and articulate the </a:t>
            </a:r>
            <a:br>
              <a:rPr lang="en-US" sz="2600" dirty="0" smtClean="0">
                <a:solidFill>
                  <a:srgbClr val="393939"/>
                </a:solidFill>
                <a:latin typeface="Calibri Light" charset="0"/>
                <a:ea typeface="MS PGothic" charset="0"/>
                <a:cs typeface="Arial" charset="0"/>
              </a:rPr>
            </a:br>
            <a:r>
              <a:rPr lang="en-US" sz="2600" dirty="0" smtClean="0">
                <a:solidFill>
                  <a:srgbClr val="0080C7"/>
                </a:solidFill>
                <a:latin typeface="Calibri Light" charset="0"/>
                <a:ea typeface="MS PGothic" charset="0"/>
                <a:cs typeface="Arial" charset="0"/>
              </a:rPr>
              <a:t>overall cognitive vision </a:t>
            </a:r>
            <a:r>
              <a:rPr lang="en-US" sz="2600" dirty="0" smtClean="0">
                <a:solidFill>
                  <a:srgbClr val="393939"/>
                </a:solidFill>
                <a:latin typeface="Calibri Light" charset="0"/>
                <a:ea typeface="MS PGothic" charset="0"/>
                <a:cs typeface="Arial" charset="0"/>
              </a:rPr>
              <a:t>which covers additional use </a:t>
            </a:r>
            <a:r>
              <a:rPr lang="en-US" sz="2600" dirty="0">
                <a:solidFill>
                  <a:srgbClr val="393939"/>
                </a:solidFill>
                <a:latin typeface="Calibri Light" charset="0"/>
                <a:ea typeface="MS PGothic" charset="0"/>
                <a:cs typeface="Arial" charset="0"/>
              </a:rPr>
              <a:t>cases. </a:t>
            </a:r>
            <a:endParaRPr lang="en-US" sz="2600" dirty="0" smtClean="0">
              <a:solidFill>
                <a:srgbClr val="393939"/>
              </a:solidFill>
              <a:latin typeface="Calibri Light" charset="0"/>
              <a:ea typeface="MS PGothic" charset="0"/>
              <a:cs typeface="Arial" charset="0"/>
            </a:endParaRPr>
          </a:p>
          <a:p>
            <a:pPr lvl="1"/>
            <a:r>
              <a:rPr lang="en-US" sz="2600" dirty="0" smtClean="0">
                <a:solidFill>
                  <a:srgbClr val="393939"/>
                </a:solidFill>
                <a:latin typeface="Calibri Light" charset="0"/>
                <a:ea typeface="MS PGothic" charset="0"/>
                <a:cs typeface="Arial" charset="0"/>
              </a:rPr>
              <a:t>Articulate </a:t>
            </a:r>
            <a:r>
              <a:rPr lang="en-US" sz="2600" dirty="0">
                <a:solidFill>
                  <a:srgbClr val="393939"/>
                </a:solidFill>
                <a:latin typeface="Calibri Light" charset="0"/>
                <a:ea typeface="MS PGothic" charset="0"/>
                <a:cs typeface="Arial" charset="0"/>
              </a:rPr>
              <a:t>the </a:t>
            </a:r>
            <a:r>
              <a:rPr lang="en-US" sz="2600" dirty="0">
                <a:solidFill>
                  <a:srgbClr val="0080C7"/>
                </a:solidFill>
                <a:latin typeface="Calibri Light" charset="0"/>
                <a:ea typeface="MS PGothic" charset="0"/>
                <a:cs typeface="Arial" charset="0"/>
              </a:rPr>
              <a:t>benefits case </a:t>
            </a:r>
            <a:r>
              <a:rPr lang="en-US" sz="2600" dirty="0">
                <a:solidFill>
                  <a:srgbClr val="393939"/>
                </a:solidFill>
                <a:latin typeface="Calibri Light" charset="0"/>
                <a:ea typeface="MS PGothic" charset="0"/>
                <a:cs typeface="Arial" charset="0"/>
              </a:rPr>
              <a:t>for a cognitive solution</a:t>
            </a:r>
          </a:p>
          <a:p>
            <a:pPr lvl="1"/>
            <a:endParaRPr lang="en-US" sz="2600" dirty="0">
              <a:solidFill>
                <a:srgbClr val="393939"/>
              </a:solidFill>
              <a:latin typeface="Calibri Light" charset="0"/>
              <a:ea typeface="MS PGothic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177F8E-3B53-4C83-AAEE-098921EBA9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Watson journey is comprised of three phases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177F8E-3B53-4C83-AAEE-098921EBA9F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>
            <a:off x="10485438" y="3494088"/>
            <a:ext cx="40370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rgbClr val="404040"/>
                </a:solidFill>
                <a:latin typeface="Calibri Light" charset="0"/>
                <a:cs typeface="Calibri Light" charset="0"/>
              </a:rPr>
              <a:t>Software as a Service </a:t>
            </a:r>
            <a:endParaRPr lang="en-US" sz="2000" dirty="0" smtClean="0">
              <a:solidFill>
                <a:srgbClr val="404040"/>
              </a:solidFill>
              <a:latin typeface="Calibri Light" charset="0"/>
              <a:cs typeface="Calibri Light" charset="0"/>
            </a:endParaRPr>
          </a:p>
          <a:p>
            <a:pPr algn="ctr"/>
            <a:endParaRPr lang="en-US" sz="1600" dirty="0" smtClean="0">
              <a:solidFill>
                <a:srgbClr val="404040"/>
              </a:solidFill>
              <a:latin typeface="Calibri Light" charset="0"/>
              <a:cs typeface="Calibri Light" charset="0"/>
            </a:endParaRPr>
          </a:p>
          <a:p>
            <a:pPr algn="ctr"/>
            <a:r>
              <a:rPr lang="en-US" sz="1600" dirty="0" smtClean="0">
                <a:solidFill>
                  <a:srgbClr val="404040"/>
                </a:solidFill>
                <a:latin typeface="Calibri Light" charset="0"/>
                <a:cs typeface="Calibri Light" charset="0"/>
              </a:rPr>
              <a:t>Deploy </a:t>
            </a:r>
            <a:r>
              <a:rPr lang="en-US" sz="1600" dirty="0">
                <a:solidFill>
                  <a:srgbClr val="404040"/>
                </a:solidFill>
                <a:latin typeface="Calibri Light" charset="0"/>
                <a:cs typeface="Calibri Light" charset="0"/>
              </a:rPr>
              <a:t>&amp; Manage Watson </a:t>
            </a:r>
          </a:p>
        </p:txBody>
      </p:sp>
      <p:sp>
        <p:nvSpPr>
          <p:cNvPr id="29" name="TextBox 16"/>
          <p:cNvSpPr txBox="1">
            <a:spLocks noChangeArrowheads="1"/>
          </p:cNvSpPr>
          <p:nvPr/>
        </p:nvSpPr>
        <p:spPr bwMode="auto">
          <a:xfrm>
            <a:off x="10485438" y="2133600"/>
            <a:ext cx="39925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cs typeface="Calibri" charset="0"/>
              </a:rPr>
              <a:t>Phase 3:</a:t>
            </a:r>
          </a:p>
          <a:p>
            <a:pPr algn="ctr"/>
            <a:r>
              <a:rPr lang="en-US" sz="2000" b="1" dirty="0">
                <a:cs typeface="Calibri" charset="0"/>
              </a:rPr>
              <a:t>Deliver the Future </a:t>
            </a: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457201" y="3494088"/>
            <a:ext cx="3429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404040"/>
                </a:solidFill>
                <a:latin typeface="Calibri Light" charset="0"/>
                <a:cs typeface="Calibri Light" charset="0"/>
              </a:rPr>
              <a:t>Cognitive Value </a:t>
            </a:r>
            <a:r>
              <a:rPr lang="en-US" sz="2000" dirty="0" smtClean="0">
                <a:solidFill>
                  <a:srgbClr val="404040"/>
                </a:solidFill>
                <a:latin typeface="Calibri Light" charset="0"/>
                <a:cs typeface="Calibri Light" charset="0"/>
              </a:rPr>
              <a:t>Assessment</a:t>
            </a:r>
          </a:p>
          <a:p>
            <a:pPr algn="ctr"/>
            <a:endParaRPr lang="en-US" sz="1600" dirty="0" smtClean="0">
              <a:solidFill>
                <a:srgbClr val="404040"/>
              </a:solidFill>
              <a:latin typeface="Calibri Light" charset="0"/>
              <a:cs typeface="Calibri Light" charset="0"/>
            </a:endParaRPr>
          </a:p>
          <a:p>
            <a:pPr algn="ctr"/>
            <a:r>
              <a:rPr lang="en-US" sz="1600" dirty="0" smtClean="0">
                <a:solidFill>
                  <a:srgbClr val="404040"/>
                </a:solidFill>
                <a:latin typeface="Calibri Light" charset="0"/>
                <a:cs typeface="Calibri Light" charset="0"/>
              </a:rPr>
              <a:t>Deliver </a:t>
            </a:r>
            <a:r>
              <a:rPr lang="en-US" sz="1600" dirty="0">
                <a:solidFill>
                  <a:srgbClr val="404040"/>
                </a:solidFill>
                <a:latin typeface="Calibri Light" charset="0"/>
                <a:cs typeface="Calibri Light" charset="0"/>
              </a:rPr>
              <a:t>Cognitive </a:t>
            </a:r>
            <a:r>
              <a:rPr lang="en-US" sz="1600" dirty="0" smtClean="0">
                <a:solidFill>
                  <a:srgbClr val="404040"/>
                </a:solidFill>
                <a:latin typeface="Calibri Light" charset="0"/>
                <a:cs typeface="Calibri Light" charset="0"/>
              </a:rPr>
              <a:t>Prototype</a:t>
            </a:r>
          </a:p>
          <a:p>
            <a:pPr algn="ctr"/>
            <a:endParaRPr lang="en-US" sz="1600" dirty="0" smtClean="0">
              <a:solidFill>
                <a:srgbClr val="404040"/>
              </a:solidFill>
              <a:latin typeface="Calibri Light" charset="0"/>
              <a:cs typeface="Calibri Light" charset="0"/>
            </a:endParaRPr>
          </a:p>
          <a:p>
            <a:pPr algn="ctr"/>
            <a:r>
              <a:rPr lang="en-US" sz="1600" dirty="0" smtClean="0">
                <a:solidFill>
                  <a:srgbClr val="404040"/>
                </a:solidFill>
                <a:latin typeface="Calibri Light" charset="0"/>
                <a:cs typeface="Calibri Light" charset="0"/>
              </a:rPr>
              <a:t>Create </a:t>
            </a:r>
            <a:r>
              <a:rPr lang="en-US" sz="1600" dirty="0">
                <a:solidFill>
                  <a:srgbClr val="404040"/>
                </a:solidFill>
                <a:latin typeface="Calibri Light" charset="0"/>
                <a:cs typeface="Calibri Light" charset="0"/>
              </a:rPr>
              <a:t>a </a:t>
            </a:r>
            <a:r>
              <a:rPr lang="en-US" sz="1600" dirty="0" smtClean="0">
                <a:solidFill>
                  <a:srgbClr val="404040"/>
                </a:solidFill>
                <a:latin typeface="Calibri Light" charset="0"/>
                <a:cs typeface="Calibri Light" charset="0"/>
              </a:rPr>
              <a:t>Cognitive Journey</a:t>
            </a:r>
          </a:p>
          <a:p>
            <a:pPr algn="ctr"/>
            <a:endParaRPr lang="en-US" sz="1600" dirty="0" smtClean="0">
              <a:solidFill>
                <a:srgbClr val="404040"/>
              </a:solidFill>
              <a:latin typeface="Calibri Light" charset="0"/>
              <a:cs typeface="Calibri Light" charset="0"/>
            </a:endParaRPr>
          </a:p>
          <a:p>
            <a:pPr algn="ctr"/>
            <a:r>
              <a:rPr lang="en-US" sz="1600" dirty="0" smtClean="0">
                <a:solidFill>
                  <a:srgbClr val="404040"/>
                </a:solidFill>
                <a:latin typeface="Calibri Light" charset="0"/>
                <a:cs typeface="Calibri Light" charset="0"/>
              </a:rPr>
              <a:t>Develop </a:t>
            </a:r>
            <a:r>
              <a:rPr lang="en-US" sz="1600" dirty="0">
                <a:solidFill>
                  <a:srgbClr val="404040"/>
                </a:solidFill>
                <a:latin typeface="Calibri Light" charset="0"/>
                <a:cs typeface="Calibri Light" charset="0"/>
              </a:rPr>
              <a:t>a </a:t>
            </a:r>
            <a:r>
              <a:rPr lang="en-US" sz="1600" dirty="0" smtClean="0">
                <a:solidFill>
                  <a:srgbClr val="404040"/>
                </a:solidFill>
                <a:latin typeface="Calibri Light" charset="0"/>
                <a:cs typeface="Calibri Light" charset="0"/>
              </a:rPr>
              <a:t>Benefits Case </a:t>
            </a:r>
            <a:endParaRPr lang="en-US" sz="1600" dirty="0">
              <a:solidFill>
                <a:srgbClr val="404040"/>
              </a:solidFill>
              <a:latin typeface="Calibri Light" charset="0"/>
              <a:cs typeface="Calibri Ligh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57200" y="3135313"/>
            <a:ext cx="13587413" cy="0"/>
          </a:xfrm>
          <a:prstGeom prst="line">
            <a:avLst/>
          </a:prstGeom>
          <a:ln w="38100" cmpd="sng">
            <a:solidFill>
              <a:srgbClr val="0037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028825" y="2982913"/>
            <a:ext cx="309563" cy="31115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 Ligh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TextBox 10"/>
          <p:cNvSpPr txBox="1">
            <a:spLocks noChangeArrowheads="1"/>
          </p:cNvSpPr>
          <p:nvPr/>
        </p:nvSpPr>
        <p:spPr bwMode="auto">
          <a:xfrm>
            <a:off x="5240338" y="3494088"/>
            <a:ext cx="4037012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rgbClr val="404040"/>
                </a:solidFill>
                <a:latin typeface="Calibri Light" charset="0"/>
                <a:cs typeface="Calibri Light" charset="0"/>
              </a:rPr>
              <a:t>Configure and Train </a:t>
            </a:r>
            <a:endParaRPr lang="en-US" sz="2000" dirty="0" smtClean="0">
              <a:solidFill>
                <a:srgbClr val="404040"/>
              </a:solidFill>
              <a:latin typeface="Calibri Light" charset="0"/>
              <a:cs typeface="Calibri Light" charset="0"/>
            </a:endParaRPr>
          </a:p>
          <a:p>
            <a:pPr algn="ctr"/>
            <a:endParaRPr lang="en-US" sz="1600" dirty="0" smtClean="0">
              <a:solidFill>
                <a:srgbClr val="404040"/>
              </a:solidFill>
              <a:latin typeface="Calibri Light" charset="0"/>
              <a:cs typeface="Calibri Light" charset="0"/>
            </a:endParaRPr>
          </a:p>
          <a:p>
            <a:pPr algn="ctr"/>
            <a:r>
              <a:rPr lang="en-US" sz="1600" dirty="0">
                <a:solidFill>
                  <a:srgbClr val="404040"/>
                </a:solidFill>
                <a:latin typeface="Calibri Light" charset="0"/>
                <a:cs typeface="Calibri Light" charset="0"/>
              </a:rPr>
              <a:t>Ingestion of </a:t>
            </a:r>
            <a:r>
              <a:rPr lang="en-US" sz="1600" dirty="0" smtClean="0">
                <a:solidFill>
                  <a:srgbClr val="404040"/>
                </a:solidFill>
                <a:latin typeface="Calibri Light" charset="0"/>
                <a:cs typeface="Calibri Light" charset="0"/>
              </a:rPr>
              <a:t>Content</a:t>
            </a:r>
          </a:p>
          <a:p>
            <a:pPr algn="ctr"/>
            <a:endParaRPr lang="en-US" sz="1600" dirty="0">
              <a:solidFill>
                <a:srgbClr val="404040"/>
              </a:solidFill>
              <a:latin typeface="Calibri Light" charset="0"/>
              <a:cs typeface="Calibri Light" charset="0"/>
            </a:endParaRPr>
          </a:p>
          <a:p>
            <a:pPr algn="ctr"/>
            <a:r>
              <a:rPr lang="en-US" sz="1600" dirty="0" smtClean="0">
                <a:solidFill>
                  <a:srgbClr val="404040"/>
                </a:solidFill>
                <a:latin typeface="Calibri Light" charset="0"/>
                <a:cs typeface="Calibri Light" charset="0"/>
              </a:rPr>
              <a:t>Q&amp;A Development</a:t>
            </a:r>
          </a:p>
          <a:p>
            <a:pPr algn="ctr"/>
            <a:endParaRPr lang="en-US" sz="1600" dirty="0" smtClean="0">
              <a:solidFill>
                <a:srgbClr val="404040"/>
              </a:solidFill>
              <a:latin typeface="Calibri Light" charset="0"/>
              <a:cs typeface="Calibri Light" charset="0"/>
            </a:endParaRPr>
          </a:p>
          <a:p>
            <a:pPr algn="ctr"/>
            <a:r>
              <a:rPr lang="en-US" sz="1600" dirty="0" smtClean="0">
                <a:solidFill>
                  <a:srgbClr val="404040"/>
                </a:solidFill>
                <a:latin typeface="Calibri Light" charset="0"/>
                <a:cs typeface="Calibri Light" charset="0"/>
              </a:rPr>
              <a:t>System Training</a:t>
            </a:r>
          </a:p>
          <a:p>
            <a:pPr algn="ctr"/>
            <a:endParaRPr lang="en-US" sz="1600" dirty="0" smtClean="0">
              <a:solidFill>
                <a:srgbClr val="404040"/>
              </a:solidFill>
              <a:latin typeface="Calibri Light" charset="0"/>
              <a:cs typeface="Calibri Light" charset="0"/>
            </a:endParaRPr>
          </a:p>
          <a:p>
            <a:pPr algn="ctr"/>
            <a:r>
              <a:rPr lang="en-US" sz="1600" dirty="0" smtClean="0">
                <a:solidFill>
                  <a:srgbClr val="404040"/>
                </a:solidFill>
                <a:latin typeface="Calibri Light" charset="0"/>
                <a:cs typeface="Calibri Light" charset="0"/>
              </a:rPr>
              <a:t>Testing and Deployment</a:t>
            </a:r>
            <a:endParaRPr lang="en-US" sz="1600" dirty="0">
              <a:solidFill>
                <a:srgbClr val="404040"/>
              </a:solidFill>
              <a:latin typeface="Calibri Light" charset="0"/>
              <a:cs typeface="Calibri Light" charset="0"/>
            </a:endParaRPr>
          </a:p>
          <a:p>
            <a:pPr lvl="1"/>
            <a:endParaRPr lang="en-US" sz="1600" dirty="0">
              <a:solidFill>
                <a:srgbClr val="404040"/>
              </a:solidFill>
              <a:latin typeface="Calibri Light" charset="0"/>
              <a:cs typeface="Calibri Light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154863" y="2979738"/>
            <a:ext cx="311150" cy="31115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 Ligh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377738" y="2982913"/>
            <a:ext cx="311150" cy="31115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 Ligh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Box 14"/>
          <p:cNvSpPr txBox="1">
            <a:spLocks noChangeArrowheads="1"/>
          </p:cNvSpPr>
          <p:nvPr/>
        </p:nvSpPr>
        <p:spPr bwMode="auto">
          <a:xfrm>
            <a:off x="533400" y="2133600"/>
            <a:ext cx="3352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cs typeface="Calibri" charset="0"/>
              </a:rPr>
              <a:t>Phase 1:</a:t>
            </a:r>
          </a:p>
          <a:p>
            <a:pPr algn="ctr"/>
            <a:r>
              <a:rPr lang="en-US" sz="2000" b="1" dirty="0" smtClean="0">
                <a:cs typeface="Calibri" charset="0"/>
              </a:rPr>
              <a:t>Prove the </a:t>
            </a:r>
            <a:r>
              <a:rPr lang="en-US" sz="2000" b="1" dirty="0">
                <a:cs typeface="Calibri" charset="0"/>
              </a:rPr>
              <a:t>Value</a:t>
            </a:r>
          </a:p>
        </p:txBody>
      </p:sp>
      <p:sp>
        <p:nvSpPr>
          <p:cNvPr id="37" name="TextBox 15"/>
          <p:cNvSpPr txBox="1">
            <a:spLocks noChangeArrowheads="1"/>
          </p:cNvSpPr>
          <p:nvPr/>
        </p:nvSpPr>
        <p:spPr bwMode="auto">
          <a:xfrm>
            <a:off x="5291138" y="2133600"/>
            <a:ext cx="40370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cs typeface="Calibri" charset="0"/>
              </a:rPr>
              <a:t>Phase 2:</a:t>
            </a:r>
          </a:p>
          <a:p>
            <a:pPr algn="ctr"/>
            <a:r>
              <a:rPr lang="en-US" sz="2000" b="1" dirty="0">
                <a:cs typeface="Calibri" charset="0"/>
              </a:rPr>
              <a:t>Begin the Journey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84188" y="2057400"/>
            <a:ext cx="3451225" cy="4357688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 Ligh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Box 5"/>
          <p:cNvSpPr txBox="1">
            <a:spLocks noChangeArrowheads="1"/>
          </p:cNvSpPr>
          <p:nvPr/>
        </p:nvSpPr>
        <p:spPr bwMode="auto">
          <a:xfrm>
            <a:off x="1319213" y="6257925"/>
            <a:ext cx="1720850" cy="307975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/>
              <a:t>Start Here</a:t>
            </a:r>
          </a:p>
        </p:txBody>
      </p:sp>
      <p:pic>
        <p:nvPicPr>
          <p:cNvPr id="41" name="Picture 40" descr="IBM_Watson_avatar_p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4689234"/>
            <a:ext cx="2739999" cy="27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12801600" cy="1239893"/>
          </a:xfrm>
          <a:noFill/>
          <a:ln>
            <a:noFill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latin typeface="Calibri Light"/>
                <a:cs typeface="Calibri Light"/>
              </a:rPr>
              <a:t>With a mature prototype pattern, the CVA phase will take 2-3 weeks* and consist of three main deliverables </a:t>
            </a:r>
            <a:endParaRPr lang="en-US" sz="3600" dirty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177F8E-3B53-4C83-AAEE-098921EBA9F4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92759" y="2438400"/>
            <a:ext cx="11190106" cy="1565293"/>
            <a:chOff x="1592759" y="2133600"/>
            <a:chExt cx="11190106" cy="1565293"/>
          </a:xfrm>
        </p:grpSpPr>
        <p:sp>
          <p:nvSpPr>
            <p:cNvPr id="9" name="TextBox 10"/>
            <p:cNvSpPr txBox="1">
              <a:spLocks noChangeArrowheads="1"/>
            </p:cNvSpPr>
            <p:nvPr/>
          </p:nvSpPr>
          <p:spPr bwMode="auto">
            <a:xfrm>
              <a:off x="1762919" y="2960229"/>
              <a:ext cx="1361281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1303338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1303338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1303338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1303338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chemeClr val="tx2"/>
                  </a:solidFill>
                </a:rPr>
                <a:t>Visioning </a:t>
              </a:r>
              <a:br>
                <a:rPr lang="en-US" altLang="en-US" sz="1600" dirty="0">
                  <a:solidFill>
                    <a:schemeClr val="tx2"/>
                  </a:solidFill>
                </a:rPr>
              </a:br>
              <a:r>
                <a:rPr lang="en-US" altLang="en-US" sz="1600" dirty="0">
                  <a:solidFill>
                    <a:schemeClr val="tx2"/>
                  </a:solidFill>
                </a:rPr>
                <a:t>Workshop</a:t>
              </a:r>
            </a:p>
            <a:p>
              <a:pPr algn="ctr" eaLnBrk="1" hangingPunct="1"/>
              <a:r>
                <a:rPr lang="en-US" altLang="en-US" sz="1600" dirty="0">
                  <a:solidFill>
                    <a:schemeClr val="tx2"/>
                  </a:solidFill>
                </a:rPr>
                <a:t>(1 Day)</a:t>
              </a:r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1592759" y="2588739"/>
              <a:ext cx="11190106" cy="304800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95238" tIns="47619" rIns="95238" bIns="47619" anchor="ctr"/>
            <a:lstStyle/>
            <a:p>
              <a:pPr algn="ctr">
                <a:defRPr/>
              </a:pPr>
              <a:endParaRPr lang="en-US">
                <a:solidFill>
                  <a:srgbClr val="00152E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95711" y="2445864"/>
              <a:ext cx="495697" cy="53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TextBox 48"/>
            <p:cNvSpPr txBox="1">
              <a:spLocks noChangeArrowheads="1"/>
            </p:cNvSpPr>
            <p:nvPr/>
          </p:nvSpPr>
          <p:spPr bwMode="auto">
            <a:xfrm>
              <a:off x="4400499" y="2960229"/>
              <a:ext cx="12192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1303338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1303338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1303338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1303338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Prototype</a:t>
              </a:r>
              <a:br>
                <a:rPr lang="en-US" altLang="en-US" sz="1600" dirty="0"/>
              </a:br>
              <a:r>
                <a:rPr lang="en-US" altLang="en-US" sz="1600" dirty="0"/>
                <a:t>Build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352800" y="2133600"/>
              <a:ext cx="0" cy="136953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48"/>
            <p:cNvSpPr txBox="1">
              <a:spLocks noChangeArrowheads="1"/>
            </p:cNvSpPr>
            <p:nvPr/>
          </p:nvSpPr>
          <p:spPr bwMode="auto">
            <a:xfrm>
              <a:off x="6784587" y="2960229"/>
              <a:ext cx="8064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1303338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1303338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1303338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1303338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Journey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76599" y="2436339"/>
              <a:ext cx="1867001" cy="53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5" name="TextBox 48"/>
            <p:cNvSpPr txBox="1">
              <a:spLocks noChangeArrowheads="1"/>
            </p:cNvSpPr>
            <p:nvPr/>
          </p:nvSpPr>
          <p:spPr bwMode="auto">
            <a:xfrm>
              <a:off x="8686800" y="2960229"/>
              <a:ext cx="13716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1303338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1303338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1303338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1303338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 dirty="0" smtClean="0"/>
                <a:t>Benefits Case</a:t>
              </a:r>
              <a:r>
                <a:rPr lang="en-US" altLang="en-US" sz="1600" dirty="0"/>
                <a:t/>
              </a:r>
              <a:br>
                <a:rPr lang="en-US" altLang="en-US" sz="1600" dirty="0"/>
              </a:br>
              <a:r>
                <a:rPr lang="en-US" altLang="en-US" sz="1600" dirty="0"/>
                <a:t>&amp; Proposal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1049000" y="2133600"/>
              <a:ext cx="0" cy="136953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6254312" y="2436339"/>
              <a:ext cx="1867001" cy="53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458200" y="2436339"/>
              <a:ext cx="1867001" cy="53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3" name="TextBox 10"/>
            <p:cNvSpPr txBox="1">
              <a:spLocks noChangeArrowheads="1"/>
            </p:cNvSpPr>
            <p:nvPr/>
          </p:nvSpPr>
          <p:spPr bwMode="auto">
            <a:xfrm>
              <a:off x="11287919" y="2960229"/>
              <a:ext cx="136128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1303338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1303338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1303338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1303338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chemeClr val="tx2"/>
                  </a:solidFill>
                </a:rPr>
                <a:t>Executive </a:t>
              </a:r>
            </a:p>
            <a:p>
              <a:pPr algn="ctr" eaLnBrk="1" hangingPunct="1"/>
              <a:r>
                <a:rPr lang="en-US" altLang="en-US" sz="1600" dirty="0" smtClean="0">
                  <a:solidFill>
                    <a:schemeClr val="tx2"/>
                  </a:solidFill>
                </a:rPr>
                <a:t>Readout </a:t>
              </a:r>
              <a:endParaRPr lang="en-US" alt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720711" y="2459761"/>
              <a:ext cx="495697" cy="53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9448801" y="4825243"/>
            <a:ext cx="3922714" cy="6413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Proposal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6" name="TextBox 113"/>
          <p:cNvSpPr txBox="1">
            <a:spLocks noChangeArrowheads="1"/>
          </p:cNvSpPr>
          <p:nvPr/>
        </p:nvSpPr>
        <p:spPr bwMode="auto">
          <a:xfrm>
            <a:off x="914400" y="5358643"/>
            <a:ext cx="4038600" cy="16558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46287" tIns="73143" rIns="146287" bIns="73143">
            <a:spAutoFit/>
          </a:bodyPr>
          <a:lstStyle>
            <a:lvl1pPr marL="171450" indent="-171450">
              <a:defRPr sz="20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>
              <a:defRPr sz="2800">
                <a:solidFill>
                  <a:schemeClr val="bg1"/>
                </a:solidFill>
                <a:latin typeface="Arial" pitchFamily="34" charset="0"/>
                <a:ea typeface="ヒラギノ角ゴ Pro W3" charset="-128"/>
              </a:defRPr>
            </a:lvl4pPr>
            <a:lvl5pPr>
              <a:defRPr sz="2800">
                <a:solidFill>
                  <a:schemeClr val="bg1"/>
                </a:solidFill>
                <a:latin typeface="Arial" pitchFamily="34" charset="0"/>
                <a:ea typeface="ヒラギノ角ゴ Pro W3" charset="-128"/>
              </a:defRPr>
            </a:lvl5pPr>
            <a:lvl6pPr eaLnBrk="0" hangingPunct="0">
              <a:defRPr sz="2800">
                <a:solidFill>
                  <a:schemeClr val="bg1"/>
                </a:solidFill>
                <a:latin typeface="Arial" pitchFamily="34" charset="0"/>
                <a:ea typeface="ヒラギノ角ゴ Pro W3" charset="-128"/>
              </a:defRPr>
            </a:lvl6pPr>
            <a:lvl7pPr eaLnBrk="0" hangingPunct="0">
              <a:defRPr sz="2800">
                <a:solidFill>
                  <a:schemeClr val="bg1"/>
                </a:solidFill>
                <a:latin typeface="Arial" pitchFamily="34" charset="0"/>
                <a:ea typeface="ヒラギノ角ゴ Pro W3" charset="-128"/>
              </a:defRPr>
            </a:lvl7pPr>
            <a:lvl8pPr eaLnBrk="0" hangingPunct="0">
              <a:defRPr sz="2800">
                <a:solidFill>
                  <a:schemeClr val="bg1"/>
                </a:solidFill>
                <a:latin typeface="Arial" pitchFamily="34" charset="0"/>
                <a:ea typeface="ヒラギノ角ゴ Pro W3" charset="-128"/>
              </a:defRPr>
            </a:lvl8pPr>
            <a:lvl9pPr eaLnBrk="0" hangingPunct="0">
              <a:defRPr sz="2800">
                <a:solidFill>
                  <a:schemeClr val="bg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marL="0" indent="0" eaLnBrk="1" hangingPunct="1">
              <a:spcAft>
                <a:spcPts val="320"/>
              </a:spcAft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  <a:cs typeface="Arial" panose="020B0604020202020204" pitchFamily="34" charset="0"/>
              </a:rPr>
              <a:t>A document that will detail the following components:</a:t>
            </a:r>
          </a:p>
          <a:p>
            <a:pPr marL="180328" indent="-180328" eaLnBrk="1" hangingPunct="1">
              <a:spcAft>
                <a:spcPts val="320"/>
              </a:spcAft>
              <a:buFont typeface="Arial" pitchFamily="34" charset="0"/>
              <a:buChar char="•"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  <a:cs typeface="Arial" panose="020B0604020202020204" pitchFamily="34" charset="0"/>
              </a:rPr>
              <a:t>Use 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case details</a:t>
            </a:r>
          </a:p>
          <a:p>
            <a:pPr marL="180328" indent="-180328" eaLnBrk="1" hangingPunct="1">
              <a:spcAft>
                <a:spcPts val="320"/>
              </a:spcAft>
              <a:buFont typeface="Arial" pitchFamily="34" charset="0"/>
              <a:buChar char="•"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  <a:cs typeface="Arial" panose="020B0604020202020204" pitchFamily="34" charset="0"/>
              </a:rPr>
              <a:t>Cognitive Journey </a:t>
            </a:r>
          </a:p>
          <a:p>
            <a:pPr marL="180328" indent="-180328" eaLnBrk="1" hangingPunct="1">
              <a:spcAft>
                <a:spcPts val="320"/>
              </a:spcAft>
              <a:buFont typeface="Arial" pitchFamily="34" charset="0"/>
              <a:buChar char="•"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Benefits Case</a:t>
            </a:r>
            <a:endParaRPr lang="en-US" altLang="en-US" sz="1800" dirty="0" smtClean="0">
              <a:latin typeface="+mn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81055" y="4825243"/>
            <a:ext cx="3922776" cy="6413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Cognitive Prototype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8" name="TextBox 100"/>
          <p:cNvSpPr txBox="1">
            <a:spLocks noChangeArrowheads="1"/>
          </p:cNvSpPr>
          <p:nvPr/>
        </p:nvSpPr>
        <p:spPr bwMode="auto">
          <a:xfrm>
            <a:off x="5181055" y="5358643"/>
            <a:ext cx="4039690" cy="12557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46287" tIns="73143" rIns="146287" bIns="73143">
            <a:spAutoFit/>
          </a:bodyPr>
          <a:lstStyle>
            <a:lvl1pPr marL="171450" indent="-171450">
              <a:defRPr sz="20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>
              <a:defRPr sz="2800">
                <a:solidFill>
                  <a:schemeClr val="bg1"/>
                </a:solidFill>
                <a:latin typeface="Arial" pitchFamily="34" charset="0"/>
                <a:ea typeface="ヒラギノ角ゴ Pro W3" charset="-128"/>
              </a:defRPr>
            </a:lvl4pPr>
            <a:lvl5pPr>
              <a:defRPr sz="2800">
                <a:solidFill>
                  <a:schemeClr val="bg1"/>
                </a:solidFill>
                <a:latin typeface="Arial" pitchFamily="34" charset="0"/>
                <a:ea typeface="ヒラギノ角ゴ Pro W3" charset="-128"/>
              </a:defRPr>
            </a:lvl5pPr>
            <a:lvl6pPr eaLnBrk="0" hangingPunct="0">
              <a:defRPr sz="2800">
                <a:solidFill>
                  <a:schemeClr val="bg1"/>
                </a:solidFill>
                <a:latin typeface="Arial" pitchFamily="34" charset="0"/>
                <a:ea typeface="ヒラギノ角ゴ Pro W3" charset="-128"/>
              </a:defRPr>
            </a:lvl6pPr>
            <a:lvl7pPr eaLnBrk="0" hangingPunct="0">
              <a:defRPr sz="2800">
                <a:solidFill>
                  <a:schemeClr val="bg1"/>
                </a:solidFill>
                <a:latin typeface="Arial" pitchFamily="34" charset="0"/>
                <a:ea typeface="ヒラギノ角ゴ Pro W3" charset="-128"/>
              </a:defRPr>
            </a:lvl7pPr>
            <a:lvl8pPr eaLnBrk="0" hangingPunct="0">
              <a:defRPr sz="2800">
                <a:solidFill>
                  <a:schemeClr val="bg1"/>
                </a:solidFill>
                <a:latin typeface="Arial" pitchFamily="34" charset="0"/>
                <a:ea typeface="ヒラギノ角ゴ Pro W3" charset="-128"/>
              </a:defRPr>
            </a:lvl8pPr>
            <a:lvl9pPr eaLnBrk="0" hangingPunct="0">
              <a:defRPr sz="2800">
                <a:solidFill>
                  <a:schemeClr val="bg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marL="0" indent="0">
              <a:spcAft>
                <a:spcPts val="320"/>
              </a:spcAft>
              <a:defRPr/>
            </a:pPr>
            <a:r>
              <a:rPr lang="en-US" altLang="en-US" sz="1800" dirty="0">
                <a:latin typeface="Calibri Light"/>
                <a:ea typeface="MS PGothic" pitchFamily="34" charset="-128"/>
                <a:cs typeface="Calibri Light"/>
              </a:rPr>
              <a:t>A prototype </a:t>
            </a:r>
            <a:r>
              <a:rPr lang="en-US" sz="1800" dirty="0" smtClean="0">
                <a:latin typeface="Calibri Light"/>
                <a:cs typeface="Calibri Light"/>
              </a:rPr>
              <a:t>proves that </a:t>
            </a:r>
            <a:r>
              <a:rPr lang="en-US" sz="1800" dirty="0">
                <a:latin typeface="Calibri Light"/>
                <a:cs typeface="Calibri Light"/>
              </a:rPr>
              <a:t>cognitive technology can handle </a:t>
            </a:r>
            <a:r>
              <a:rPr lang="en-US" sz="1800" dirty="0" smtClean="0">
                <a:latin typeface="Calibri Light"/>
                <a:cs typeface="Calibri Light"/>
              </a:rPr>
              <a:t>your </a:t>
            </a:r>
            <a:r>
              <a:rPr lang="en-US" sz="1800" i="1" dirty="0" smtClean="0">
                <a:latin typeface="Calibri Light"/>
                <a:cs typeface="Calibri Light"/>
              </a:rPr>
              <a:t>business domain</a:t>
            </a:r>
            <a:r>
              <a:rPr lang="en-US" sz="1800" dirty="0">
                <a:latin typeface="Calibri Light"/>
                <a:cs typeface="Calibri Light"/>
              </a:rPr>
              <a:t>, and deliver unique insights for </a:t>
            </a:r>
            <a:r>
              <a:rPr lang="en-US" sz="1800" dirty="0" smtClean="0">
                <a:latin typeface="Calibri Light"/>
                <a:cs typeface="Calibri Light"/>
              </a:rPr>
              <a:t>the industry and region</a:t>
            </a:r>
            <a:endParaRPr lang="en-US" altLang="en-US" sz="1800" dirty="0">
              <a:latin typeface="Calibri Light"/>
              <a:ea typeface="MS PGothic" pitchFamily="34" charset="-128"/>
              <a:cs typeface="Calibri Ligh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4400" y="4825243"/>
            <a:ext cx="3998976" cy="6413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Cognitive Vision Document </a:t>
            </a:r>
          </a:p>
        </p:txBody>
      </p:sp>
      <p:sp>
        <p:nvSpPr>
          <p:cNvPr id="70" name="TextBox 100"/>
          <p:cNvSpPr txBox="1">
            <a:spLocks noChangeArrowheads="1"/>
          </p:cNvSpPr>
          <p:nvPr/>
        </p:nvSpPr>
        <p:spPr bwMode="auto">
          <a:xfrm>
            <a:off x="9448801" y="5358643"/>
            <a:ext cx="4039690" cy="16481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46287" tIns="73143" rIns="146287" bIns="73143">
            <a:spAutoFit/>
          </a:bodyPr>
          <a:lstStyle>
            <a:lvl1pPr marL="171450" indent="-171450">
              <a:defRPr sz="20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>
              <a:defRPr sz="2800">
                <a:solidFill>
                  <a:schemeClr val="bg1"/>
                </a:solidFill>
                <a:latin typeface="Arial" pitchFamily="34" charset="0"/>
                <a:ea typeface="ヒラギノ角ゴ Pro W3" charset="-128"/>
              </a:defRPr>
            </a:lvl4pPr>
            <a:lvl5pPr>
              <a:defRPr sz="2800">
                <a:solidFill>
                  <a:schemeClr val="bg1"/>
                </a:solidFill>
                <a:latin typeface="Arial" pitchFamily="34" charset="0"/>
                <a:ea typeface="ヒラギノ角ゴ Pro W3" charset="-128"/>
              </a:defRPr>
            </a:lvl5pPr>
            <a:lvl6pPr eaLnBrk="0" hangingPunct="0">
              <a:defRPr sz="2800">
                <a:solidFill>
                  <a:schemeClr val="bg1"/>
                </a:solidFill>
                <a:latin typeface="Arial" pitchFamily="34" charset="0"/>
                <a:ea typeface="ヒラギノ角ゴ Pro W3" charset="-128"/>
              </a:defRPr>
            </a:lvl6pPr>
            <a:lvl7pPr eaLnBrk="0" hangingPunct="0">
              <a:defRPr sz="2800">
                <a:solidFill>
                  <a:schemeClr val="bg1"/>
                </a:solidFill>
                <a:latin typeface="Arial" pitchFamily="34" charset="0"/>
                <a:ea typeface="ヒラギノ角ゴ Pro W3" charset="-128"/>
              </a:defRPr>
            </a:lvl7pPr>
            <a:lvl8pPr eaLnBrk="0" hangingPunct="0">
              <a:defRPr sz="2800">
                <a:solidFill>
                  <a:schemeClr val="bg1"/>
                </a:solidFill>
                <a:latin typeface="Arial" pitchFamily="34" charset="0"/>
                <a:ea typeface="ヒラギノ角ゴ Pro W3" charset="-128"/>
              </a:defRPr>
            </a:lvl8pPr>
            <a:lvl9pPr eaLnBrk="0" hangingPunct="0">
              <a:defRPr sz="2800">
                <a:solidFill>
                  <a:schemeClr val="bg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marL="0" lvl="0" indent="0">
              <a:spcAft>
                <a:spcPts val="320"/>
              </a:spcAft>
              <a:defRPr/>
            </a:pPr>
            <a:r>
              <a:rPr lang="en-US" altLang="en-US" sz="1800" dirty="0">
                <a:solidFill>
                  <a:prstClr val="black"/>
                </a:solidFill>
                <a:latin typeface="Calibri Light"/>
                <a:ea typeface="MS PGothic" pitchFamily="34" charset="-128"/>
              </a:rPr>
              <a:t>A 3-5 page proposal including:</a:t>
            </a:r>
          </a:p>
          <a:p>
            <a:pPr marL="180328" lvl="0" indent="-180328">
              <a:spcAft>
                <a:spcPts val="320"/>
              </a:spcAft>
              <a:buFont typeface="Arial" pitchFamily="34" charset="0"/>
              <a:buChar char="•"/>
              <a:defRPr/>
            </a:pPr>
            <a:r>
              <a:rPr lang="en-US" altLang="en-US" sz="1800" dirty="0">
                <a:solidFill>
                  <a:prstClr val="black"/>
                </a:solidFill>
                <a:latin typeface="Calibri Light"/>
                <a:ea typeface="MS PGothic" pitchFamily="34" charset="-128"/>
              </a:rPr>
              <a:t>Order of Magnitude pricing</a:t>
            </a:r>
          </a:p>
          <a:p>
            <a:pPr marL="180328" lvl="0" indent="-180328">
              <a:spcAft>
                <a:spcPts val="320"/>
              </a:spcAft>
              <a:buFont typeface="Arial" pitchFamily="34" charset="0"/>
              <a:buChar char="•"/>
              <a:defRPr/>
            </a:pPr>
            <a:r>
              <a:rPr lang="en-US" altLang="en-US" sz="1800" dirty="0">
                <a:solidFill>
                  <a:prstClr val="black"/>
                </a:solidFill>
                <a:latin typeface="Calibri Light"/>
                <a:ea typeface="MS PGothic" pitchFamily="34" charset="-128"/>
              </a:rPr>
              <a:t>Scope of Phase 0/ Pilot engagement</a:t>
            </a:r>
          </a:p>
          <a:p>
            <a:pPr marL="180328" lvl="0" indent="-180328">
              <a:spcAft>
                <a:spcPts val="320"/>
              </a:spcAft>
              <a:buFont typeface="Arial" pitchFamily="34" charset="0"/>
              <a:buChar char="•"/>
              <a:defRPr/>
            </a:pPr>
            <a:r>
              <a:rPr lang="en-US" altLang="en-US" sz="1800" dirty="0">
                <a:solidFill>
                  <a:prstClr val="black"/>
                </a:solidFill>
                <a:latin typeface="Calibri Light"/>
                <a:ea typeface="MS PGothic" pitchFamily="34" charset="-128"/>
              </a:rPr>
              <a:t>Solution Components for Phase 0/ Pilot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62000" y="4291843"/>
            <a:ext cx="3998976" cy="6413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DELIVERABLES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7312223"/>
            <a:ext cx="1341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*A Watson sales representative can help you determine if your use case is one of these accelerated patterns. A custom solution pattern will take longer</a:t>
            </a:r>
          </a:p>
        </p:txBody>
      </p:sp>
    </p:spTree>
    <p:extLst>
      <p:ext uri="{BB962C8B-B14F-4D97-AF65-F5344CB8AC3E}">
        <p14:creationId xmlns:p14="http://schemas.microsoft.com/office/powerpoint/2010/main" val="28834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12801600" cy="1239893"/>
          </a:xfrm>
          <a:noFill/>
          <a:ln>
            <a:noFill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latin typeface="Calibri Light"/>
                <a:cs typeface="Calibri Light"/>
              </a:rPr>
              <a:t>The CVA journey will begin with the Visioning Workshop, where one high-value use case will be identified</a:t>
            </a:r>
            <a:endParaRPr lang="en-US" sz="3600" dirty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177F8E-3B53-4C83-AAEE-098921EBA9F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1762919" y="3266531"/>
            <a:ext cx="136128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chemeClr val="tx2"/>
                </a:solidFill>
              </a:rPr>
              <a:t>Visioning </a:t>
            </a:r>
            <a:br>
              <a:rPr lang="en-US" altLang="en-US" sz="1600" dirty="0">
                <a:solidFill>
                  <a:schemeClr val="tx2"/>
                </a:solidFill>
              </a:rPr>
            </a:br>
            <a:r>
              <a:rPr lang="en-US" altLang="en-US" sz="1600" dirty="0">
                <a:solidFill>
                  <a:schemeClr val="tx2"/>
                </a:solidFill>
              </a:rPr>
              <a:t>Workshop</a:t>
            </a:r>
          </a:p>
          <a:p>
            <a:pPr algn="ctr" eaLnBrk="1" hangingPunct="1"/>
            <a:r>
              <a:rPr lang="en-US" altLang="en-US" sz="1600" dirty="0">
                <a:solidFill>
                  <a:schemeClr val="tx2"/>
                </a:solidFill>
              </a:rPr>
              <a:t>(1 Day)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1592759" y="2895041"/>
            <a:ext cx="11190106" cy="30480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5238" tIns="47619" rIns="95238" bIns="47619" anchor="ctr"/>
          <a:lstStyle/>
          <a:p>
            <a:pPr algn="ctr">
              <a:defRPr/>
            </a:pPr>
            <a:endParaRPr lang="en-US">
              <a:solidFill>
                <a:srgbClr val="00152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95711" y="2752166"/>
            <a:ext cx="4956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TextBox 48"/>
          <p:cNvSpPr txBox="1">
            <a:spLocks noChangeArrowheads="1"/>
          </p:cNvSpPr>
          <p:nvPr/>
        </p:nvSpPr>
        <p:spPr bwMode="auto">
          <a:xfrm>
            <a:off x="4400499" y="3266531"/>
            <a:ext cx="1219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</a:rPr>
              <a:t>Prototype</a:t>
            </a:r>
            <a:br>
              <a:rPr lang="en-US" alt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</a:rPr>
              <a:t>Build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352800" y="2439902"/>
            <a:ext cx="0" cy="13695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48"/>
          <p:cNvSpPr txBox="1">
            <a:spLocks noChangeArrowheads="1"/>
          </p:cNvSpPr>
          <p:nvPr/>
        </p:nvSpPr>
        <p:spPr bwMode="auto">
          <a:xfrm>
            <a:off x="6784587" y="3266531"/>
            <a:ext cx="806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</a:rPr>
              <a:t>Journey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76599" y="2742641"/>
            <a:ext cx="1867001" cy="5334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TextBox 48"/>
          <p:cNvSpPr txBox="1">
            <a:spLocks noChangeArrowheads="1"/>
          </p:cNvSpPr>
          <p:nvPr/>
        </p:nvSpPr>
        <p:spPr bwMode="auto">
          <a:xfrm>
            <a:off x="8686800" y="3266531"/>
            <a:ext cx="1371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 dirty="0" smtClean="0">
                <a:solidFill>
                  <a:schemeClr val="bg1">
                    <a:lumMod val="50000"/>
                  </a:schemeClr>
                </a:solidFill>
              </a:rPr>
              <a:t>Benefits Case</a:t>
            </a: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</a:rPr>
              <a:t>&amp; Proposal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1049000" y="2439902"/>
            <a:ext cx="0" cy="13695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254312" y="2742641"/>
            <a:ext cx="1867001" cy="5334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458200" y="2742641"/>
            <a:ext cx="1867001" cy="5334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63" name="TextBox 10"/>
          <p:cNvSpPr txBox="1">
            <a:spLocks noChangeArrowheads="1"/>
          </p:cNvSpPr>
          <p:nvPr/>
        </p:nvSpPr>
        <p:spPr bwMode="auto">
          <a:xfrm>
            <a:off x="11287919" y="3266531"/>
            <a:ext cx="13612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 dirty="0" smtClean="0">
                <a:solidFill>
                  <a:schemeClr val="bg1">
                    <a:lumMod val="50000"/>
                  </a:schemeClr>
                </a:solidFill>
              </a:rPr>
              <a:t>Executive </a:t>
            </a:r>
          </a:p>
          <a:p>
            <a:pPr algn="ctr" eaLnBrk="1" hangingPunct="1"/>
            <a:r>
              <a:rPr lang="en-US" altLang="en-US" sz="1600" dirty="0" smtClean="0">
                <a:solidFill>
                  <a:schemeClr val="bg1">
                    <a:lumMod val="50000"/>
                  </a:schemeClr>
                </a:solidFill>
              </a:rPr>
              <a:t>Readout </a:t>
            </a:r>
            <a:endParaRPr lang="en-US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720711" y="2766063"/>
            <a:ext cx="495697" cy="5334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34000" y="4191000"/>
            <a:ext cx="396240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WORKSHOP ACTIVITIES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57800" y="4757677"/>
            <a:ext cx="4114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688" indent="-293688">
              <a:buFont typeface="Arial"/>
              <a:buChar char="•"/>
            </a:pPr>
            <a:r>
              <a:rPr lang="en-US" sz="1800" dirty="0">
                <a:solidFill>
                  <a:srgbClr val="002133"/>
                </a:solidFill>
                <a:latin typeface="Calibri Light"/>
                <a:ea typeface="Calibri Light" charset="0"/>
                <a:cs typeface="Calibri Light"/>
              </a:rPr>
              <a:t>Ideate use cases </a:t>
            </a:r>
            <a:endParaRPr lang="en-US" sz="1800" dirty="0" smtClean="0">
              <a:solidFill>
                <a:srgbClr val="002133"/>
              </a:solidFill>
              <a:latin typeface="Calibri Light"/>
              <a:ea typeface="Calibri Light" charset="0"/>
              <a:cs typeface="Calibri Light"/>
            </a:endParaRPr>
          </a:p>
          <a:p>
            <a:pPr marL="293688" indent="-293688">
              <a:buFont typeface="Arial"/>
              <a:buChar char="•"/>
            </a:pPr>
            <a:r>
              <a:rPr lang="en-US" sz="1800" dirty="0" smtClean="0">
                <a:solidFill>
                  <a:srgbClr val="002133"/>
                </a:solidFill>
                <a:latin typeface="Calibri Light"/>
                <a:ea typeface="Calibri Light" charset="0"/>
                <a:cs typeface="Calibri Light"/>
              </a:rPr>
              <a:t>Estimation </a:t>
            </a:r>
            <a:r>
              <a:rPr lang="en-US" sz="1800" dirty="0">
                <a:solidFill>
                  <a:srgbClr val="002133"/>
                </a:solidFill>
                <a:latin typeface="Calibri Light"/>
                <a:ea typeface="Calibri Light" charset="0"/>
                <a:cs typeface="Calibri Light"/>
              </a:rPr>
              <a:t>of business value</a:t>
            </a:r>
          </a:p>
          <a:p>
            <a:pPr marL="293688" indent="-293688">
              <a:buFont typeface="Arial"/>
              <a:buChar char="•"/>
            </a:pPr>
            <a:r>
              <a:rPr lang="en-US" sz="1800" dirty="0">
                <a:solidFill>
                  <a:srgbClr val="002133"/>
                </a:solidFill>
                <a:latin typeface="Calibri Light"/>
                <a:ea typeface="Calibri Light" charset="0"/>
                <a:cs typeface="Calibri Light"/>
              </a:rPr>
              <a:t>Preliminary roadmap planning</a:t>
            </a:r>
          </a:p>
          <a:p>
            <a:pPr marL="293688" indent="-293688">
              <a:buFont typeface="Arial"/>
              <a:buChar char="•"/>
            </a:pPr>
            <a:r>
              <a:rPr lang="en-US" sz="1800" dirty="0">
                <a:solidFill>
                  <a:srgbClr val="002133"/>
                </a:solidFill>
                <a:latin typeface="Calibri Light"/>
                <a:ea typeface="Calibri Light" charset="0"/>
                <a:cs typeface="Calibri Light"/>
              </a:rPr>
              <a:t>Assess content sources</a:t>
            </a:r>
          </a:p>
          <a:p>
            <a:pPr marL="293688" indent="-293688">
              <a:buFont typeface="Arial"/>
              <a:buChar char="•"/>
            </a:pPr>
            <a:r>
              <a:rPr lang="en-US" sz="1800" dirty="0">
                <a:solidFill>
                  <a:srgbClr val="002133"/>
                </a:solidFill>
                <a:latin typeface="Calibri Light"/>
                <a:ea typeface="Calibri Light" charset="0"/>
                <a:cs typeface="Calibri Light"/>
              </a:rPr>
              <a:t>Probe for technical complexity </a:t>
            </a:r>
            <a:br>
              <a:rPr lang="en-US" sz="1800" dirty="0">
                <a:solidFill>
                  <a:srgbClr val="002133"/>
                </a:solidFill>
                <a:latin typeface="Calibri Light"/>
                <a:ea typeface="Calibri Light" charset="0"/>
                <a:cs typeface="Calibri Light"/>
              </a:rPr>
            </a:br>
            <a:r>
              <a:rPr lang="en-US" sz="1800" dirty="0">
                <a:solidFill>
                  <a:srgbClr val="002133"/>
                </a:solidFill>
                <a:latin typeface="Calibri Light"/>
                <a:ea typeface="Calibri Light" charset="0"/>
                <a:cs typeface="Calibri Light"/>
              </a:rPr>
              <a:t>(e.g. additional technical components, integration with internal systems)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3109" y="4191000"/>
            <a:ext cx="4263043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GOALS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2001" y="4757677"/>
            <a:ext cx="4267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450" indent="-285750">
              <a:buFont typeface="Arial"/>
              <a:buChar char="•"/>
            </a:pPr>
            <a:r>
              <a:rPr lang="en-US" sz="1800" dirty="0">
                <a:solidFill>
                  <a:srgbClr val="002133"/>
                </a:solidFill>
                <a:latin typeface="Calibri Light"/>
                <a:cs typeface="Calibri Light"/>
              </a:rPr>
              <a:t>Learn more about Watson and create the Cognitive </a:t>
            </a:r>
            <a:r>
              <a:rPr lang="en-US" sz="1800" dirty="0" smtClean="0">
                <a:solidFill>
                  <a:srgbClr val="002133"/>
                </a:solidFill>
                <a:latin typeface="Calibri Light"/>
                <a:cs typeface="Calibri Light"/>
              </a:rPr>
              <a:t>Vision</a:t>
            </a:r>
          </a:p>
          <a:p>
            <a:pPr marL="425450" indent="-285750">
              <a:buFont typeface="Arial"/>
              <a:buChar char="•"/>
            </a:pPr>
            <a:r>
              <a:rPr lang="en-US" sz="1800" dirty="0" smtClean="0">
                <a:solidFill>
                  <a:srgbClr val="002133"/>
                </a:solidFill>
                <a:latin typeface="Calibri Light"/>
                <a:cs typeface="Calibri Light"/>
              </a:rPr>
              <a:t>Explore one high-value use case </a:t>
            </a:r>
            <a:r>
              <a:rPr lang="en-US" sz="1800" dirty="0">
                <a:solidFill>
                  <a:srgbClr val="002133"/>
                </a:solidFill>
                <a:latin typeface="Calibri Light"/>
                <a:cs typeface="Calibri Light"/>
              </a:rPr>
              <a:t>to understand:</a:t>
            </a:r>
          </a:p>
          <a:p>
            <a:pPr marL="965200" lvl="1" indent="-342900">
              <a:buFont typeface="Arial"/>
              <a:buChar char="•"/>
            </a:pPr>
            <a:r>
              <a:rPr lang="en-US" sz="1800" dirty="0" smtClean="0">
                <a:solidFill>
                  <a:srgbClr val="002133"/>
                </a:solidFill>
                <a:latin typeface="Calibri Light"/>
                <a:cs typeface="Calibri Light"/>
              </a:rPr>
              <a:t>Value </a:t>
            </a:r>
            <a:r>
              <a:rPr lang="en-US" sz="1800" dirty="0">
                <a:solidFill>
                  <a:srgbClr val="002133"/>
                </a:solidFill>
                <a:latin typeface="Calibri Light"/>
                <a:cs typeface="Calibri Light"/>
              </a:rPr>
              <a:t>proposition</a:t>
            </a:r>
          </a:p>
          <a:p>
            <a:pPr marL="965200" lvl="1" indent="-342900">
              <a:buFont typeface="Arial"/>
              <a:buChar char="•"/>
            </a:pPr>
            <a:r>
              <a:rPr lang="en-US" sz="1800" dirty="0">
                <a:solidFill>
                  <a:srgbClr val="002133"/>
                </a:solidFill>
                <a:latin typeface="Calibri Light"/>
                <a:cs typeface="Calibri Light"/>
              </a:rPr>
              <a:t>Content &amp; technical readiness</a:t>
            </a:r>
          </a:p>
          <a:p>
            <a:pPr marL="965200" lvl="1" indent="-342900">
              <a:buFont typeface="Arial"/>
              <a:buChar char="•"/>
            </a:pPr>
            <a:r>
              <a:rPr lang="en-US" sz="1800" dirty="0">
                <a:solidFill>
                  <a:srgbClr val="002133"/>
                </a:solidFill>
                <a:latin typeface="Calibri Light"/>
                <a:cs typeface="Calibri Light"/>
              </a:rPr>
              <a:t>Implementation complexity </a:t>
            </a:r>
          </a:p>
          <a:p>
            <a:pPr marL="425450" indent="-285750">
              <a:buFont typeface="Arial"/>
              <a:buChar char="•"/>
            </a:pPr>
            <a:r>
              <a:rPr lang="en-US" sz="1800" dirty="0">
                <a:solidFill>
                  <a:srgbClr val="002133"/>
                </a:solidFill>
                <a:latin typeface="Calibri Light"/>
                <a:cs typeface="Calibri Light"/>
              </a:rPr>
              <a:t>Choose additional use </a:t>
            </a:r>
            <a:r>
              <a:rPr lang="en-US" sz="1800" dirty="0" smtClean="0">
                <a:solidFill>
                  <a:srgbClr val="002133"/>
                </a:solidFill>
                <a:latin typeface="Calibri Light"/>
                <a:cs typeface="Calibri Light"/>
              </a:rPr>
              <a:t>cases </a:t>
            </a:r>
            <a:r>
              <a:rPr lang="en-US" sz="1800" dirty="0">
                <a:solidFill>
                  <a:srgbClr val="002133"/>
                </a:solidFill>
                <a:latin typeface="Calibri Light"/>
                <a:cs typeface="Calibri Light"/>
              </a:rPr>
              <a:t>to explore </a:t>
            </a:r>
            <a:r>
              <a:rPr lang="en-US" sz="1800" dirty="0" smtClean="0">
                <a:solidFill>
                  <a:srgbClr val="002133"/>
                </a:solidFill>
                <a:latin typeface="Calibri Light"/>
                <a:cs typeface="Calibri Light"/>
              </a:rPr>
              <a:t>further</a:t>
            </a:r>
          </a:p>
          <a:p>
            <a:pPr marL="425450" indent="-285750">
              <a:buFont typeface="Arial"/>
              <a:buChar char="•"/>
            </a:pPr>
            <a:endParaRPr lang="en-US" sz="1800" dirty="0">
              <a:solidFill>
                <a:srgbClr val="002133"/>
              </a:solidFill>
              <a:latin typeface="Calibri Light"/>
              <a:cs typeface="Calibri Light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105400" y="4191000"/>
            <a:ext cx="0" cy="3276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448800" y="4191000"/>
            <a:ext cx="0" cy="3276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01200" y="4191000"/>
            <a:ext cx="4263043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OUTPUTS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601200" y="4757677"/>
            <a:ext cx="426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688" indent="-293688">
              <a:buFont typeface="Arial"/>
              <a:buChar char="•"/>
            </a:pPr>
            <a:r>
              <a:rPr lang="en-US" sz="1800" dirty="0">
                <a:solidFill>
                  <a:srgbClr val="002133"/>
                </a:solidFill>
                <a:latin typeface="Calibri Light" charset="0"/>
                <a:ea typeface="Calibri Light" charset="0"/>
                <a:cs typeface="Calibri Light" charset="0"/>
              </a:rPr>
              <a:t>Prioritized Use Case(s)</a:t>
            </a:r>
          </a:p>
          <a:p>
            <a:pPr marL="293688" indent="-293688">
              <a:buFont typeface="Arial"/>
              <a:buChar char="•"/>
            </a:pPr>
            <a:r>
              <a:rPr lang="en-US" sz="1800" dirty="0">
                <a:solidFill>
                  <a:srgbClr val="002133"/>
                </a:solidFill>
                <a:latin typeface="Calibri Light" charset="0"/>
                <a:ea typeface="Calibri Light" charset="0"/>
                <a:cs typeface="Calibri Light" charset="0"/>
              </a:rPr>
              <a:t>Targeted business outcomes and KPIs</a:t>
            </a:r>
          </a:p>
          <a:p>
            <a:pPr marL="293688" indent="-293688">
              <a:buFont typeface="Arial"/>
              <a:buChar char="•"/>
            </a:pPr>
            <a:r>
              <a:rPr lang="en-US" sz="1800" dirty="0">
                <a:solidFill>
                  <a:srgbClr val="002133"/>
                </a:solidFill>
                <a:latin typeface="Calibri Light" charset="0"/>
                <a:ea typeface="Calibri Light" charset="0"/>
                <a:cs typeface="Calibri Light" charset="0"/>
              </a:rPr>
              <a:t>Proposal for a CVA or custom engagement </a:t>
            </a:r>
          </a:p>
        </p:txBody>
      </p:sp>
    </p:spTree>
    <p:extLst>
      <p:ext uri="{BB962C8B-B14F-4D97-AF65-F5344CB8AC3E}">
        <p14:creationId xmlns:p14="http://schemas.microsoft.com/office/powerpoint/2010/main" val="27515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12801600" cy="685895"/>
          </a:xfrm>
          <a:noFill/>
          <a:ln>
            <a:noFill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latin typeface="Calibri Light"/>
                <a:cs typeface="Calibri Light"/>
              </a:rPr>
              <a:t>Once a use case is selected, the Prototype will begin production </a:t>
            </a:r>
            <a:endParaRPr lang="en-US" sz="3600" dirty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177F8E-3B53-4C83-AAEE-098921EBA9F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1762919" y="3266531"/>
            <a:ext cx="136128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7F7F7F"/>
                </a:solidFill>
              </a:rPr>
              <a:t>Visioning </a:t>
            </a:r>
            <a:br>
              <a:rPr lang="en-US" altLang="en-US" sz="1600" dirty="0">
                <a:solidFill>
                  <a:srgbClr val="7F7F7F"/>
                </a:solidFill>
              </a:rPr>
            </a:br>
            <a:r>
              <a:rPr lang="en-US" altLang="en-US" sz="1600" dirty="0">
                <a:solidFill>
                  <a:srgbClr val="7F7F7F"/>
                </a:solidFill>
              </a:rPr>
              <a:t>Workshop</a:t>
            </a:r>
          </a:p>
          <a:p>
            <a:pPr algn="ctr" eaLnBrk="1" hangingPunct="1"/>
            <a:r>
              <a:rPr lang="en-US" altLang="en-US" sz="1600" dirty="0">
                <a:solidFill>
                  <a:srgbClr val="7F7F7F"/>
                </a:solidFill>
              </a:rPr>
              <a:t>(1 Day)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1592759" y="2895041"/>
            <a:ext cx="11190106" cy="30480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5238" tIns="47619" rIns="95238" bIns="47619" anchor="ctr"/>
          <a:lstStyle/>
          <a:p>
            <a:pPr algn="ctr">
              <a:defRPr/>
            </a:pPr>
            <a:endParaRPr lang="en-US">
              <a:solidFill>
                <a:srgbClr val="00152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95711" y="2752166"/>
            <a:ext cx="495697" cy="5334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TextBox 48"/>
          <p:cNvSpPr txBox="1">
            <a:spLocks noChangeArrowheads="1"/>
          </p:cNvSpPr>
          <p:nvPr/>
        </p:nvSpPr>
        <p:spPr bwMode="auto">
          <a:xfrm>
            <a:off x="4400499" y="3266531"/>
            <a:ext cx="1219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 dirty="0"/>
              <a:t>Prototype</a:t>
            </a:r>
            <a:br>
              <a:rPr lang="en-US" altLang="en-US" sz="1600" dirty="0"/>
            </a:br>
            <a:r>
              <a:rPr lang="en-US" altLang="en-US" sz="1600" dirty="0"/>
              <a:t>Build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352800" y="2439902"/>
            <a:ext cx="0" cy="13695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48"/>
          <p:cNvSpPr txBox="1">
            <a:spLocks noChangeArrowheads="1"/>
          </p:cNvSpPr>
          <p:nvPr/>
        </p:nvSpPr>
        <p:spPr bwMode="auto">
          <a:xfrm>
            <a:off x="6784587" y="3266531"/>
            <a:ext cx="806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7F7F7F"/>
                </a:solidFill>
              </a:rPr>
              <a:t>Journey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76599" y="2742641"/>
            <a:ext cx="1867001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TextBox 48"/>
          <p:cNvSpPr txBox="1">
            <a:spLocks noChangeArrowheads="1"/>
          </p:cNvSpPr>
          <p:nvPr/>
        </p:nvSpPr>
        <p:spPr bwMode="auto">
          <a:xfrm>
            <a:off x="8686800" y="3266531"/>
            <a:ext cx="1371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 dirty="0" smtClean="0">
                <a:solidFill>
                  <a:srgbClr val="7F7F7F"/>
                </a:solidFill>
              </a:rPr>
              <a:t>Benefits Case</a:t>
            </a:r>
            <a:r>
              <a:rPr lang="en-US" altLang="en-US" sz="1600" dirty="0">
                <a:solidFill>
                  <a:srgbClr val="7F7F7F"/>
                </a:solidFill>
              </a:rPr>
              <a:t/>
            </a:r>
            <a:br>
              <a:rPr lang="en-US" altLang="en-US" sz="1600" dirty="0">
                <a:solidFill>
                  <a:srgbClr val="7F7F7F"/>
                </a:solidFill>
              </a:rPr>
            </a:br>
            <a:r>
              <a:rPr lang="en-US" altLang="en-US" sz="1600" dirty="0">
                <a:solidFill>
                  <a:srgbClr val="7F7F7F"/>
                </a:solidFill>
              </a:rPr>
              <a:t>&amp; Proposal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1049000" y="2439902"/>
            <a:ext cx="0" cy="13695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254312" y="2742641"/>
            <a:ext cx="1867001" cy="5334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458200" y="2742641"/>
            <a:ext cx="1867001" cy="5334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63" name="TextBox 10"/>
          <p:cNvSpPr txBox="1">
            <a:spLocks noChangeArrowheads="1"/>
          </p:cNvSpPr>
          <p:nvPr/>
        </p:nvSpPr>
        <p:spPr bwMode="auto">
          <a:xfrm>
            <a:off x="11287919" y="3266531"/>
            <a:ext cx="13612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 dirty="0" smtClean="0">
                <a:solidFill>
                  <a:srgbClr val="7F7F7F"/>
                </a:solidFill>
              </a:rPr>
              <a:t>Executive </a:t>
            </a:r>
          </a:p>
          <a:p>
            <a:pPr algn="ctr" eaLnBrk="1" hangingPunct="1"/>
            <a:r>
              <a:rPr lang="en-US" altLang="en-US" sz="1600" dirty="0" smtClean="0">
                <a:solidFill>
                  <a:srgbClr val="7F7F7F"/>
                </a:solidFill>
              </a:rPr>
              <a:t>Readout </a:t>
            </a:r>
            <a:endParaRPr lang="en-US" altLang="en-US" sz="1600" dirty="0">
              <a:solidFill>
                <a:srgbClr val="7F7F7F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720711" y="2766063"/>
            <a:ext cx="495697" cy="5334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81600" y="4191000"/>
            <a:ext cx="419100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INVOLVEMENT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19147" y="4757677"/>
            <a:ext cx="411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303338">
              <a:buFont typeface="Arial"/>
              <a:buChar char="•"/>
            </a:pPr>
            <a:r>
              <a:rPr lang="en-US" sz="1800" dirty="0">
                <a:latin typeface="Calibri Light" charset="0"/>
                <a:ea typeface="ＭＳ Ｐゴシック" charset="0"/>
                <a:cs typeface="ＭＳ Ｐゴシック" charset="0"/>
              </a:rPr>
              <a:t>Provide </a:t>
            </a:r>
            <a:r>
              <a:rPr lang="en-US" sz="1800" dirty="0" smtClean="0">
                <a:latin typeface="Calibri Light" charset="0"/>
                <a:ea typeface="ＭＳ Ｐゴシック" charset="0"/>
                <a:cs typeface="ＭＳ Ｐゴシック" charset="0"/>
              </a:rPr>
              <a:t>quality sample data</a:t>
            </a:r>
          </a:p>
          <a:p>
            <a:pPr marL="285750" indent="-285750" defTabSz="1303338">
              <a:buFont typeface="Arial"/>
              <a:buChar char="•"/>
            </a:pPr>
            <a:r>
              <a:rPr lang="en-US" sz="1800" dirty="0" smtClean="0">
                <a:latin typeface="Calibri Light" charset="0"/>
                <a:ea typeface="ＭＳ Ｐゴシック" charset="0"/>
                <a:cs typeface="ＭＳ Ｐゴシック" charset="0"/>
              </a:rPr>
              <a:t>Participate in interviews to elaborate on use case functionality and end-user pain points</a:t>
            </a:r>
            <a:endParaRPr lang="en-US" sz="1800" dirty="0">
              <a:latin typeface="Calibri Light" charset="0"/>
              <a:ea typeface="ＭＳ Ｐゴシック" charset="0"/>
              <a:cs typeface="ＭＳ Ｐゴシック" charset="0"/>
            </a:endParaRPr>
          </a:p>
          <a:p>
            <a:pPr marL="285750" lvl="0" indent="-285750" defTabSz="1303338">
              <a:buFont typeface="Arial"/>
              <a:buChar char="•"/>
            </a:pPr>
            <a:r>
              <a:rPr lang="en-US" sz="1800" dirty="0" smtClean="0">
                <a:latin typeface="Calibri Light" charset="0"/>
                <a:ea typeface="ＭＳ Ｐゴシック" charset="0"/>
                <a:cs typeface="ＭＳ Ｐゴシック" charset="0"/>
              </a:rPr>
              <a:t>Test </a:t>
            </a:r>
            <a:r>
              <a:rPr lang="en-US" sz="1800" dirty="0">
                <a:latin typeface="Calibri Light" charset="0"/>
                <a:ea typeface="ＭＳ Ｐゴシック" charset="0"/>
                <a:cs typeface="ＭＳ Ｐゴシック" charset="0"/>
              </a:rPr>
              <a:t>configured </a:t>
            </a:r>
            <a:r>
              <a:rPr lang="en-US" sz="1800" dirty="0" smtClean="0">
                <a:latin typeface="Calibri Light" charset="0"/>
                <a:ea typeface="ＭＳ Ｐゴシック" charset="0"/>
                <a:cs typeface="ＭＳ Ｐゴシック" charset="0"/>
              </a:rPr>
              <a:t>instance</a:t>
            </a:r>
            <a:endParaRPr lang="en-US" sz="1800" dirty="0">
              <a:latin typeface="Calibri Ligh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3109" y="4191000"/>
            <a:ext cx="4263043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GOALS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2001" y="4757677"/>
            <a:ext cx="4267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1303338">
              <a:buFont typeface="Arial"/>
              <a:buChar char="•"/>
            </a:pPr>
            <a:r>
              <a:rPr lang="en-US" sz="1800" dirty="0">
                <a:latin typeface="Calibri Light" charset="0"/>
                <a:ea typeface="ＭＳ Ｐゴシック" charset="0"/>
                <a:cs typeface="Calibri Light" charset="0"/>
              </a:rPr>
              <a:t>Create and implement </a:t>
            </a:r>
            <a:r>
              <a:rPr lang="en-US" sz="1800" dirty="0" smtClean="0">
                <a:latin typeface="Calibri Light" charset="0"/>
                <a:ea typeface="ＭＳ Ｐゴシック" charset="0"/>
                <a:cs typeface="Calibri Light" charset="0"/>
              </a:rPr>
              <a:t>a prototype</a:t>
            </a:r>
            <a:r>
              <a:rPr lang="en-US" sz="1800" dirty="0">
                <a:latin typeface="Calibri Light" charset="0"/>
                <a:ea typeface="ＭＳ Ｐゴシック" charset="0"/>
                <a:cs typeface="Calibri Light" charset="0"/>
              </a:rPr>
              <a:t>, including data ingestion and </a:t>
            </a:r>
            <a:r>
              <a:rPr lang="en-US" sz="1800" dirty="0" smtClean="0">
                <a:latin typeface="Calibri Light" charset="0"/>
                <a:ea typeface="ＭＳ Ｐゴシック" charset="0"/>
                <a:cs typeface="Calibri Light" charset="0"/>
              </a:rPr>
              <a:t>UI configuration</a:t>
            </a:r>
            <a:endParaRPr lang="en-US" sz="1800" dirty="0">
              <a:latin typeface="Calibri Light" charset="0"/>
              <a:ea typeface="ＭＳ Ｐゴシック" charset="0"/>
              <a:cs typeface="Calibri Light" charset="0"/>
            </a:endParaRPr>
          </a:p>
          <a:p>
            <a:pPr marL="285750" lvl="0" indent="-285750" defTabSz="1303338">
              <a:buFont typeface="Arial"/>
              <a:buChar char="•"/>
            </a:pPr>
            <a:r>
              <a:rPr lang="en-US" sz="1800" dirty="0">
                <a:latin typeface="Calibri Light" charset="0"/>
                <a:ea typeface="ＭＳ Ｐゴシック" charset="0"/>
                <a:cs typeface="ＭＳ Ｐゴシック" charset="0"/>
              </a:rPr>
              <a:t>Prove how cognitive can </a:t>
            </a:r>
            <a:r>
              <a:rPr lang="en-US" sz="1800" dirty="0" smtClean="0">
                <a:latin typeface="Calibri Light" charset="0"/>
                <a:ea typeface="ＭＳ Ｐゴシック" charset="0"/>
                <a:cs typeface="ＭＳ Ｐゴシック" charset="0"/>
              </a:rPr>
              <a:t>solve major business challenges by using a representative sample of data and demonstrating the functionality</a:t>
            </a:r>
            <a:endParaRPr lang="en-US" sz="1800" dirty="0">
              <a:latin typeface="Calibri Ligh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525000" y="4191000"/>
            <a:ext cx="4263043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OUTPUTS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523892" y="4757677"/>
            <a:ext cx="426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688" indent="-293688">
              <a:buFont typeface="Arial"/>
              <a:buChar char="•"/>
            </a:pPr>
            <a:r>
              <a:rPr lang="en-US" sz="1800" dirty="0" smtClean="0">
                <a:solidFill>
                  <a:srgbClr val="002133"/>
                </a:solidFill>
                <a:latin typeface="Calibri Light" charset="0"/>
                <a:ea typeface="Calibri Light" charset="0"/>
                <a:cs typeface="Calibri Light" charset="0"/>
              </a:rPr>
              <a:t>A prototype that achieves the success criteria agreed upon prior to the CVA</a:t>
            </a:r>
            <a:endParaRPr lang="en-US" sz="1800" dirty="0">
              <a:solidFill>
                <a:srgbClr val="002133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029200" y="4191000"/>
            <a:ext cx="0" cy="3276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428920" y="4191000"/>
            <a:ext cx="0" cy="3276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9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12801600" cy="1239893"/>
          </a:xfrm>
          <a:noFill/>
          <a:ln>
            <a:noFill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latin typeface="Calibri Light"/>
                <a:cs typeface="Calibri Light"/>
              </a:rPr>
              <a:t>Along with the Prototype build, the CVA team will be working on the Cognitive Vision, Benefits Case, and a Proposal </a:t>
            </a:r>
            <a:endParaRPr lang="en-US" sz="3600" dirty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177F8E-3B53-4C83-AAEE-098921EBA9F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1762919" y="3266531"/>
            <a:ext cx="136128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7F7F7F"/>
                </a:solidFill>
              </a:rPr>
              <a:t>Visioning </a:t>
            </a:r>
            <a:br>
              <a:rPr lang="en-US" altLang="en-US" sz="1600" dirty="0">
                <a:solidFill>
                  <a:srgbClr val="7F7F7F"/>
                </a:solidFill>
              </a:rPr>
            </a:br>
            <a:r>
              <a:rPr lang="en-US" altLang="en-US" sz="1600" dirty="0">
                <a:solidFill>
                  <a:srgbClr val="7F7F7F"/>
                </a:solidFill>
              </a:rPr>
              <a:t>Workshop</a:t>
            </a:r>
          </a:p>
          <a:p>
            <a:pPr algn="ctr" eaLnBrk="1" hangingPunct="1"/>
            <a:r>
              <a:rPr lang="en-US" altLang="en-US" sz="1600" dirty="0">
                <a:solidFill>
                  <a:srgbClr val="7F7F7F"/>
                </a:solidFill>
              </a:rPr>
              <a:t>(1 Day)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1592759" y="2895041"/>
            <a:ext cx="11190106" cy="30480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5238" tIns="47619" rIns="95238" bIns="47619" anchor="ctr"/>
          <a:lstStyle/>
          <a:p>
            <a:pPr algn="ctr">
              <a:defRPr/>
            </a:pPr>
            <a:endParaRPr lang="en-US">
              <a:solidFill>
                <a:srgbClr val="00152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95711" y="2752166"/>
            <a:ext cx="495697" cy="5334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TextBox 48"/>
          <p:cNvSpPr txBox="1">
            <a:spLocks noChangeArrowheads="1"/>
          </p:cNvSpPr>
          <p:nvPr/>
        </p:nvSpPr>
        <p:spPr bwMode="auto">
          <a:xfrm>
            <a:off x="4400499" y="3266531"/>
            <a:ext cx="1219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7F7F7F"/>
                </a:solidFill>
              </a:rPr>
              <a:t>Prototype</a:t>
            </a:r>
            <a:br>
              <a:rPr lang="en-US" altLang="en-US" sz="1600" dirty="0">
                <a:solidFill>
                  <a:srgbClr val="7F7F7F"/>
                </a:solidFill>
              </a:rPr>
            </a:br>
            <a:r>
              <a:rPr lang="en-US" altLang="en-US" sz="1600" dirty="0">
                <a:solidFill>
                  <a:srgbClr val="7F7F7F"/>
                </a:solidFill>
              </a:rPr>
              <a:t>Build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352800" y="2439902"/>
            <a:ext cx="0" cy="13695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48"/>
          <p:cNvSpPr txBox="1">
            <a:spLocks noChangeArrowheads="1"/>
          </p:cNvSpPr>
          <p:nvPr/>
        </p:nvSpPr>
        <p:spPr bwMode="auto">
          <a:xfrm>
            <a:off x="6784587" y="3266531"/>
            <a:ext cx="806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 dirty="0"/>
              <a:t>Journey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76599" y="2742641"/>
            <a:ext cx="1867001" cy="5334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TextBox 48"/>
          <p:cNvSpPr txBox="1">
            <a:spLocks noChangeArrowheads="1"/>
          </p:cNvSpPr>
          <p:nvPr/>
        </p:nvSpPr>
        <p:spPr bwMode="auto">
          <a:xfrm>
            <a:off x="8686800" y="3266531"/>
            <a:ext cx="1371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 dirty="0" smtClean="0"/>
              <a:t>Benefits Case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>&amp; Proposal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1049000" y="2439902"/>
            <a:ext cx="0" cy="13695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254312" y="2742641"/>
            <a:ext cx="1867001" cy="533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458200" y="2742641"/>
            <a:ext cx="1867001" cy="533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63" name="TextBox 10"/>
          <p:cNvSpPr txBox="1">
            <a:spLocks noChangeArrowheads="1"/>
          </p:cNvSpPr>
          <p:nvPr/>
        </p:nvSpPr>
        <p:spPr bwMode="auto">
          <a:xfrm>
            <a:off x="11287919" y="3266531"/>
            <a:ext cx="13612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 dirty="0" smtClean="0">
                <a:solidFill>
                  <a:srgbClr val="7F7F7F"/>
                </a:solidFill>
              </a:rPr>
              <a:t>Executive </a:t>
            </a:r>
          </a:p>
          <a:p>
            <a:pPr algn="ctr" eaLnBrk="1" hangingPunct="1"/>
            <a:r>
              <a:rPr lang="en-US" altLang="en-US" sz="1600" dirty="0" smtClean="0">
                <a:solidFill>
                  <a:srgbClr val="7F7F7F"/>
                </a:solidFill>
              </a:rPr>
              <a:t>Readout </a:t>
            </a:r>
            <a:endParaRPr lang="en-US" altLang="en-US" sz="1600" dirty="0">
              <a:solidFill>
                <a:srgbClr val="7F7F7F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720711" y="2766063"/>
            <a:ext cx="495697" cy="5334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1600" y="4191000"/>
            <a:ext cx="419100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INVOLVEMENT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19147" y="4757677"/>
            <a:ext cx="411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1303338">
              <a:buFont typeface="Arial"/>
              <a:buChar char="•"/>
            </a:pPr>
            <a:r>
              <a:rPr lang="en-US" sz="1800" dirty="0">
                <a:latin typeface="Calibri Light" charset="0"/>
                <a:ea typeface="ＭＳ Ｐゴシック" charset="0"/>
                <a:cs typeface="ＭＳ Ｐゴシック" charset="0"/>
              </a:rPr>
              <a:t>Determine appropriate attendees (Business unit SMEs, </a:t>
            </a:r>
            <a:r>
              <a:rPr lang="en-US" sz="1800" dirty="0" smtClean="0">
                <a:latin typeface="Calibri Light" charset="0"/>
                <a:ea typeface="ＭＳ Ｐゴシック" charset="0"/>
                <a:cs typeface="ＭＳ Ｐゴシック" charset="0"/>
              </a:rPr>
              <a:t>End-Users, </a:t>
            </a:r>
            <a:r>
              <a:rPr lang="en-US" sz="1800" dirty="0">
                <a:latin typeface="Calibri Light" charset="0"/>
                <a:ea typeface="ＭＳ Ｐゴシック" charset="0"/>
                <a:cs typeface="ＭＳ Ｐゴシック" charset="0"/>
              </a:rPr>
              <a:t>Process People) </a:t>
            </a:r>
          </a:p>
          <a:p>
            <a:pPr marL="285750" lvl="0" indent="-285750" defTabSz="1303338">
              <a:buFont typeface="Arial"/>
              <a:buChar char="•"/>
            </a:pPr>
            <a:r>
              <a:rPr lang="en-US" sz="1800" dirty="0" smtClean="0">
                <a:latin typeface="Calibri Light" charset="0"/>
                <a:ea typeface="ＭＳ Ｐゴシック" charset="0"/>
                <a:cs typeface="ＭＳ Ｐゴシック" charset="0"/>
              </a:rPr>
              <a:t>Provide </a:t>
            </a:r>
            <a:r>
              <a:rPr lang="en-US" sz="1800" dirty="0">
                <a:latin typeface="Calibri Light" charset="0"/>
                <a:ea typeface="ＭＳ Ｐゴシック" charset="0"/>
                <a:cs typeface="ＭＳ Ｐゴシック" charset="0"/>
              </a:rPr>
              <a:t>appropriate benefits metrics</a:t>
            </a:r>
          </a:p>
          <a:p>
            <a:pPr marL="285750" lvl="0" indent="-285750" defTabSz="1303338">
              <a:buFont typeface="Arial"/>
              <a:buChar char="•"/>
            </a:pPr>
            <a:r>
              <a:rPr lang="en-US" sz="1800" dirty="0">
                <a:latin typeface="Calibri Light" charset="0"/>
                <a:ea typeface="ＭＳ Ｐゴシック" charset="0"/>
                <a:cs typeface="ＭＳ Ｐゴシック" charset="0"/>
              </a:rPr>
              <a:t>Define current process flows and pain points</a:t>
            </a:r>
          </a:p>
          <a:p>
            <a:pPr marL="285750" lvl="0" indent="-285750" defTabSz="1303338">
              <a:buFont typeface="Arial"/>
              <a:buChar char="•"/>
            </a:pPr>
            <a:r>
              <a:rPr lang="en-US" sz="1800" dirty="0">
                <a:latin typeface="Calibri Light" charset="0"/>
                <a:ea typeface="ＭＳ Ｐゴシック" charset="0"/>
                <a:cs typeface="ＭＳ Ｐゴシック" charset="0"/>
              </a:rPr>
              <a:t>Gather KPIs and </a:t>
            </a:r>
            <a:r>
              <a:rPr lang="en-US" sz="1800" dirty="0" smtClean="0">
                <a:latin typeface="Calibri Light" charset="0"/>
                <a:ea typeface="ＭＳ Ｐゴシック" charset="0"/>
                <a:cs typeface="ＭＳ Ｐゴシック" charset="0"/>
              </a:rPr>
              <a:t>metrics</a:t>
            </a:r>
          </a:p>
          <a:p>
            <a:pPr marL="285750" indent="-285750" defTabSz="1303338">
              <a:buFont typeface="Arial"/>
              <a:buChar char="•"/>
            </a:pPr>
            <a:r>
              <a:rPr lang="en-US" sz="1800" dirty="0">
                <a:latin typeface="Calibri Light" charset="0"/>
                <a:ea typeface="ＭＳ Ｐゴシック" charset="0"/>
                <a:cs typeface="ＭＳ Ｐゴシック" charset="0"/>
              </a:rPr>
              <a:t>Identify technical </a:t>
            </a:r>
            <a:r>
              <a:rPr lang="en-US" sz="1800" dirty="0" smtClean="0">
                <a:latin typeface="Calibri Light" charset="0"/>
                <a:ea typeface="ＭＳ Ｐゴシック" charset="0"/>
                <a:cs typeface="ＭＳ Ｐゴシック" charset="0"/>
              </a:rPr>
              <a:t>requirements</a:t>
            </a:r>
            <a:endParaRPr lang="en-US" sz="1800" dirty="0">
              <a:latin typeface="Calibri Ligh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3109" y="4191000"/>
            <a:ext cx="4263043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GOALS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1" y="4757677"/>
            <a:ext cx="38861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1800" dirty="0" smtClean="0">
                <a:latin typeface="Calibri Light" charset="0"/>
                <a:ea typeface="ＭＳ Ｐゴシック" charset="0"/>
                <a:cs typeface="ＭＳ Ｐゴシック" charset="0"/>
              </a:rPr>
              <a:t>Analyze current </a:t>
            </a:r>
            <a:r>
              <a:rPr lang="en-US" sz="1800" dirty="0">
                <a:latin typeface="Calibri Light" charset="0"/>
                <a:ea typeface="ＭＳ Ｐゴシック" charset="0"/>
                <a:cs typeface="ＭＳ Ｐゴシック" charset="0"/>
              </a:rPr>
              <a:t>work flows, content sources and pain points. </a:t>
            </a:r>
          </a:p>
          <a:p>
            <a:pPr marL="285750" lvl="0" indent="-285750">
              <a:buFont typeface="Arial"/>
              <a:buChar char="•"/>
            </a:pPr>
            <a:r>
              <a:rPr lang="en-US" sz="1800" dirty="0">
                <a:latin typeface="Calibri Light" charset="0"/>
                <a:ea typeface="ＭＳ Ｐゴシック" charset="0"/>
                <a:cs typeface="ＭＳ Ｐゴシック" charset="0"/>
              </a:rPr>
              <a:t>Speak with </a:t>
            </a:r>
            <a:r>
              <a:rPr lang="en-US" sz="1800" dirty="0" smtClean="0">
                <a:latin typeface="Calibri Light" charset="0"/>
                <a:ea typeface="ＭＳ Ｐゴシック" charset="0"/>
                <a:cs typeface="ＭＳ Ｐゴシック" charset="0"/>
              </a:rPr>
              <a:t>end-users </a:t>
            </a:r>
            <a:r>
              <a:rPr lang="en-US" sz="1800" dirty="0">
                <a:latin typeface="Calibri Light" charset="0"/>
                <a:ea typeface="ＭＳ Ｐゴシック" charset="0"/>
                <a:cs typeface="ＭＳ Ｐゴシック" charset="0"/>
              </a:rPr>
              <a:t>and experts to understand the issues </a:t>
            </a:r>
            <a:r>
              <a:rPr lang="en-US" sz="1800" dirty="0" smtClean="0">
                <a:latin typeface="Calibri Light" charset="0"/>
                <a:ea typeface="ＭＳ Ｐゴシック" charset="0"/>
                <a:cs typeface="ＭＳ Ｐゴシック" charset="0"/>
              </a:rPr>
              <a:t>and what the desired outcomes are. </a:t>
            </a:r>
            <a:endParaRPr lang="en-US" sz="1800" dirty="0">
              <a:latin typeface="Calibri Light" charset="0"/>
              <a:ea typeface="ＭＳ Ｐゴシック" charset="0"/>
              <a:cs typeface="ＭＳ Ｐゴシック" charset="0"/>
            </a:endParaRPr>
          </a:p>
          <a:p>
            <a:pPr marL="285750" lvl="0" indent="-285750">
              <a:buFont typeface="Arial"/>
              <a:buChar char="•"/>
            </a:pPr>
            <a:r>
              <a:rPr lang="en-US" sz="1800" dirty="0">
                <a:latin typeface="Calibri Ligh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1800" dirty="0" smtClean="0">
                <a:latin typeface="Calibri Light" charset="0"/>
                <a:ea typeface="ＭＳ Ｐゴシック" charset="0"/>
                <a:cs typeface="ＭＳ Ｐゴシック" charset="0"/>
              </a:rPr>
              <a:t>efine benefit drivers and build a benefits case for cognitive</a:t>
            </a:r>
          </a:p>
          <a:p>
            <a:pPr marL="285750" lvl="0" indent="-285750">
              <a:buFont typeface="Arial"/>
              <a:buChar char="•"/>
            </a:pPr>
            <a:r>
              <a:rPr lang="en-US" sz="1800" dirty="0" smtClean="0">
                <a:latin typeface="Calibri Light" charset="0"/>
                <a:ea typeface="ＭＳ Ｐゴシック" charset="0"/>
                <a:cs typeface="ＭＳ Ｐゴシック" charset="0"/>
              </a:rPr>
              <a:t>Define the cognitive journey over a 3-year timeframe</a:t>
            </a:r>
            <a:endParaRPr lang="en-US" sz="1800" dirty="0">
              <a:latin typeface="Calibri Ligh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25000" y="4191000"/>
            <a:ext cx="4263043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OUTPUTS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23892" y="4757677"/>
            <a:ext cx="426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688" indent="-293688">
              <a:buFont typeface="Arial"/>
              <a:buChar char="•"/>
            </a:pPr>
            <a:r>
              <a:rPr lang="en-US" sz="1800" dirty="0" smtClean="0">
                <a:solidFill>
                  <a:srgbClr val="002133"/>
                </a:solidFill>
                <a:latin typeface="Calibri Light" charset="0"/>
                <a:ea typeface="Calibri Light" charset="0"/>
                <a:cs typeface="Calibri Light" charset="0"/>
              </a:rPr>
              <a:t>Creation of:</a:t>
            </a:r>
          </a:p>
          <a:p>
            <a:pPr marL="946151" lvl="1" indent="-293688">
              <a:buFont typeface="Arial"/>
              <a:buChar char="•"/>
            </a:pPr>
            <a:r>
              <a:rPr lang="en-US" sz="1800" dirty="0" smtClean="0">
                <a:solidFill>
                  <a:srgbClr val="002133"/>
                </a:solidFill>
                <a:latin typeface="Calibri Light" charset="0"/>
                <a:ea typeface="Calibri Light" charset="0"/>
                <a:cs typeface="Calibri Light" charset="0"/>
              </a:rPr>
              <a:t>Client </a:t>
            </a:r>
            <a:r>
              <a:rPr lang="en-US" sz="1800" dirty="0">
                <a:solidFill>
                  <a:srgbClr val="002133"/>
                </a:solidFill>
                <a:latin typeface="Calibri Light" charset="0"/>
                <a:ea typeface="Calibri Light" charset="0"/>
                <a:cs typeface="Calibri Light" charset="0"/>
              </a:rPr>
              <a:t>Proposal</a:t>
            </a:r>
          </a:p>
          <a:p>
            <a:pPr marL="946151" lvl="1" indent="-293688">
              <a:buFont typeface="Arial"/>
              <a:buChar char="•"/>
            </a:pPr>
            <a:r>
              <a:rPr lang="en-US" sz="1800" dirty="0">
                <a:solidFill>
                  <a:srgbClr val="002133"/>
                </a:solidFill>
                <a:latin typeface="Calibri Light" charset="0"/>
                <a:ea typeface="Calibri Light" charset="0"/>
                <a:cs typeface="Calibri Light" charset="0"/>
              </a:rPr>
              <a:t>Cognitive Vision Document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029200" y="4191000"/>
            <a:ext cx="0" cy="3276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428920" y="4191000"/>
            <a:ext cx="0" cy="3276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13411200" cy="685895"/>
          </a:xfrm>
          <a:noFill/>
          <a:ln>
            <a:noFill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The 3-5 page proposal will cover near-term and long-term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285999"/>
            <a:ext cx="6553200" cy="5065713"/>
          </a:xfrm>
        </p:spPr>
        <p:txBody>
          <a:bodyPr/>
          <a:lstStyle/>
          <a:p>
            <a:pPr marL="457200" indent="-279400">
              <a:buFont typeface="Arial"/>
              <a:buChar char="•"/>
            </a:pPr>
            <a:r>
              <a:rPr lang="en-US" sz="2400" dirty="0"/>
              <a:t>Rough Order of Magnitude (ROM) pricing</a:t>
            </a:r>
          </a:p>
          <a:p>
            <a:pPr marL="457200" indent="-279400">
              <a:buFont typeface="Arial"/>
              <a:buChar char="•"/>
            </a:pPr>
            <a:r>
              <a:rPr lang="en-US" sz="2400" dirty="0"/>
              <a:t>Scope of Phase 0 / Pilot engagement</a:t>
            </a:r>
          </a:p>
          <a:p>
            <a:pPr marL="1174750" lvl="1" indent="-457200">
              <a:buFont typeface="Arial"/>
              <a:buChar char="•"/>
            </a:pPr>
            <a:r>
              <a:rPr lang="en-US" sz="2000" dirty="0"/>
              <a:t>User scenario(s) covered</a:t>
            </a:r>
          </a:p>
          <a:p>
            <a:pPr marL="1174750" lvl="1" indent="-457200">
              <a:buFont typeface="Arial"/>
              <a:buChar char="•"/>
            </a:pPr>
            <a:r>
              <a:rPr lang="en-US" sz="2000" dirty="0"/>
              <a:t>Timeline</a:t>
            </a:r>
          </a:p>
          <a:p>
            <a:pPr marL="1174750" lvl="1" indent="-457200">
              <a:buFont typeface="Arial"/>
              <a:buChar char="•"/>
            </a:pPr>
            <a:r>
              <a:rPr lang="en-US" sz="2000" dirty="0"/>
              <a:t>Key success factors and metrics</a:t>
            </a:r>
          </a:p>
          <a:p>
            <a:pPr marL="1174750" lvl="1" indent="-457200">
              <a:buFont typeface="Arial"/>
              <a:buChar char="•"/>
            </a:pPr>
            <a:r>
              <a:rPr lang="en-US" sz="2000" dirty="0"/>
              <a:t>Pilot exit criteria</a:t>
            </a:r>
          </a:p>
          <a:p>
            <a:pPr marL="1174750" lvl="1" indent="-457200">
              <a:buFont typeface="Arial"/>
              <a:buChar char="•"/>
            </a:pPr>
            <a:r>
              <a:rPr lang="en-US" sz="2000" dirty="0"/>
              <a:t>Client commitments on success</a:t>
            </a:r>
          </a:p>
          <a:p>
            <a:pPr marL="457200" indent="-279400">
              <a:buFont typeface="Arial"/>
              <a:buChar char="•"/>
            </a:pPr>
            <a:r>
              <a:rPr lang="en-US" sz="2400" dirty="0"/>
              <a:t>Solution components for Phase 0 / Pilot</a:t>
            </a:r>
          </a:p>
          <a:p>
            <a:pPr marL="1174750" lvl="1" indent="-457200">
              <a:buFont typeface="Arial"/>
              <a:buChar char="•"/>
            </a:pPr>
            <a:r>
              <a:rPr lang="en-US" sz="2000" dirty="0"/>
              <a:t>Watson, IBM, third party, open source</a:t>
            </a:r>
          </a:p>
          <a:p>
            <a:pPr marL="1174750" lvl="1" indent="-457200">
              <a:buFont typeface="Arial"/>
              <a:buChar char="•"/>
            </a:pPr>
            <a:r>
              <a:rPr lang="en-US" sz="2000" dirty="0"/>
              <a:t>Cognitive enablers including annotators, custom ontologies, dictionaries</a:t>
            </a:r>
          </a:p>
          <a:p>
            <a:pPr marL="1174750" lvl="1" indent="-457200">
              <a:buFont typeface="Arial"/>
              <a:buChar char="•"/>
            </a:pPr>
            <a:r>
              <a:rPr lang="en-US" sz="2000" dirty="0"/>
              <a:t>High-level data flow and technical architecture</a:t>
            </a:r>
          </a:p>
          <a:p>
            <a:pPr marL="1174750" lvl="1" indent="-457200">
              <a:buFont typeface="Arial"/>
              <a:buChar char="•"/>
            </a:pPr>
            <a:r>
              <a:rPr lang="en-US" sz="2000" dirty="0"/>
              <a:t>Content sources, types, and volume</a:t>
            </a:r>
          </a:p>
          <a:p>
            <a:pPr marL="1174750" lvl="1" indent="-457200">
              <a:buFont typeface="Arial"/>
              <a:buChar char="•"/>
            </a:pPr>
            <a:r>
              <a:rPr lang="en-US" sz="2000" dirty="0"/>
              <a:t>Integration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177F8E-3B53-4C83-AAEE-098921EBA9F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96199" y="2285999"/>
            <a:ext cx="5867401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342900" indent="-342900" algn="l" defTabSz="130492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 kern="1200">
                <a:solidFill>
                  <a:srgbClr val="262626"/>
                </a:solidFill>
                <a:latin typeface="Calibri Light" pitchFamily="34" charset="0"/>
                <a:ea typeface="+mn-ea"/>
                <a:cs typeface="+mn-cs"/>
              </a:defRPr>
            </a:lvl1pPr>
            <a:lvl2pPr marL="1060450" indent="-407988" algn="l" defTabSz="130492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262626"/>
                </a:solidFill>
                <a:latin typeface="Calibri Light" pitchFamily="34" charset="0"/>
                <a:ea typeface="+mn-ea"/>
                <a:cs typeface="+mn-cs"/>
              </a:defRPr>
            </a:lvl2pPr>
            <a:lvl3pPr marL="1631950" indent="-325438" algn="l" defTabSz="1304925" rtl="0" eaLnBrk="1" fontAlgn="base" hangingPunct="1">
              <a:spcBef>
                <a:spcPct val="20000"/>
              </a:spcBef>
              <a:spcAft>
                <a:spcPct val="0"/>
              </a:spcAft>
              <a:buFont typeface="Calibri Light" panose="020F0302020204030204" pitchFamily="34" charset="0"/>
              <a:buChar char="‐"/>
              <a:defRPr sz="2400" kern="1200">
                <a:solidFill>
                  <a:srgbClr val="262626"/>
                </a:solidFill>
                <a:latin typeface="Calibri Light" pitchFamily="34" charset="0"/>
                <a:ea typeface="+mn-ea"/>
                <a:cs typeface="+mn-cs"/>
              </a:defRPr>
            </a:lvl3pPr>
            <a:lvl4pPr marL="2284413" indent="-325438" algn="l" defTabSz="1304925" rtl="0" eaLnBrk="1" fontAlgn="base" hangingPunct="1">
              <a:spcBef>
                <a:spcPct val="20000"/>
              </a:spcBef>
              <a:spcAft>
                <a:spcPct val="0"/>
              </a:spcAft>
              <a:buFont typeface="Calibri Light" panose="020F0302020204030204" pitchFamily="34" charset="0"/>
              <a:buChar char="»"/>
              <a:defRPr sz="2000" kern="1200">
                <a:solidFill>
                  <a:srgbClr val="262626"/>
                </a:solidFill>
                <a:latin typeface="Calibri Light" pitchFamily="34" charset="0"/>
                <a:ea typeface="+mn-ea"/>
                <a:cs typeface="+mn-cs"/>
              </a:defRPr>
            </a:lvl4pPr>
            <a:lvl5pPr marL="2938463" indent="-325438" algn="l" defTabSz="130492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79400">
              <a:buFont typeface="Arial"/>
              <a:buChar char="•"/>
            </a:pPr>
            <a:r>
              <a:rPr lang="en-US" sz="2400" dirty="0"/>
              <a:t>High-level outline for Phase 1, 2, 3, … </a:t>
            </a:r>
            <a:br>
              <a:rPr lang="en-US" sz="2400" dirty="0"/>
            </a:br>
            <a:r>
              <a:rPr lang="en-US" sz="2400" dirty="0"/>
              <a:t>solution </a:t>
            </a:r>
            <a:r>
              <a:rPr lang="en-US" sz="2400" dirty="0" smtClean="0"/>
              <a:t>candidates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5799" y="1757214"/>
            <a:ext cx="6145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/>
                <a:cs typeface="Calibri"/>
              </a:rPr>
              <a:t>Phase 0 / Pilot proposal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6596" y="1766987"/>
            <a:ext cx="5490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/>
                <a:cs typeface="Calibri"/>
              </a:rPr>
              <a:t>Long-term roadmap</a:t>
            </a:r>
          </a:p>
          <a:p>
            <a:endParaRPr lang="en-US" sz="2000" b="1" dirty="0"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16103" y="1613709"/>
            <a:ext cx="636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&amp;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239000" y="2167095"/>
            <a:ext cx="0" cy="5272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6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12801600" cy="1239893"/>
          </a:xfrm>
          <a:noFill/>
          <a:ln>
            <a:noFill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latin typeface="Calibri Light"/>
                <a:cs typeface="Calibri Light"/>
              </a:rPr>
              <a:t>Finally, the Executive Readout will occur where the final deliverables will be presented</a:t>
            </a:r>
            <a:endParaRPr lang="en-US" sz="3600" dirty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177F8E-3B53-4C83-AAEE-098921EBA9F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1762919" y="3266531"/>
            <a:ext cx="136128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7F7F7F"/>
                </a:solidFill>
              </a:rPr>
              <a:t>Visioning </a:t>
            </a:r>
            <a:br>
              <a:rPr lang="en-US" altLang="en-US" sz="1600" dirty="0">
                <a:solidFill>
                  <a:srgbClr val="7F7F7F"/>
                </a:solidFill>
              </a:rPr>
            </a:br>
            <a:r>
              <a:rPr lang="en-US" altLang="en-US" sz="1600" dirty="0">
                <a:solidFill>
                  <a:srgbClr val="7F7F7F"/>
                </a:solidFill>
              </a:rPr>
              <a:t>Workshop</a:t>
            </a:r>
          </a:p>
          <a:p>
            <a:pPr algn="ctr" eaLnBrk="1" hangingPunct="1"/>
            <a:r>
              <a:rPr lang="en-US" altLang="en-US" sz="1600" dirty="0">
                <a:solidFill>
                  <a:srgbClr val="7F7F7F"/>
                </a:solidFill>
              </a:rPr>
              <a:t>(1 Day)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1592759" y="2895041"/>
            <a:ext cx="11190106" cy="30480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5238" tIns="47619" rIns="95238" bIns="47619" anchor="ctr"/>
          <a:lstStyle/>
          <a:p>
            <a:pPr algn="ctr">
              <a:defRPr/>
            </a:pPr>
            <a:endParaRPr lang="en-US">
              <a:solidFill>
                <a:srgbClr val="00152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95711" y="2752166"/>
            <a:ext cx="495697" cy="5334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TextBox 48"/>
          <p:cNvSpPr txBox="1">
            <a:spLocks noChangeArrowheads="1"/>
          </p:cNvSpPr>
          <p:nvPr/>
        </p:nvSpPr>
        <p:spPr bwMode="auto">
          <a:xfrm>
            <a:off x="4400499" y="3266531"/>
            <a:ext cx="1219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7F7F7F"/>
                </a:solidFill>
              </a:rPr>
              <a:t>Prototype</a:t>
            </a:r>
            <a:br>
              <a:rPr lang="en-US" altLang="en-US" sz="1600" dirty="0">
                <a:solidFill>
                  <a:srgbClr val="7F7F7F"/>
                </a:solidFill>
              </a:rPr>
            </a:br>
            <a:r>
              <a:rPr lang="en-US" altLang="en-US" sz="1600" dirty="0">
                <a:solidFill>
                  <a:srgbClr val="7F7F7F"/>
                </a:solidFill>
              </a:rPr>
              <a:t>Build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352800" y="2439902"/>
            <a:ext cx="0" cy="13695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48"/>
          <p:cNvSpPr txBox="1">
            <a:spLocks noChangeArrowheads="1"/>
          </p:cNvSpPr>
          <p:nvPr/>
        </p:nvSpPr>
        <p:spPr bwMode="auto">
          <a:xfrm>
            <a:off x="6784587" y="3266531"/>
            <a:ext cx="806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70707C"/>
                </a:solidFill>
              </a:rPr>
              <a:t>Journey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76599" y="2742641"/>
            <a:ext cx="1867001" cy="5334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TextBox 48"/>
          <p:cNvSpPr txBox="1">
            <a:spLocks noChangeArrowheads="1"/>
          </p:cNvSpPr>
          <p:nvPr/>
        </p:nvSpPr>
        <p:spPr bwMode="auto">
          <a:xfrm>
            <a:off x="8686800" y="3266531"/>
            <a:ext cx="1371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 dirty="0" smtClean="0">
                <a:solidFill>
                  <a:srgbClr val="70707C"/>
                </a:solidFill>
              </a:rPr>
              <a:t>Benefits Case</a:t>
            </a:r>
            <a:r>
              <a:rPr lang="en-US" altLang="en-US" sz="1600" dirty="0">
                <a:solidFill>
                  <a:srgbClr val="70707C"/>
                </a:solidFill>
              </a:rPr>
              <a:t/>
            </a:r>
            <a:br>
              <a:rPr lang="en-US" altLang="en-US" sz="1600" dirty="0">
                <a:solidFill>
                  <a:srgbClr val="70707C"/>
                </a:solidFill>
              </a:rPr>
            </a:br>
            <a:r>
              <a:rPr lang="en-US" altLang="en-US" sz="1600" dirty="0">
                <a:solidFill>
                  <a:srgbClr val="70707C"/>
                </a:solidFill>
              </a:rPr>
              <a:t>&amp; Proposal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1049000" y="2439902"/>
            <a:ext cx="0" cy="13695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254312" y="2742641"/>
            <a:ext cx="1867001" cy="5334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458200" y="2742641"/>
            <a:ext cx="1867001" cy="5334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63" name="TextBox 10"/>
          <p:cNvSpPr txBox="1">
            <a:spLocks noChangeArrowheads="1"/>
          </p:cNvSpPr>
          <p:nvPr/>
        </p:nvSpPr>
        <p:spPr bwMode="auto">
          <a:xfrm>
            <a:off x="11287919" y="3266531"/>
            <a:ext cx="13612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130333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600" dirty="0" smtClean="0">
                <a:solidFill>
                  <a:srgbClr val="000000"/>
                </a:solidFill>
              </a:rPr>
              <a:t>Executive </a:t>
            </a:r>
          </a:p>
          <a:p>
            <a:pPr algn="ctr" eaLnBrk="1" hangingPunct="1"/>
            <a:r>
              <a:rPr lang="en-US" altLang="en-US" sz="1600" dirty="0" smtClean="0"/>
              <a:t>Readout</a:t>
            </a:r>
            <a:r>
              <a:rPr lang="en-US" altLang="en-US" sz="1600" dirty="0" smtClean="0">
                <a:solidFill>
                  <a:srgbClr val="7F7F7F"/>
                </a:solidFill>
              </a:rPr>
              <a:t> </a:t>
            </a:r>
            <a:endParaRPr lang="en-US" altLang="en-US" sz="1600" dirty="0">
              <a:solidFill>
                <a:srgbClr val="7F7F7F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720711" y="2766063"/>
            <a:ext cx="495697" cy="533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1600" y="4191000"/>
            <a:ext cx="419100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INVOLVEMENT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19147" y="4757677"/>
            <a:ext cx="411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303338">
              <a:buFont typeface="Arial"/>
              <a:buChar char="•"/>
            </a:pPr>
            <a:r>
              <a:rPr lang="en-US" sz="1800" dirty="0">
                <a:latin typeface="Calibri Light" charset="0"/>
                <a:ea typeface="ＭＳ Ｐゴシック" charset="0"/>
                <a:cs typeface="ＭＳ Ｐゴシック" charset="0"/>
              </a:rPr>
              <a:t>Make appropriate people available for discussions (Executives, Business unit SMEs, Technical SMEs, End Users) </a:t>
            </a:r>
          </a:p>
          <a:p>
            <a:pPr marL="285750" lvl="0" indent="-285750" defTabSz="1303338">
              <a:buFont typeface="Arial"/>
              <a:buChar char="•"/>
            </a:pPr>
            <a:r>
              <a:rPr lang="en-US" sz="1800" dirty="0" smtClean="0">
                <a:latin typeface="Calibri Light" charset="0"/>
                <a:ea typeface="ＭＳ Ｐゴシック" charset="0"/>
                <a:cs typeface="ＭＳ Ｐゴシック" charset="0"/>
              </a:rPr>
              <a:t>Provide context and success criteria</a:t>
            </a:r>
            <a:endParaRPr lang="en-US" sz="1800" dirty="0">
              <a:latin typeface="Calibri Ligh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3109" y="4191000"/>
            <a:ext cx="4263043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GOALS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1" y="4757677"/>
            <a:ext cx="396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Calibri Light" charset="0"/>
              <a:buAutoNum type="arabicPeriod"/>
            </a:pPr>
            <a:r>
              <a:rPr lang="en-US" sz="1800">
                <a:latin typeface="Calibri Light" charset="0"/>
                <a:ea typeface="ＭＳ Ｐゴシック" charset="0"/>
                <a:cs typeface="ＭＳ Ｐゴシック" charset="0"/>
              </a:rPr>
              <a:t>Deliver </a:t>
            </a:r>
            <a:r>
              <a:rPr lang="en-US" sz="1800" smtClean="0">
                <a:latin typeface="Calibri Light" charset="0"/>
                <a:ea typeface="ＭＳ Ｐゴシック" charset="0"/>
                <a:cs typeface="ＭＳ Ｐゴシック" charset="0"/>
              </a:rPr>
              <a:t>Executive Readout </a:t>
            </a:r>
            <a:r>
              <a:rPr lang="en-US" sz="1800" dirty="0">
                <a:latin typeface="Calibri Light" charset="0"/>
                <a:ea typeface="ＭＳ Ｐゴシック" charset="0"/>
                <a:cs typeface="ＭＳ Ｐゴシック" charset="0"/>
              </a:rPr>
              <a:t>presentation</a:t>
            </a:r>
          </a:p>
          <a:p>
            <a:pPr marL="285750" lvl="0" indent="-285750">
              <a:buFont typeface="Calibri Light" charset="0"/>
              <a:buAutoNum type="arabicPeriod"/>
            </a:pPr>
            <a:r>
              <a:rPr lang="en-US" sz="1800" dirty="0" smtClean="0">
                <a:latin typeface="Calibri Light" charset="0"/>
                <a:ea typeface="ＭＳ Ｐゴシック" charset="0"/>
                <a:cs typeface="ＭＳ Ｐゴシック" charset="0"/>
              </a:rPr>
              <a:t>Demonstrate Prototype capabilities</a:t>
            </a:r>
            <a:endParaRPr lang="en-US" sz="1800" dirty="0">
              <a:latin typeface="Calibri Light" charset="0"/>
              <a:ea typeface="ＭＳ Ｐゴシック" charset="0"/>
              <a:cs typeface="ＭＳ Ｐゴシック" charset="0"/>
            </a:endParaRPr>
          </a:p>
          <a:p>
            <a:pPr marL="285750" lvl="0" indent="-285750">
              <a:buFont typeface="Calibri Light" charset="0"/>
              <a:buAutoNum type="arabicPeriod"/>
            </a:pPr>
            <a:r>
              <a:rPr lang="en-US" sz="1800" dirty="0">
                <a:latin typeface="Calibri Light" charset="0"/>
                <a:ea typeface="ＭＳ Ｐゴシック" charset="0"/>
                <a:cs typeface="ＭＳ Ｐゴシック" charset="0"/>
              </a:rPr>
              <a:t>Deliver </a:t>
            </a:r>
            <a:r>
              <a:rPr lang="en-US" sz="1800" dirty="0" smtClean="0">
                <a:latin typeface="Calibri Light" charset="0"/>
                <a:ea typeface="ＭＳ Ｐゴシック" charset="0"/>
                <a:cs typeface="ＭＳ Ｐゴシック" charset="0"/>
              </a:rPr>
              <a:t>the Proposal</a:t>
            </a:r>
            <a:endParaRPr lang="en-US" sz="1800" dirty="0">
              <a:latin typeface="Calibri Ligh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78508" y="4191000"/>
            <a:ext cx="373269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OUTPUTS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77400" y="4757677"/>
            <a:ext cx="3733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688" indent="-293688">
              <a:buFont typeface="Arial"/>
              <a:buChar char="•"/>
            </a:pPr>
            <a:r>
              <a:rPr lang="en-US" sz="1800" dirty="0" smtClean="0">
                <a:solidFill>
                  <a:srgbClr val="002133"/>
                </a:solidFill>
                <a:latin typeface="Calibri Light" charset="0"/>
                <a:ea typeface="Calibri Light" charset="0"/>
                <a:cs typeface="Calibri Light" charset="0"/>
              </a:rPr>
              <a:t>The final deliverables:</a:t>
            </a:r>
          </a:p>
          <a:p>
            <a:pPr marL="946151" lvl="1" indent="-293688">
              <a:buFont typeface="Arial"/>
              <a:buChar char="•"/>
            </a:pPr>
            <a:r>
              <a:rPr lang="en-US" sz="1800" dirty="0" smtClean="0">
                <a:solidFill>
                  <a:srgbClr val="002133"/>
                </a:solidFill>
                <a:latin typeface="Calibri Light" charset="0"/>
                <a:ea typeface="Calibri Light" charset="0"/>
                <a:cs typeface="Calibri Light" charset="0"/>
              </a:rPr>
              <a:t>Cognitive Prototype</a:t>
            </a:r>
          </a:p>
          <a:p>
            <a:pPr marL="946151" lvl="1" indent="-293688">
              <a:buFont typeface="Arial"/>
              <a:buChar char="•"/>
            </a:pPr>
            <a:r>
              <a:rPr lang="en-US" sz="1800" dirty="0">
                <a:solidFill>
                  <a:srgbClr val="002133"/>
                </a:solidFill>
                <a:latin typeface="Calibri Light" charset="0"/>
                <a:ea typeface="Calibri Light" charset="0"/>
                <a:cs typeface="Calibri Light" charset="0"/>
              </a:rPr>
              <a:t>Cognitive Vision Document</a:t>
            </a:r>
          </a:p>
          <a:p>
            <a:pPr marL="1598613" lvl="2" indent="-293688">
              <a:buFont typeface="Arial"/>
              <a:buChar char="•"/>
            </a:pPr>
            <a:r>
              <a:rPr lang="en-US" altLang="en-US" sz="1800" dirty="0">
                <a:latin typeface="Calibri Light"/>
                <a:ea typeface="MS PGothic" pitchFamily="34" charset="-128"/>
                <a:cs typeface="Calibri Light"/>
              </a:rPr>
              <a:t>Use case details</a:t>
            </a:r>
          </a:p>
          <a:p>
            <a:pPr marL="1598613" lvl="2" indent="-293688">
              <a:buFont typeface="Arial"/>
              <a:buChar char="•"/>
            </a:pPr>
            <a:r>
              <a:rPr lang="en-US" altLang="en-US" sz="1800" dirty="0">
                <a:latin typeface="Calibri Light"/>
                <a:ea typeface="MS PGothic" pitchFamily="34" charset="-128"/>
                <a:cs typeface="Calibri Light"/>
              </a:rPr>
              <a:t>Cognitive Journey </a:t>
            </a:r>
          </a:p>
          <a:p>
            <a:pPr marL="1598613" lvl="2" indent="-293688">
              <a:buFont typeface="Arial"/>
              <a:buChar char="•"/>
            </a:pPr>
            <a:r>
              <a:rPr lang="en-US" altLang="en-US" sz="1800" dirty="0" smtClean="0">
                <a:latin typeface="Calibri Light"/>
                <a:ea typeface="MS PGothic" pitchFamily="34" charset="-128"/>
                <a:cs typeface="Calibri Light"/>
              </a:rPr>
              <a:t>Benefits Case</a:t>
            </a:r>
            <a:endParaRPr lang="en-US" altLang="en-US" sz="1800" dirty="0">
              <a:latin typeface="Calibri Light"/>
              <a:ea typeface="MS PGothic" pitchFamily="34" charset="-128"/>
              <a:cs typeface="Calibri Light"/>
            </a:endParaRPr>
          </a:p>
          <a:p>
            <a:pPr marL="946151" lvl="1" indent="-293688">
              <a:buFont typeface="Arial"/>
              <a:buChar char="•"/>
            </a:pPr>
            <a:r>
              <a:rPr lang="en-US" sz="1800" dirty="0" smtClean="0">
                <a:solidFill>
                  <a:srgbClr val="002133"/>
                </a:solidFill>
                <a:latin typeface="Calibri Light" charset="0"/>
                <a:ea typeface="Calibri Light" charset="0"/>
                <a:cs typeface="Calibri Light" charset="0"/>
              </a:rPr>
              <a:t>Client Proposal</a:t>
            </a:r>
          </a:p>
          <a:p>
            <a:pPr marL="1598613" lvl="2" indent="-293688">
              <a:buFont typeface="Arial"/>
              <a:buChar char="•"/>
            </a:pPr>
            <a:endParaRPr lang="en-US" sz="1800" dirty="0" smtClean="0">
              <a:solidFill>
                <a:srgbClr val="002133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946151" lvl="1" indent="-293688">
              <a:buFont typeface="Arial"/>
              <a:buChar char="•"/>
            </a:pPr>
            <a:endParaRPr lang="en-US" sz="1800" dirty="0" smtClean="0">
              <a:solidFill>
                <a:srgbClr val="002133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946151" lvl="1" indent="-293688">
              <a:buFont typeface="Arial"/>
              <a:buChar char="•"/>
            </a:pPr>
            <a:endParaRPr lang="en-US" sz="1800" dirty="0" smtClean="0">
              <a:solidFill>
                <a:srgbClr val="002133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946151" lvl="1" indent="-293688">
              <a:buFont typeface="Arial"/>
              <a:buChar char="•"/>
            </a:pPr>
            <a:endParaRPr lang="en-US" sz="1800" dirty="0">
              <a:solidFill>
                <a:srgbClr val="002133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953000" y="4191000"/>
            <a:ext cx="0" cy="3276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506228" y="4191000"/>
            <a:ext cx="0" cy="3276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alue Map A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CST.potx</Template>
  <TotalTime>20229</TotalTime>
  <Words>879</Words>
  <Application>Microsoft Office PowerPoint</Application>
  <PresentationFormat>Custom</PresentationFormat>
  <Paragraphs>189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CST</vt:lpstr>
      <vt:lpstr>Cognitive Value Assessment </vt:lpstr>
      <vt:lpstr>The purpose of the Cognitive Value Assessment (CVA) is to prove how IBM Cognitive Solutions can transform your business</vt:lpstr>
      <vt:lpstr>The Watson journey is comprised of three phases</vt:lpstr>
      <vt:lpstr>With a mature prototype pattern, the CVA phase will take 2-3 weeks* and consist of three main deliverables </vt:lpstr>
      <vt:lpstr>The CVA journey will begin with the Visioning Workshop, where one high-value use case will be identified</vt:lpstr>
      <vt:lpstr>Once a use case is selected, the Prototype will begin production </vt:lpstr>
      <vt:lpstr>Along with the Prototype build, the CVA team will be working on the Cognitive Vision, Benefits Case, and a Proposal </vt:lpstr>
      <vt:lpstr>The 3-5 page proposal will cover near-term and long-term perspectives</vt:lpstr>
      <vt:lpstr>Finally, the Executive Readout will occur where the final deliverables will be presented</vt:lpstr>
      <vt:lpstr>PowerPoint Presentation</vt:lpstr>
      <vt:lpstr>Guidance for a Successful Prototype</vt:lpstr>
    </vt:vector>
  </TitlesOfParts>
  <Company>IBM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IBM Cognitive Solutions</dc:creator>
  <cp:lastModifiedBy>Kavitha Sagi</cp:lastModifiedBy>
  <cp:revision>724</cp:revision>
  <cp:lastPrinted>2016-03-29T17:12:49Z</cp:lastPrinted>
  <dcterms:created xsi:type="dcterms:W3CDTF">2015-07-31T16:21:38Z</dcterms:created>
  <dcterms:modified xsi:type="dcterms:W3CDTF">2016-06-16T16:12:05Z</dcterms:modified>
</cp:coreProperties>
</file>