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22" r:id="rId2"/>
    <p:sldId id="632" r:id="rId3"/>
    <p:sldId id="631" r:id="rId4"/>
    <p:sldId id="624" r:id="rId5"/>
    <p:sldId id="637" r:id="rId6"/>
    <p:sldId id="636" r:id="rId7"/>
    <p:sldId id="617" r:id="rId8"/>
    <p:sldId id="640" r:id="rId9"/>
    <p:sldId id="642" r:id="rId10"/>
  </p:sldIdLst>
  <p:sldSz cx="14630400" cy="8229600"/>
  <p:notesSz cx="6858000" cy="9144000"/>
  <p:defaultTextStyle>
    <a:defPPr>
      <a:defRPr lang="en-US"/>
    </a:defPPr>
    <a:lvl1pPr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652463" indent="-195263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1304925" indent="-390525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958975" indent="-587375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2611438" indent="-782638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  <p15:guide id="3" orient="horz">
          <p15:clr>
            <a:srgbClr val="A4A3A4"/>
          </p15:clr>
        </p15:guide>
        <p15:guide id="4" pos="9215">
          <p15:clr>
            <a:srgbClr val="A4A3A4"/>
          </p15:clr>
        </p15:guide>
        <p15:guide id="5" orient="horz" pos="51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halid Behairy" initials="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C7"/>
    <a:srgbClr val="60B426"/>
    <a:srgbClr val="3FB3F3"/>
    <a:srgbClr val="389DD0"/>
    <a:srgbClr val="EB7E26"/>
    <a:srgbClr val="3FB3EF"/>
    <a:srgbClr val="4FADF3"/>
    <a:srgbClr val="6DB5E5"/>
    <a:srgbClr val="637A9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559" autoAdjust="0"/>
    <p:restoredTop sz="90797" autoAdjust="0"/>
  </p:normalViewPr>
  <p:slideViewPr>
    <p:cSldViewPr>
      <p:cViewPr varScale="1">
        <p:scale>
          <a:sx n="95" d="100"/>
          <a:sy n="95" d="100"/>
        </p:scale>
        <p:origin x="264" y="192"/>
      </p:cViewPr>
      <p:guideLst>
        <p:guide orient="horz" pos="2592"/>
        <p:guide pos="4608"/>
        <p:guide orient="horz"/>
        <p:guide pos="9215"/>
        <p:guide orient="horz" pos="5183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32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9C2EF-5889-EA4E-8191-3FB5FA0C83F1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3229E-179C-A941-B232-A84DED82B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19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06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306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CE5C96B-A0BD-4175-98DF-21AADE7197B9}" type="datetimeFigureOut">
              <a:rPr lang="en-US"/>
              <a:pPr>
                <a:defRPr/>
              </a:pPr>
              <a:t>7/7/16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06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7288EB-283D-445A-9D14-466F90DB987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14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2463"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4925"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8975"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1438"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288EB-283D-445A-9D14-466F90DB987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3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Better leverage resources to find- reducing billable time for lawyers for law firms and finding </a:t>
            </a:r>
            <a:r>
              <a:rPr lang="en-US" sz="3200" dirty="0" err="1" smtClean="0"/>
              <a:t>appropraite</a:t>
            </a:r>
            <a:r>
              <a:rPr lang="en-US" sz="3200" dirty="0" smtClean="0"/>
              <a:t> resources </a:t>
            </a:r>
          </a:p>
          <a:p>
            <a:r>
              <a:rPr lang="en-US" sz="3200" dirty="0" smtClean="0"/>
              <a:t>Tax/ </a:t>
            </a:r>
            <a:r>
              <a:rPr lang="en-US" sz="3200" dirty="0" err="1" smtClean="0"/>
              <a:t>acconunting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288EB-283D-445A-9D14-466F90DB987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99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288EB-283D-445A-9D14-466F90DB987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55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Mlaw</a:t>
            </a:r>
            <a:r>
              <a:rPr lang="en-US" dirty="0" smtClean="0"/>
              <a:t> 200 firm- under 500 attorneys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288EB-283D-445A-9D14-466F90DB987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3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288EB-283D-445A-9D14-466F90DB987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1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823913" y="3886200"/>
            <a:ext cx="13806487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" y="2479675"/>
            <a:ext cx="171450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6980" y="2556511"/>
            <a:ext cx="11666220" cy="1310640"/>
          </a:xfrm>
        </p:spPr>
        <p:txBody>
          <a:bodyPr anchor="b"/>
          <a:lstStyle>
            <a:lvl1pPr>
              <a:defRPr sz="4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2220" y="4038600"/>
            <a:ext cx="10241280" cy="2103120"/>
          </a:xfrm>
        </p:spPr>
        <p:txBody>
          <a:bodyPr>
            <a:normAutofit/>
          </a:bodyPr>
          <a:lstStyle>
            <a:lvl1pPr marL="0" indent="0" algn="l">
              <a:buNone/>
              <a:defRPr sz="32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E6424-DA4C-4ADD-B43B-940E7E17A254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277DB0-120A-4C14-8F10-5631577B53A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0" y="609600"/>
            <a:ext cx="13258800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88" y="30163"/>
            <a:ext cx="696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12957048" cy="11588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B088D-339D-4DA3-B629-7EC12C7F7DF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177F8E-3B53-4C83-AAEE-098921EBA9F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1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599" y="762000"/>
            <a:ext cx="11658601" cy="11588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4ED48-BC59-4609-BF5A-179C13F44306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177F8E-3B53-4C83-AAEE-098921EBA9F4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609600"/>
            <a:ext cx="13258800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88" y="30163"/>
            <a:ext cx="696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78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12954000" cy="11588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20875"/>
            <a:ext cx="6720840" cy="5430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EACFA-B228-4694-8C33-F64C10B06075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177F8E-3B53-4C83-AAEE-098921EBA9F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177881" y="1920875"/>
            <a:ext cx="6720840" cy="5430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0" y="609600"/>
            <a:ext cx="13258800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88" y="30163"/>
            <a:ext cx="696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19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B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6040" y="0"/>
            <a:ext cx="9258301" cy="7848600"/>
          </a:xfrm>
          <a:prstGeom prst="rect">
            <a:avLst/>
          </a:prstGeom>
        </p:spPr>
        <p:txBody>
          <a:bodyPr vert="horz" lIns="51435" tIns="25718" rIns="51435" bIns="25718" anchor="ctr"/>
          <a:lstStyle>
            <a:lvl1pPr marL="0" indent="0" algn="l"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marL="288026" indent="0">
              <a:buNone/>
              <a:defRPr>
                <a:solidFill>
                  <a:srgbClr val="00B2EF"/>
                </a:solidFill>
              </a:defRPr>
            </a:lvl2pPr>
            <a:lvl3pPr marL="493758" indent="0">
              <a:buNone/>
              <a:defRPr>
                <a:solidFill>
                  <a:srgbClr val="00B2EF"/>
                </a:solidFill>
              </a:defRPr>
            </a:lvl3pPr>
            <a:lvl4pPr marL="699493" indent="0">
              <a:buNone/>
              <a:defRPr>
                <a:solidFill>
                  <a:srgbClr val="00B2EF"/>
                </a:solidFill>
              </a:defRPr>
            </a:lvl4pPr>
            <a:lvl5pPr marL="905224" indent="0">
              <a:buNone/>
              <a:defRPr>
                <a:solidFill>
                  <a:srgbClr val="00B2E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567941" y="2734488"/>
            <a:ext cx="9296400" cy="706365"/>
          </a:xfrm>
          <a:prstGeom prst="rect">
            <a:avLst/>
          </a:prstGeom>
        </p:spPr>
        <p:txBody>
          <a:bodyPr vert="horz"/>
          <a:lstStyle>
            <a:lvl1pPr>
              <a:defRPr lang="en-US" sz="3600" spc="320" dirty="0">
                <a:solidFill>
                  <a:srgbClr val="000000"/>
                </a:solidFill>
                <a:latin typeface="HelvNeue Bold for IBM"/>
                <a:ea typeface="HelvNeue Bold for IBM"/>
                <a:cs typeface="HelvNeue Bold for IBM"/>
                <a:sym typeface="Helvetica Neue Light"/>
              </a:defRPr>
            </a:lvl1pPr>
          </a:lstStyle>
          <a:p>
            <a:pPr lvl="0"/>
            <a:r>
              <a:rPr lang="en-US" dirty="0"/>
              <a:t>ADD TEXT HERE: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48B2892-BB23-43DD-9223-DEB26A7168B0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DA1C353-5D38-4C5C-8D25-B1ED6D5DE9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14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731520" y="7894320"/>
            <a:ext cx="8900160" cy="294640"/>
          </a:xfrm>
          <a:prstGeom prst="rect">
            <a:avLst/>
          </a:prstGeom>
        </p:spPr>
        <p:txBody>
          <a:bodyPr lIns="146300" tIns="73150" rIns="146300" bIns="73150"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78894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199" tIns="73101" rIns="146199" bIns="73101" anchor="ctr"/>
          <a:lstStyle>
            <a:lvl1pPr defTabSz="1408113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defTabSz="1408113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defTabSz="1408113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defTabSz="1408113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defTabSz="1408113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3270250" indent="-838200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727450" indent="-838200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4184650" indent="-838200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4641850" indent="-838200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GB" altLang="en-US">
              <a:solidFill>
                <a:schemeClr val="accent1"/>
              </a:solidFill>
              <a:latin typeface="Calibri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323153"/>
            <a:ext cx="13167360" cy="512446"/>
          </a:xfrm>
        </p:spPr>
        <p:txBody>
          <a:bodyPr/>
          <a:lstStyle>
            <a:lvl1pPr algn="l">
              <a:defRPr sz="7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IBM and iiNet Confidential   |   Page </a:t>
            </a:r>
            <a:fld id="{D8E6479A-30D5-5F46-8B12-84E4AC263D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732118" y="7762399"/>
            <a:ext cx="8898965" cy="221456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46199" tIns="73101" rIns="146199" bIns="73101" numCol="1" anchor="t" anchorCtr="0" compatLnSpc="1">
            <a:prstTxWarp prst="textNoShape">
              <a:avLst/>
            </a:prstTxWarp>
          </a:bodyPr>
          <a:lstStyle>
            <a:lvl1pPr defTabSz="1298828" eaLnBrk="1" hangingPunct="1">
              <a:defRPr>
                <a:solidFill>
                  <a:schemeClr val="bg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2015 International Business Machines Corporation</a:t>
            </a:r>
          </a:p>
        </p:txBody>
      </p:sp>
    </p:spTree>
    <p:extLst>
      <p:ext uri="{BB962C8B-B14F-4D97-AF65-F5344CB8AC3E}">
        <p14:creationId xmlns:p14="http://schemas.microsoft.com/office/powerpoint/2010/main" val="10062651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1295704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7848600"/>
            <a:ext cx="146304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2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20875"/>
            <a:ext cx="13441363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6725" y="7901940"/>
            <a:ext cx="3414713" cy="27432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 defTabSz="1306220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137D47-E05F-42AF-87C3-A465676A04D1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438" y="7901940"/>
            <a:ext cx="3413125" cy="274320"/>
          </a:xfrm>
          <a:prstGeom prst="rect">
            <a:avLst/>
          </a:prstGeom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29292"/>
                </a:solidFill>
                <a:latin typeface="Calibri Light" panose="020F0302020204030204" pitchFamily="34" charset="0"/>
              </a:defRPr>
            </a:lvl1pPr>
          </a:lstStyle>
          <a:p>
            <a:fld id="{BDA1C353-5D38-4C5C-8D25-B1ED6D5DE95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657600" y="7900601"/>
            <a:ext cx="7315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606060"/>
                </a:solidFill>
              </a:rPr>
              <a:t>©</a:t>
            </a:r>
            <a:r>
              <a:rPr lang="en-US" sz="1200" dirty="0">
                <a:solidFill>
                  <a:srgbClr val="606060"/>
                </a:solidFill>
              </a:rPr>
              <a:t>IBM 2016</a:t>
            </a:r>
            <a:r>
              <a:rPr lang="en-US" sz="1200" baseline="0" dirty="0">
                <a:solidFill>
                  <a:srgbClr val="606060"/>
                </a:solidFill>
              </a:rPr>
              <a:t> </a:t>
            </a:r>
            <a:endParaRPr lang="en-US" sz="1200" dirty="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2" r:id="rId3"/>
    <p:sldLayoutId id="2147483690" r:id="rId4"/>
    <p:sldLayoutId id="2147483753" r:id="rId5"/>
    <p:sldLayoutId id="2147483758" r:id="rId6"/>
    <p:sldLayoutId id="2147483759" r:id="rId7"/>
  </p:sldLayoutIdLst>
  <p:hf hdr="0" ftr="0" dt="0"/>
  <p:txStyles>
    <p:titleStyle>
      <a:lvl1pPr algn="l" defTabSz="1304925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262626"/>
          </a:solidFill>
          <a:latin typeface="Calibri Light" pitchFamily="34" charset="0"/>
          <a:ea typeface="+mj-ea"/>
          <a:cs typeface="+mj-cs"/>
        </a:defRPr>
      </a:lvl1pPr>
      <a:lvl2pPr algn="l" defTabSz="1304925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 Light" pitchFamily="34" charset="0"/>
        </a:defRPr>
      </a:lvl2pPr>
      <a:lvl3pPr algn="l" defTabSz="1304925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 Light" pitchFamily="34" charset="0"/>
        </a:defRPr>
      </a:lvl3pPr>
      <a:lvl4pPr algn="l" defTabSz="1304925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 Light" pitchFamily="34" charset="0"/>
        </a:defRPr>
      </a:lvl4pPr>
      <a:lvl5pPr algn="l" defTabSz="1304925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 Light" pitchFamily="34" charset="0"/>
        </a:defRPr>
      </a:lvl5pPr>
      <a:lvl6pPr marL="457200" algn="l" defTabSz="1304925" rtl="0" eaLnBrk="1" fontAlgn="base" hangingPunct="1">
        <a:spcBef>
          <a:spcPct val="0"/>
        </a:spcBef>
        <a:spcAft>
          <a:spcPct val="0"/>
        </a:spcAft>
        <a:defRPr sz="4000">
          <a:solidFill>
            <a:srgbClr val="606060"/>
          </a:solidFill>
          <a:latin typeface="Calibri Light" pitchFamily="34" charset="0"/>
        </a:defRPr>
      </a:lvl6pPr>
      <a:lvl7pPr marL="914400" algn="l" defTabSz="1304925" rtl="0" eaLnBrk="1" fontAlgn="base" hangingPunct="1">
        <a:spcBef>
          <a:spcPct val="0"/>
        </a:spcBef>
        <a:spcAft>
          <a:spcPct val="0"/>
        </a:spcAft>
        <a:defRPr sz="4000">
          <a:solidFill>
            <a:srgbClr val="606060"/>
          </a:solidFill>
          <a:latin typeface="Calibri Light" pitchFamily="34" charset="0"/>
        </a:defRPr>
      </a:lvl7pPr>
      <a:lvl8pPr marL="1371600" algn="l" defTabSz="1304925" rtl="0" eaLnBrk="1" fontAlgn="base" hangingPunct="1">
        <a:spcBef>
          <a:spcPct val="0"/>
        </a:spcBef>
        <a:spcAft>
          <a:spcPct val="0"/>
        </a:spcAft>
        <a:defRPr sz="4000">
          <a:solidFill>
            <a:srgbClr val="606060"/>
          </a:solidFill>
          <a:latin typeface="Calibri Light" pitchFamily="34" charset="0"/>
        </a:defRPr>
      </a:lvl8pPr>
      <a:lvl9pPr marL="1828800" algn="l" defTabSz="1304925" rtl="0" eaLnBrk="1" fontAlgn="base" hangingPunct="1">
        <a:spcBef>
          <a:spcPct val="0"/>
        </a:spcBef>
        <a:spcAft>
          <a:spcPct val="0"/>
        </a:spcAft>
        <a:defRPr sz="4000">
          <a:solidFill>
            <a:srgbClr val="606060"/>
          </a:solidFill>
          <a:latin typeface="Calibri Light" pitchFamily="34" charset="0"/>
        </a:defRPr>
      </a:lvl9pPr>
    </p:titleStyle>
    <p:bodyStyle>
      <a:lvl1pPr marL="342900" indent="-342900" algn="l" defTabSz="130492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1pPr>
      <a:lvl2pPr marL="1060450" indent="-407988" algn="l" defTabSz="130492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2pPr>
      <a:lvl3pPr marL="1631950" indent="-325438" algn="l" defTabSz="1304925" rtl="0" eaLnBrk="1" fontAlgn="base" hangingPunct="1">
        <a:spcBef>
          <a:spcPct val="20000"/>
        </a:spcBef>
        <a:spcAft>
          <a:spcPct val="0"/>
        </a:spcAft>
        <a:buFont typeface="Calibri Light" panose="020F0302020204030204" pitchFamily="34" charset="0"/>
        <a:buChar char="‐"/>
        <a:defRPr sz="24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3pPr>
      <a:lvl4pPr marL="2284413" indent="-325438" algn="l" defTabSz="1304925" rtl="0" eaLnBrk="1" fontAlgn="base" hangingPunct="1">
        <a:spcBef>
          <a:spcPct val="20000"/>
        </a:spcBef>
        <a:spcAft>
          <a:spcPct val="0"/>
        </a:spcAft>
        <a:buFont typeface="Calibri Light" panose="020F0302020204030204" pitchFamily="34" charset="0"/>
        <a:buChar char="»"/>
        <a:defRPr sz="20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4pPr>
      <a:lvl5pPr marL="2938463" indent="-325438" algn="l" defTabSz="130492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gal-expertise-finder.mybluemix.net/login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80C7"/>
                </a:solidFill>
              </a:rPr>
              <a:t>Watson Solution Patterns Overview</a:t>
            </a:r>
            <a:br>
              <a:rPr lang="en-US" b="1" dirty="0" smtClean="0">
                <a:solidFill>
                  <a:srgbClr val="0080C7"/>
                </a:solidFill>
              </a:rPr>
            </a:br>
            <a:r>
              <a:rPr lang="en-US" dirty="0" smtClean="0"/>
              <a:t>Expertise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2220" y="4038600"/>
            <a:ext cx="10241280" cy="3505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cap="none" dirty="0" smtClean="0"/>
              <a:t>Business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cap="none" dirty="0" smtClean="0"/>
              <a:t>Watson value proposition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cap="none" dirty="0" smtClean="0"/>
              <a:t>Sample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cap="none" dirty="0" smtClean="0"/>
              <a:t>Key client discussion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cap="none" dirty="0" smtClean="0"/>
              <a:t>Qualifying the 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cap="none" dirty="0" smtClean="0"/>
              <a:t>Elevator </a:t>
            </a:r>
            <a:r>
              <a:rPr lang="en-US" cap="none" dirty="0" smtClean="0"/>
              <a:t>pitch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cap="none" dirty="0"/>
              <a:t>Solution Architecture and Bill of </a:t>
            </a:r>
            <a:r>
              <a:rPr lang="en-US" cap="none" dirty="0" smtClean="0"/>
              <a:t>Materials</a:t>
            </a:r>
            <a:endParaRPr lang="en-US" cap="none" dirty="0" smtClean="0"/>
          </a:p>
          <a:p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277DB0-120A-4C14-8F10-5631577B53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ea typeface="Calibri" charset="0"/>
                <a:cs typeface="Calibri" charset="0"/>
              </a:rPr>
              <a:t>We have the ability to leverage Watson to identify individuals with the right expertise to perform specific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1C353-5D38-4C5C-8D25-B1ED6D5DE95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0267" y="1075268"/>
            <a:ext cx="12742333" cy="1143000"/>
          </a:xfrm>
          <a:prstGeom prst="rect">
            <a:avLst/>
          </a:prstGeom>
        </p:spPr>
        <p:txBody>
          <a:bodyPr/>
          <a:lstStyle>
            <a:lvl1pPr algn="l" defTabSz="1304925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62626"/>
                </a:solidFill>
                <a:latin typeface="Calibri Light" pitchFamily="34" charset="0"/>
                <a:ea typeface="+mj-ea"/>
                <a:cs typeface="+mj-cs"/>
              </a:defRPr>
            </a:lvl1pPr>
            <a:lvl2pPr algn="l" defTabSz="1304925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 Light" pitchFamily="34" charset="0"/>
              </a:defRPr>
            </a:lvl2pPr>
            <a:lvl3pPr algn="l" defTabSz="1304925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 Light" pitchFamily="34" charset="0"/>
              </a:defRPr>
            </a:lvl3pPr>
            <a:lvl4pPr algn="l" defTabSz="1304925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 Light" pitchFamily="34" charset="0"/>
              </a:defRPr>
            </a:lvl4pPr>
            <a:lvl5pPr algn="l" defTabSz="1304925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 Light" pitchFamily="34" charset="0"/>
              </a:defRPr>
            </a:lvl5pPr>
            <a:lvl6pPr marL="457200" algn="l" defTabSz="1304925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606060"/>
                </a:solidFill>
                <a:latin typeface="Calibri Light" pitchFamily="34" charset="0"/>
              </a:defRPr>
            </a:lvl6pPr>
            <a:lvl7pPr marL="914400" algn="l" defTabSz="1304925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606060"/>
                </a:solidFill>
                <a:latin typeface="Calibri Light" pitchFamily="34" charset="0"/>
              </a:defRPr>
            </a:lvl7pPr>
            <a:lvl8pPr marL="1371600" algn="l" defTabSz="1304925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606060"/>
                </a:solidFill>
                <a:latin typeface="Calibri Light" pitchFamily="34" charset="0"/>
              </a:defRPr>
            </a:lvl8pPr>
            <a:lvl9pPr marL="1828800" algn="l" defTabSz="1304925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606060"/>
                </a:solidFill>
                <a:latin typeface="Calibri Light" pitchFamily="34" charset="0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noun_32254_cc.png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2" t="4409" r="11022" b="19167"/>
          <a:stretch/>
        </p:blipFill>
        <p:spPr>
          <a:xfrm>
            <a:off x="4360939" y="2441386"/>
            <a:ext cx="1201661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6388"/>
          <a:stretch/>
        </p:blipFill>
        <p:spPr>
          <a:xfrm>
            <a:off x="1371600" y="2971800"/>
            <a:ext cx="3581400" cy="3352641"/>
          </a:xfrm>
          <a:prstGeom prst="ellipse">
            <a:avLst/>
          </a:prstGeom>
          <a:ln w="63500" cap="rnd">
            <a:solidFill>
              <a:schemeClr val="accent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5943600" y="5334000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Major applicable industries </a:t>
            </a:r>
          </a:p>
          <a:p>
            <a:pPr marL="1109663" lvl="1" indent="-45720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Law</a:t>
            </a:r>
          </a:p>
          <a:p>
            <a:pPr marL="1109663" lvl="1" indent="-457200">
              <a:buFont typeface="Arial" charset="0"/>
              <a:buChar char="•"/>
            </a:pPr>
            <a:r>
              <a:rPr lang="en-US" sz="2000" dirty="0">
                <a:latin typeface="+mj-lt"/>
              </a:rPr>
              <a:t>Consulting</a:t>
            </a:r>
          </a:p>
          <a:p>
            <a:pPr marL="1109663" lvl="1" indent="-457200">
              <a:buFont typeface="Arial" charset="0"/>
              <a:buChar char="•"/>
            </a:pPr>
            <a:r>
              <a:rPr lang="en-US" sz="2000" dirty="0">
                <a:latin typeface="+mj-lt"/>
              </a:rPr>
              <a:t>Engineering organizations</a:t>
            </a:r>
          </a:p>
          <a:p>
            <a:pPr marL="1109663" lvl="1" indent="-45720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Financial services </a:t>
            </a:r>
          </a:p>
          <a:p>
            <a:pPr marL="1109663" lvl="1" indent="-45720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Research </a:t>
            </a:r>
            <a:r>
              <a:rPr lang="en-US" sz="2000" dirty="0">
                <a:latin typeface="+mj-lt"/>
              </a:rPr>
              <a:t>&amp; </a:t>
            </a:r>
            <a:r>
              <a:rPr lang="en-US" sz="2000" dirty="0" smtClean="0">
                <a:latin typeface="+mj-lt"/>
              </a:rPr>
              <a:t>Development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791200" y="2590800"/>
            <a:ext cx="847513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74" tIns="65288" rIns="130574" bIns="65288" numCol="1" anchor="t" anchorCtr="0" compatLnSpc="1">
            <a:prstTxWarp prst="textNoShape">
              <a:avLst/>
            </a:prstTxWarp>
          </a:bodyPr>
          <a:lstStyle/>
          <a:p>
            <a:pPr lvl="0" defTabSz="1304509" eaLnBrk="0" hangingPunct="0">
              <a:spcBef>
                <a:spcPct val="20000"/>
              </a:spcBef>
              <a:defRPr/>
            </a:pPr>
            <a:r>
              <a:rPr lang="en-US" dirty="0" smtClean="0">
                <a:latin typeface="+mj-lt"/>
              </a:rPr>
              <a:t>It’s extremely </a:t>
            </a:r>
            <a:r>
              <a:rPr lang="en-US" dirty="0">
                <a:latin typeface="+mj-lt"/>
              </a:rPr>
              <a:t>time consuming to align relevant personnel and expertise to projects and tasks. </a:t>
            </a:r>
            <a:r>
              <a:rPr lang="en-US" dirty="0" smtClean="0">
                <a:latin typeface="+mj-lt"/>
              </a:rPr>
              <a:t>This leads to under-utilization </a:t>
            </a:r>
            <a:r>
              <a:rPr lang="en-US" dirty="0">
                <a:latin typeface="+mj-lt"/>
              </a:rPr>
              <a:t>of resources, delivery challenges, cost overruns and missed </a:t>
            </a:r>
            <a:r>
              <a:rPr lang="en-US" dirty="0" smtClean="0">
                <a:latin typeface="+mj-lt"/>
              </a:rPr>
              <a:t>opportunities for sales. 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j-lt"/>
                <a:cs typeface="+mn-cs"/>
              </a:rPr>
              <a:t>Expertise Finder</a:t>
            </a:r>
            <a:r>
              <a:rPr lang="en-US" dirty="0" smtClean="0">
                <a:solidFill>
                  <a:srgbClr val="262626"/>
                </a:solidFill>
                <a:latin typeface="+mj-lt"/>
                <a:cs typeface="+mn-cs"/>
              </a:rPr>
              <a:t> </a:t>
            </a:r>
            <a:r>
              <a:rPr kumimoji="0" lang="en-US" i="0" u="none" strike="noStrike" kern="1200" cap="none" spc="0" normalizeH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j-lt"/>
                <a:cs typeface="+mn-cs"/>
              </a:rPr>
              <a:t>will enable firms to match the job/role description with relevant employee skills and availability.</a:t>
            </a:r>
            <a:endParaRPr lang="en-US" sz="1900" dirty="0" smtClean="0">
              <a:solidFill>
                <a:srgbClr val="262626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5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 smtClean="0">
                <a:solidFill>
                  <a:srgbClr val="002060"/>
                </a:solidFill>
              </a:rPr>
              <a:t>Clients can enhance the value delivered to clients by staffing the right resources and decrease time to market</a:t>
            </a:r>
            <a:endParaRPr lang="en-US" sz="2900" dirty="0">
              <a:solidFill>
                <a:srgbClr val="002060"/>
              </a:solidFill>
            </a:endParaRPr>
          </a:p>
        </p:txBody>
      </p:sp>
      <p:sp>
        <p:nvSpPr>
          <p:cNvPr id="20" name="Slide Number Placeholder 4"/>
          <p:cNvSpPr txBox="1">
            <a:spLocks/>
          </p:cNvSpPr>
          <p:nvPr/>
        </p:nvSpPr>
        <p:spPr>
          <a:xfrm>
            <a:off x="10485438" y="7901940"/>
            <a:ext cx="3413125" cy="274320"/>
          </a:xfrm>
          <a:prstGeom prst="rect">
            <a:avLst/>
          </a:prstGeom>
        </p:spPr>
        <p:txBody>
          <a:bodyPr lIns="146300" tIns="73150" rIns="146300" bIns="73150"/>
          <a:lstStyle>
            <a:defPPr>
              <a:defRPr lang="en-US"/>
            </a:defPPr>
            <a:lvl1pPr algn="l" defTabSz="1304925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652463" indent="-195263" algn="l" defTabSz="1304925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1304925" indent="-390525" algn="l" defTabSz="1304925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958975" indent="-587375" algn="l" defTabSz="1304925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2611438" indent="-782638" algn="l" defTabSz="1304925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4881178F-01E7-49CB-A911-16F043497893}" type="slidenum">
              <a:rPr lang="en-US" sz="1400" smtClean="0">
                <a:solidFill>
                  <a:srgbClr val="929292"/>
                </a:solidFill>
                <a:latin typeface="Calibri Light"/>
                <a:cs typeface="Calibri Light"/>
              </a:rPr>
              <a:pPr algn="r">
                <a:defRPr/>
              </a:pPr>
              <a:t>3</a:t>
            </a:fld>
            <a:endParaRPr lang="en-US" sz="1400">
              <a:solidFill>
                <a:srgbClr val="929292"/>
              </a:solidFill>
              <a:latin typeface="Calibri Light"/>
              <a:cs typeface="Calibri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000" y="1828800"/>
            <a:ext cx="13830299" cy="5936160"/>
            <a:chOff x="381000" y="1600199"/>
            <a:chExt cx="13830299" cy="6164761"/>
          </a:xfrm>
        </p:grpSpPr>
        <p:sp>
          <p:nvSpPr>
            <p:cNvPr id="5" name="Round Diagonal Corner Rectangle 4"/>
            <p:cNvSpPr/>
            <p:nvPr/>
          </p:nvSpPr>
          <p:spPr>
            <a:xfrm rot="10800000" flipH="1">
              <a:off x="381000" y="1600199"/>
              <a:ext cx="13792201" cy="6164761"/>
            </a:xfrm>
            <a:prstGeom prst="round2Diag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 flipV="1">
              <a:off x="5029200" y="2901603"/>
              <a:ext cx="228601" cy="312420"/>
            </a:xfrm>
            <a:prstGeom prst="upArrow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2729272"/>
              <a:ext cx="3657600" cy="2333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Expertise Finder enables companies to efficiently locate and identify expertise across the </a:t>
              </a:r>
              <a:r>
                <a:rPr lang="en-US" sz="2000" dirty="0" smtClean="0"/>
                <a:t>firm or with external vendors. The firm will increase operational efficiencies and increase organizational transparency. 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38750" y="2660275"/>
              <a:ext cx="25146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Cost of locating expertise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38750" y="3895098"/>
              <a:ext cx="2514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Response Rates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38750" y="4585363"/>
              <a:ext cx="3124200" cy="47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Practitioner utilization</a:t>
              </a:r>
            </a:p>
          </p:txBody>
        </p:sp>
        <p:sp>
          <p:nvSpPr>
            <p:cNvPr id="13" name="Up Arrow 12"/>
            <p:cNvSpPr/>
            <p:nvPr/>
          </p:nvSpPr>
          <p:spPr>
            <a:xfrm>
              <a:off x="5029200" y="3928333"/>
              <a:ext cx="228601" cy="304800"/>
            </a:xfrm>
            <a:prstGeom prst="upArrow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5029200" y="4691552"/>
              <a:ext cx="228601" cy="304800"/>
            </a:xfrm>
            <a:prstGeom prst="upArrow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38750" y="5341203"/>
              <a:ext cx="3124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New Business Generation</a:t>
              </a:r>
            </a:p>
          </p:txBody>
        </p:sp>
        <p:sp>
          <p:nvSpPr>
            <p:cNvPr id="19" name="Up Arrow 18"/>
            <p:cNvSpPr/>
            <p:nvPr/>
          </p:nvSpPr>
          <p:spPr>
            <a:xfrm>
              <a:off x="5029200" y="5448611"/>
              <a:ext cx="228601" cy="304800"/>
            </a:xfrm>
            <a:prstGeom prst="upArrow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15400" y="1916737"/>
              <a:ext cx="5295899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b="1" u="sng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marL="457200" indent="-457200">
                <a:buFont typeface="Arial"/>
                <a:buChar char="•"/>
              </a:pPr>
              <a:r>
                <a:rPr lang="en-US" sz="2000" dirty="0" smtClean="0">
                  <a:latin typeface="Calibri" charset="0"/>
                  <a:ea typeface="Calibri" charset="0"/>
                  <a:cs typeface="Calibri" charset="0"/>
                </a:rPr>
                <a:t>Locate resources within enterprises and across geographies</a:t>
              </a:r>
            </a:p>
            <a:p>
              <a:pPr marL="457200" indent="-457200">
                <a:buFont typeface="Arial"/>
                <a:buChar char="•"/>
              </a:pPr>
              <a:endParaRPr lang="en-US" sz="20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marL="457200" indent="-457200">
                <a:buFont typeface="Arial"/>
                <a:buChar char="•"/>
              </a:pPr>
              <a:r>
                <a:rPr lang="en-US" sz="2000" dirty="0" smtClean="0">
                  <a:latin typeface="Calibri" charset="0"/>
                  <a:ea typeface="Calibri" charset="0"/>
                  <a:cs typeface="Calibri" charset="0"/>
                </a:rPr>
                <a:t>Ability to compare and rank available employees to match with desired case needs</a:t>
              </a:r>
            </a:p>
            <a:p>
              <a:pPr marL="457200" indent="-457200">
                <a:buFont typeface="Arial"/>
                <a:buChar char="•"/>
              </a:pPr>
              <a:endParaRPr lang="en-US" sz="20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marL="457200" indent="-457200">
                <a:buFont typeface="Arial"/>
                <a:buChar char="•"/>
              </a:pPr>
              <a:r>
                <a:rPr lang="en-US" sz="2000" dirty="0" smtClean="0">
                  <a:latin typeface="Calibri" charset="0"/>
                  <a:ea typeface="Calibri" charset="0"/>
                  <a:cs typeface="Calibri" charset="0"/>
                </a:rPr>
                <a:t>Increased transparency into firm resources, to increase success rates in locating expertise</a:t>
              </a:r>
            </a:p>
            <a:p>
              <a:pPr marL="457200" indent="-457200">
                <a:buFont typeface="Arial"/>
                <a:buChar char="•"/>
              </a:pPr>
              <a:endParaRPr lang="en-US" sz="20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marL="457200" indent="-457200">
                <a:buFont typeface="Arial"/>
                <a:buChar char="•"/>
              </a:pPr>
              <a:r>
                <a:rPr lang="en-US" sz="2000" dirty="0" smtClean="0">
                  <a:latin typeface="Calibri" charset="0"/>
                  <a:ea typeface="Calibri" charset="0"/>
                  <a:cs typeface="Calibri" charset="0"/>
                </a:rPr>
                <a:t>Real time utilization reporting</a:t>
              </a:r>
              <a:endParaRPr lang="en-US" sz="2000" dirty="0">
                <a:latin typeface="Calibri" charset="0"/>
                <a:ea typeface="Calibri" charset="0"/>
                <a:cs typeface="Calibri" charset="0"/>
              </a:endParaRPr>
            </a:p>
            <a:p>
              <a:pPr marL="457200" indent="-457200">
                <a:buFont typeface="Arial"/>
                <a:buChar char="•"/>
              </a:pPr>
              <a:endParaRPr lang="en-US" sz="20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marL="457200" indent="-457200">
                <a:buFont typeface="Arial"/>
                <a:buChar char="•"/>
              </a:pPr>
              <a:r>
                <a:rPr lang="en-US" sz="2000" dirty="0" smtClean="0">
                  <a:latin typeface="Calibri" charset="0"/>
                  <a:ea typeface="Calibri" charset="0"/>
                  <a:cs typeface="Calibri" charset="0"/>
                </a:rPr>
                <a:t>Improved navigation in internal directory and/or internal document system to access the required expertise</a:t>
              </a:r>
            </a:p>
            <a:p>
              <a:pPr marL="457200" indent="-457200">
                <a:buFont typeface="Arial"/>
                <a:buChar char="•"/>
              </a:pPr>
              <a:endParaRPr lang="en-US" sz="2000" dirty="0">
                <a:latin typeface="Calibri" charset="0"/>
                <a:ea typeface="Calibri" charset="0"/>
                <a:cs typeface="Calibri" charset="0"/>
              </a:endParaRPr>
            </a:p>
            <a:p>
              <a:pPr marL="457200" indent="-457200">
                <a:buFont typeface="Arial"/>
                <a:buChar char="•"/>
              </a:pPr>
              <a:r>
                <a:rPr lang="en-US" sz="2000" dirty="0" smtClean="0">
                  <a:latin typeface="Calibri" charset="0"/>
                  <a:ea typeface="Calibri" charset="0"/>
                  <a:cs typeface="Calibri" charset="0"/>
                </a:rPr>
                <a:t>Reduce time to find appropriate resource</a:t>
              </a:r>
              <a:endParaRPr lang="en-US" sz="20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62550" y="1752602"/>
              <a:ext cx="260985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Value Drivers</a:t>
              </a:r>
              <a:endParaRPr lang="en-US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1100" y="1752602"/>
              <a:ext cx="260985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Overview</a:t>
              </a:r>
              <a:endParaRPr 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496550" y="1752602"/>
              <a:ext cx="260985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Benefits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06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693446"/>
            <a:ext cx="7172187" cy="1625006"/>
          </a:xfrm>
          <a:prstGeom prst="rect">
            <a:avLst/>
          </a:prstGeom>
          <a:noFill/>
        </p:spPr>
        <p:txBody>
          <a:bodyPr wrap="none" lIns="146249" tIns="73125" rIns="146249" bIns="73125" rtlCol="0">
            <a:spAutoFit/>
          </a:bodyPr>
          <a:lstStyle/>
          <a:p>
            <a:r>
              <a:rPr lang="en-US" sz="2400" dirty="0" smtClean="0">
                <a:latin typeface="Calibri Light"/>
                <a:cs typeface="Calibri Light"/>
              </a:rPr>
              <a:t>Link: </a:t>
            </a:r>
            <a:r>
              <a:rPr lang="en-US" sz="2400" dirty="0">
                <a:solidFill>
                  <a:srgbClr val="000000"/>
                </a:solidFill>
                <a:hlinkClick r:id="rId2"/>
              </a:rPr>
              <a:t>http://legal-expertise-finder.mybluemix.net/</a:t>
            </a:r>
            <a:r>
              <a:rPr lang="en-US" sz="2400" dirty="0" smtClean="0">
                <a:solidFill>
                  <a:srgbClr val="000000"/>
                </a:solidFill>
                <a:hlinkClick r:id="rId2"/>
              </a:rPr>
              <a:t>login</a:t>
            </a:r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/>
          </a:p>
          <a:p>
            <a:r>
              <a:rPr lang="en-US" sz="2400" dirty="0" smtClean="0">
                <a:latin typeface="Calibri Light"/>
                <a:cs typeface="Calibri Light"/>
              </a:rPr>
              <a:t>Username: </a:t>
            </a:r>
            <a:r>
              <a:rPr lang="en-US" sz="2400" dirty="0" err="1" smtClean="0">
                <a:latin typeface="Calibri Light"/>
                <a:cs typeface="Calibri Light"/>
              </a:rPr>
              <a:t>watson</a:t>
            </a:r>
            <a:endParaRPr lang="en-US" sz="2400" dirty="0" smtClean="0">
              <a:latin typeface="Calibri Light"/>
              <a:cs typeface="Calibri Light"/>
            </a:endParaRPr>
          </a:p>
          <a:p>
            <a:r>
              <a:rPr lang="en-US" sz="2400" dirty="0" smtClean="0">
                <a:latin typeface="Calibri Light"/>
                <a:cs typeface="Calibri Light"/>
              </a:rPr>
              <a:t>Password: w@ts0n</a:t>
            </a:r>
            <a:endParaRPr lang="en-US" sz="2400" dirty="0">
              <a:latin typeface="Calibri Light"/>
              <a:cs typeface="Calibri Ligh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1488" y="437046"/>
            <a:ext cx="13427392" cy="75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593" tIns="65296" rIns="130593" bIns="65296"/>
          <a:lstStyle>
            <a:lvl1pPr eaLnBrk="0" hangingPunct="0"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defTabSz="542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defTabSz="542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defTabSz="542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defTabSz="542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endParaRPr lang="en-US" sz="2900" dirty="0">
              <a:solidFill>
                <a:srgbClr val="47D1F7"/>
              </a:solidFill>
              <a:latin typeface="Calibri Light"/>
              <a:cs typeface="Calibri Light"/>
              <a:sym typeface="HelvNeue Bold for IBM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685800"/>
            <a:ext cx="12957048" cy="1158874"/>
          </a:xfrm>
        </p:spPr>
        <p:txBody>
          <a:bodyPr/>
          <a:lstStyle/>
          <a:p>
            <a:r>
              <a:rPr lang="en-US" dirty="0">
                <a:solidFill>
                  <a:srgbClr val="004266"/>
                </a:solidFill>
                <a:latin typeface="Calibri Light"/>
                <a:cs typeface="Calibri Light"/>
              </a:rPr>
              <a:t>Expertise Finder Demo</a:t>
            </a:r>
            <a:r>
              <a:rPr lang="en-US" dirty="0">
                <a:solidFill>
                  <a:srgbClr val="47D1F7"/>
                </a:solidFill>
                <a:latin typeface="Calibri Light"/>
                <a:cs typeface="Calibri Light"/>
                <a:sym typeface="HelvNeue Bold for IBM" charset="0"/>
              </a:rPr>
              <a:t/>
            </a:r>
            <a:br>
              <a:rPr lang="en-US" dirty="0">
                <a:solidFill>
                  <a:srgbClr val="47D1F7"/>
                </a:solidFill>
                <a:latin typeface="Calibri Light"/>
                <a:cs typeface="Calibri Light"/>
                <a:sym typeface="HelvNeue Bold for IBM" charset="0"/>
              </a:rPr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1C353-5D38-4C5C-8D25-B1ED6D5DE95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987" y="2346694"/>
            <a:ext cx="9296400" cy="53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0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2" y="626533"/>
            <a:ext cx="13563600" cy="1066800"/>
          </a:xfrm>
        </p:spPr>
        <p:txBody>
          <a:bodyPr/>
          <a:lstStyle/>
          <a:p>
            <a:r>
              <a:rPr lang="en-US" dirty="0" smtClean="0"/>
              <a:t>Watson Expertise Finder Script and Demo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81178F-01E7-49CB-A911-16F04349789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547" y="2273968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/>
                <a:cs typeface="Calibri Light"/>
              </a:rPr>
              <a:t>In </a:t>
            </a:r>
            <a:r>
              <a:rPr lang="en-US" sz="1600" b="1" dirty="0" smtClean="0">
                <a:latin typeface="Calibri Light"/>
                <a:cs typeface="Calibri Light"/>
              </a:rPr>
              <a:t>ASK </a:t>
            </a:r>
            <a:r>
              <a:rPr lang="en-US" sz="1600" dirty="0" smtClean="0">
                <a:latin typeface="Calibri Light"/>
                <a:cs typeface="Calibri Light"/>
              </a:rPr>
              <a:t>field, search for “I am looking someone in Dubai with Banking experience” </a:t>
            </a:r>
            <a:endParaRPr lang="en-US" sz="1600" dirty="0">
              <a:latin typeface="Calibri Light"/>
              <a:cs typeface="Calibri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547" y="1752600"/>
            <a:ext cx="174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1. </a:t>
            </a:r>
            <a:r>
              <a:rPr lang="en-US" sz="2400" b="1" u="sng" dirty="0" smtClean="0">
                <a:latin typeface="+mj-lt"/>
              </a:rPr>
              <a:t>The Query</a:t>
            </a:r>
            <a:endParaRPr lang="en-US" sz="2400" b="1" u="sng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058400" y="2173457"/>
            <a:ext cx="4364677" cy="1600200"/>
            <a:chOff x="9067800" y="2286000"/>
            <a:chExt cx="5334000" cy="1752600"/>
          </a:xfrm>
          <a:noFill/>
        </p:grpSpPr>
        <p:sp>
          <p:nvSpPr>
            <p:cNvPr id="13" name="Rectangle 12"/>
            <p:cNvSpPr/>
            <p:nvPr/>
          </p:nvSpPr>
          <p:spPr>
            <a:xfrm>
              <a:off x="9067800" y="2286000"/>
              <a:ext cx="5334000" cy="1752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06894" y="2421390"/>
              <a:ext cx="5218705" cy="1247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>
                  <a:latin typeface="+mj-lt"/>
                  <a:cs typeface="Calibri Light"/>
                </a:rPr>
                <a:t>Using </a:t>
              </a:r>
              <a:r>
                <a:rPr lang="en-US" sz="1700" b="1" dirty="0" smtClean="0">
                  <a:latin typeface="+mj-lt"/>
                  <a:cs typeface="Calibri"/>
                </a:rPr>
                <a:t>Natural Language Processing</a:t>
              </a:r>
              <a:r>
                <a:rPr lang="en-US" sz="1700" dirty="0" smtClean="0">
                  <a:latin typeface="+mj-lt"/>
                  <a:cs typeface="Calibri Light"/>
                </a:rPr>
                <a:t>, Watson is able to understand the context of a the clients request and develop a dictionary of custom legal annotators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057338" y="1676400"/>
            <a:ext cx="212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 smtClean="0">
                <a:latin typeface="+mj-lt"/>
              </a:rPr>
              <a:t>Cognitive Capabilities</a:t>
            </a:r>
            <a:endParaRPr lang="en-US" sz="1800" b="1" u="sng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389" y="3805298"/>
            <a:ext cx="3495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Light"/>
                <a:cs typeface="Calibri Light"/>
              </a:rPr>
              <a:t>Navigate to the bottom left of the UI and filter on Industry: “Commercial Banking”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Light"/>
                <a:cs typeface="Calibri Light"/>
              </a:rPr>
              <a:t>Review results by hovering over profiles and viewing their skills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Light"/>
                <a:cs typeface="Calibri Light"/>
              </a:rPr>
              <a:t>Click on </a:t>
            </a:r>
            <a:r>
              <a:rPr lang="en-US" sz="1600" dirty="0" err="1" smtClean="0">
                <a:latin typeface="Calibri Light"/>
                <a:cs typeface="Calibri Light"/>
              </a:rPr>
              <a:t>Quasim’s</a:t>
            </a:r>
            <a:r>
              <a:rPr lang="en-US" sz="1600" dirty="0" smtClean="0">
                <a:latin typeface="Calibri Light"/>
                <a:cs typeface="Calibri Light"/>
              </a:rPr>
              <a:t> headshot to see his relevant case work, billing activity, case work percentage by industry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3276600"/>
            <a:ext cx="247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2. </a:t>
            </a:r>
            <a:r>
              <a:rPr lang="en-US" sz="2400" b="1" u="sng" dirty="0" smtClean="0">
                <a:latin typeface="+mj-lt"/>
              </a:rPr>
              <a:t>Profile Matching</a:t>
            </a:r>
            <a:endParaRPr lang="en-US" sz="2400" b="1" u="sng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058400" y="3926057"/>
            <a:ext cx="4364677" cy="1676400"/>
            <a:chOff x="9067800" y="2286000"/>
            <a:chExt cx="5334000" cy="1752600"/>
          </a:xfrm>
          <a:noFill/>
        </p:grpSpPr>
        <p:sp>
          <p:nvSpPr>
            <p:cNvPr id="21" name="Rectangle 20"/>
            <p:cNvSpPr/>
            <p:nvPr/>
          </p:nvSpPr>
          <p:spPr>
            <a:xfrm>
              <a:off x="9067800" y="2286000"/>
              <a:ext cx="5334000" cy="1752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106895" y="2590800"/>
              <a:ext cx="5218705" cy="9170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>
                  <a:latin typeface="+mj-lt"/>
                  <a:cs typeface="Calibri Light"/>
                </a:rPr>
                <a:t>By auto populating attribute filters based on </a:t>
              </a:r>
              <a:r>
                <a:rPr lang="en-US" sz="1700" b="1" dirty="0" smtClean="0">
                  <a:latin typeface="+mj-lt"/>
                  <a:cs typeface="Calibri "/>
                </a:rPr>
                <a:t>entity extraction </a:t>
              </a:r>
              <a:r>
                <a:rPr lang="en-US" sz="1700" dirty="0" smtClean="0">
                  <a:latin typeface="+mj-lt"/>
                  <a:cs typeface="Calibri Light"/>
                </a:rPr>
                <a:t>of an email request, Watson will return the most relevant profile matches.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58400" y="5754858"/>
            <a:ext cx="4364677" cy="1676400"/>
            <a:chOff x="9067800" y="2286000"/>
            <a:chExt cx="5334000" cy="1752600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9067800" y="2286000"/>
              <a:ext cx="5334000" cy="1752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106894" y="2445326"/>
              <a:ext cx="5294906" cy="14640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>
                  <a:latin typeface="+mj-lt"/>
                  <a:cs typeface="Calibri Light"/>
                </a:rPr>
                <a:t>With Watson </a:t>
              </a:r>
              <a:r>
                <a:rPr lang="en-US" sz="1700" b="1" dirty="0" smtClean="0">
                  <a:latin typeface="+mj-lt"/>
                  <a:cs typeface="Calibri"/>
                </a:rPr>
                <a:t>Tradeoff Analytics</a:t>
              </a:r>
              <a:r>
                <a:rPr lang="en-US" sz="1700" dirty="0" smtClean="0">
                  <a:latin typeface="+mj-lt"/>
                  <a:cs typeface="Calibri Light"/>
                </a:rPr>
                <a:t>, </a:t>
              </a:r>
              <a:r>
                <a:rPr lang="en-US" sz="1700" dirty="0" err="1" smtClean="0">
                  <a:latin typeface="+mj-lt"/>
                  <a:cs typeface="Calibri Light"/>
                </a:rPr>
                <a:t>Qasim</a:t>
              </a:r>
              <a:r>
                <a:rPr lang="en-US" sz="1700" dirty="0" smtClean="0">
                  <a:latin typeface="+mj-lt"/>
                  <a:cs typeface="Calibri Light"/>
                </a:rPr>
                <a:t> and Neil</a:t>
              </a:r>
            </a:p>
            <a:p>
              <a:r>
                <a:rPr lang="en-US" sz="1700" dirty="0" smtClean="0">
                  <a:latin typeface="+mj-lt"/>
                  <a:cs typeface="Calibri Light"/>
                </a:rPr>
                <a:t>can be compared by specific criteria, most important to the case. In this scenario, we want to find someone with Islamic Finance experience, who is proficient  in Arabic</a:t>
              </a:r>
            </a:p>
          </p:txBody>
        </p: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0991" y="3545242"/>
            <a:ext cx="2131036" cy="219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181546" y="6466582"/>
            <a:ext cx="3453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Light"/>
                <a:cs typeface="Calibri Light"/>
              </a:rPr>
              <a:t>Select practitioners to compare by clicking the selector toggle under their head 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Light"/>
                <a:cs typeface="Calibri Light"/>
              </a:rPr>
              <a:t>Click on Expert Tradeoff button to open Tradeoff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 Light"/>
              <a:cs typeface="Calibri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547" y="6104817"/>
            <a:ext cx="3171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3. </a:t>
            </a:r>
            <a:r>
              <a:rPr lang="en-US" sz="2400" b="1" u="sng" dirty="0" smtClean="0">
                <a:latin typeface="+mj-lt"/>
              </a:rPr>
              <a:t>Triangulated Expertise</a:t>
            </a:r>
            <a:endParaRPr lang="en-US" sz="2400" b="1" u="sng" dirty="0">
              <a:latin typeface="+mj-lt"/>
            </a:endParaRPr>
          </a:p>
        </p:txBody>
      </p:sp>
      <p:pic>
        <p:nvPicPr>
          <p:cNvPr id="9" name="Picture 8" descr="wats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09536" y="1934825"/>
            <a:ext cx="465158" cy="399805"/>
          </a:xfrm>
          <a:prstGeom prst="rect">
            <a:avLst/>
          </a:prstGeom>
        </p:spPr>
      </p:pic>
      <p:pic>
        <p:nvPicPr>
          <p:cNvPr id="60" name="Picture 59" descr="wats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91185" y="3849857"/>
            <a:ext cx="288826" cy="248247"/>
          </a:xfrm>
          <a:prstGeom prst="rect">
            <a:avLst/>
          </a:prstGeom>
        </p:spPr>
      </p:pic>
      <p:pic>
        <p:nvPicPr>
          <p:cNvPr id="61" name="Picture 60" descr="wats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68510" y="5639040"/>
            <a:ext cx="384428" cy="33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751" y="1752600"/>
            <a:ext cx="4774814" cy="16421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432" y="5981193"/>
            <a:ext cx="2187875" cy="14661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1822" y="5981193"/>
            <a:ext cx="1633842" cy="15122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2572" y="5981193"/>
            <a:ext cx="2343428" cy="13323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8875" y="3638276"/>
            <a:ext cx="2742329" cy="20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1488" y="437046"/>
            <a:ext cx="13427392" cy="75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593" tIns="65296" rIns="130593" bIns="65296"/>
          <a:lstStyle>
            <a:lvl1pPr eaLnBrk="0" hangingPunct="0"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defTabSz="542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defTabSz="542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defTabSz="542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defTabSz="542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endParaRPr lang="en-US" sz="2900" dirty="0">
              <a:solidFill>
                <a:srgbClr val="47D1F7"/>
              </a:solidFill>
              <a:latin typeface="Calibri Light"/>
              <a:cs typeface="Calibri Light"/>
              <a:sym typeface="HelvNeue Bold for IBM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4266"/>
                </a:solidFill>
                <a:latin typeface="Calibri Light"/>
                <a:cs typeface="Calibri Light"/>
              </a:rPr>
              <a:t>Client Qualification Checklist</a:t>
            </a:r>
            <a:r>
              <a:rPr lang="en-US" dirty="0">
                <a:solidFill>
                  <a:srgbClr val="47D1F7"/>
                </a:solidFill>
                <a:latin typeface="Calibri Light"/>
                <a:cs typeface="Calibri Light"/>
                <a:sym typeface="HelvNeue Bold for IBM" charset="0"/>
              </a:rPr>
              <a:t/>
            </a:r>
            <a:br>
              <a:rPr lang="en-US" dirty="0">
                <a:solidFill>
                  <a:srgbClr val="47D1F7"/>
                </a:solidFill>
                <a:latin typeface="Calibri Light"/>
                <a:cs typeface="Calibri Light"/>
                <a:sym typeface="HelvNeue Bold for IBM" charset="0"/>
              </a:rPr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1C353-5D38-4C5C-8D25-B1ED6D5DE95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19688"/>
              </p:ext>
            </p:extLst>
          </p:nvPr>
        </p:nvGraphicFramePr>
        <p:xfrm>
          <a:off x="457200" y="1539240"/>
          <a:ext cx="13639800" cy="62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28600"/>
                <a:gridCol w="9906000"/>
              </a:tblGrid>
              <a:tr h="5943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C7"/>
                          </a:solidFill>
                        </a:rPr>
                        <a:t>Key Criteria</a:t>
                      </a:r>
                      <a:endParaRPr lang="en-US" dirty="0">
                        <a:solidFill>
                          <a:srgbClr val="0080C7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C7"/>
                          </a:solidFill>
                        </a:rPr>
                        <a:t>Optimal Candidates Look Like:</a:t>
                      </a:r>
                    </a:p>
                    <a:p>
                      <a:endParaRPr lang="en-US" dirty="0">
                        <a:solidFill>
                          <a:srgbClr val="0080C7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815305">
                <a:tc>
                  <a:txBody>
                    <a:bodyPr/>
                    <a:lstStyle/>
                    <a:p>
                      <a:pPr marL="342900" marR="0" lvl="0" indent="-34290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2000" b="1" dirty="0" smtClean="0"/>
                        <a:t>SPONSORSHIP:</a:t>
                      </a:r>
                      <a:endParaRPr lang="en-US" sz="2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000" b="0" dirty="0" smtClean="0"/>
                        <a:t>Vice President</a:t>
                      </a:r>
                      <a:r>
                        <a:rPr lang="en-US" sz="2000" b="0" baseline="0" dirty="0" smtClean="0"/>
                        <a:t> and C-Level executives have the best span of control to make the decisions that drive success</a:t>
                      </a:r>
                      <a:endParaRPr lang="en-US" sz="2000" b="0" dirty="0"/>
                    </a:p>
                  </a:txBody>
                  <a:tcPr>
                    <a:noFill/>
                  </a:tcPr>
                </a:tc>
              </a:tr>
              <a:tr h="815305">
                <a:tc>
                  <a:txBody>
                    <a:bodyPr/>
                    <a:lstStyle/>
                    <a:p>
                      <a:pPr marL="342900" marR="0" lvl="0" indent="-34290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2000" b="1" dirty="0" smtClean="0"/>
                        <a:t>VISION:</a:t>
                      </a:r>
                      <a:endParaRPr lang="en-US" sz="2000" dirty="0" smtClean="0"/>
                    </a:p>
                  </a:txBody>
                  <a:tcPr>
                    <a:solidFill>
                      <a:srgbClr val="6DB5E5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solidFill>
                      <a:srgbClr val="6DB5E5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000" b="0" dirty="0" smtClean="0"/>
                        <a:t>Understanding the</a:t>
                      </a:r>
                      <a:r>
                        <a:rPr lang="en-US" sz="2000" b="0" baseline="0" dirty="0" smtClean="0"/>
                        <a:t> impact of Watson technology and processes requires a bold vision, not an incremental one</a:t>
                      </a:r>
                      <a:endParaRPr lang="en-US" sz="2000" b="0" dirty="0"/>
                    </a:p>
                  </a:txBody>
                  <a:tcPr>
                    <a:solidFill>
                      <a:srgbClr val="6DB5E5">
                        <a:alpha val="16000"/>
                      </a:srgbClr>
                    </a:solidFill>
                  </a:tcPr>
                </a:tc>
              </a:tr>
              <a:tr h="815305">
                <a:tc>
                  <a:txBody>
                    <a:bodyPr/>
                    <a:lstStyle/>
                    <a:p>
                      <a:pPr marL="342900" lvl="0" indent="-342900" defTabSz="91440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charset="2"/>
                        <a:buChar char="q"/>
                        <a:defRPr/>
                      </a:pPr>
                      <a:r>
                        <a:rPr lang="en-US" sz="2000" b="1" dirty="0" smtClean="0"/>
                        <a:t>BUDGET:</a:t>
                      </a:r>
                      <a:endParaRPr lang="en-US" sz="2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defTabSz="91440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charset="2"/>
                        <a:buNone/>
                        <a:defRPr/>
                      </a:pPr>
                      <a:endParaRPr lang="en-US" sz="2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000" b="0" dirty="0" smtClean="0"/>
                        <a:t>Being able to undertake a pilot is a great place but ensuring there is plan</a:t>
                      </a:r>
                      <a:r>
                        <a:rPr lang="en-US" sz="2000" b="0" baseline="0" dirty="0" smtClean="0"/>
                        <a:t> for broader roll-out up front drives faster adoption</a:t>
                      </a:r>
                      <a:endParaRPr lang="en-US" sz="2000" b="0" dirty="0"/>
                    </a:p>
                  </a:txBody>
                  <a:tcPr>
                    <a:noFill/>
                  </a:tcPr>
                </a:tc>
              </a:tr>
              <a:tr h="449824">
                <a:tc>
                  <a:txBody>
                    <a:bodyPr/>
                    <a:lstStyle/>
                    <a:p>
                      <a:pPr marL="342900" marR="0" indent="-34290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2000" b="1" dirty="0" smtClean="0"/>
                        <a:t>CHANNEL DIVERSITY:</a:t>
                      </a:r>
                      <a:endParaRPr lang="en-US" sz="2000" dirty="0" smtClean="0"/>
                    </a:p>
                  </a:txBody>
                  <a:tcPr>
                    <a:solidFill>
                      <a:srgbClr val="6DB5E5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solidFill>
                      <a:srgbClr val="6DB5E5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000" b="0" dirty="0" smtClean="0"/>
                        <a:t>Increased</a:t>
                      </a:r>
                      <a:r>
                        <a:rPr lang="en-US" sz="2000" b="0" baseline="0" dirty="0" smtClean="0"/>
                        <a:t> channels offer a greater transformation opportunity through cognitive approaches</a:t>
                      </a:r>
                      <a:endParaRPr lang="en-US" sz="2000" b="0" dirty="0"/>
                    </a:p>
                  </a:txBody>
                  <a:tcPr>
                    <a:solidFill>
                      <a:srgbClr val="6DB5E5">
                        <a:alpha val="16000"/>
                      </a:srgbClr>
                    </a:solidFill>
                  </a:tcPr>
                </a:tc>
              </a:tr>
              <a:tr h="815305">
                <a:tc>
                  <a:txBody>
                    <a:bodyPr/>
                    <a:lstStyle/>
                    <a:p>
                      <a:pPr marL="342900" marR="0" indent="-34290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2000" b="1" dirty="0" smtClean="0"/>
                        <a:t>HUMAN</a:t>
                      </a:r>
                      <a:r>
                        <a:rPr lang="en-US" sz="2000" b="1" baseline="0" dirty="0" smtClean="0"/>
                        <a:t> CAPITAL INTENSIVE</a:t>
                      </a:r>
                      <a:r>
                        <a:rPr lang="en-US" sz="2000" b="1" dirty="0" smtClean="0"/>
                        <a:t>:</a:t>
                      </a:r>
                      <a:endParaRPr lang="en-US" sz="2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000" b="0" dirty="0" smtClean="0"/>
                        <a:t>Challenged with matching resources to projects (large employee base, geographical dispersion)</a:t>
                      </a:r>
                      <a:endParaRPr lang="en-US" sz="2000" b="0" dirty="0"/>
                    </a:p>
                  </a:txBody>
                  <a:tcPr>
                    <a:noFill/>
                  </a:tcPr>
                </a:tc>
              </a:tr>
              <a:tr h="815305">
                <a:tc>
                  <a:txBody>
                    <a:bodyPr/>
                    <a:lstStyle/>
                    <a:p>
                      <a:pPr marL="342900" marR="0" indent="-34290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2000" b="1" dirty="0" smtClean="0"/>
                        <a:t>SKILLS</a:t>
                      </a:r>
                      <a:r>
                        <a:rPr lang="en-US" sz="2000" b="1" baseline="0" dirty="0" smtClean="0"/>
                        <a:t> DIRECTORY</a:t>
                      </a:r>
                      <a:r>
                        <a:rPr lang="en-US" sz="2000" b="1" dirty="0" smtClean="0"/>
                        <a:t>:</a:t>
                      </a:r>
                      <a:endParaRPr lang="en-US" sz="2000" dirty="0" smtClean="0"/>
                    </a:p>
                  </a:txBody>
                  <a:tcPr>
                    <a:solidFill>
                      <a:srgbClr val="6DB5E5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solidFill>
                      <a:srgbClr val="6DB5E5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000" b="0" baseline="0" dirty="0" smtClean="0"/>
                        <a:t>Currently has a directory where practitioner skills, expertise and CVs are stored.</a:t>
                      </a:r>
                      <a:endParaRPr lang="en-US" sz="2000" b="0" dirty="0"/>
                    </a:p>
                  </a:txBody>
                  <a:tcPr>
                    <a:solidFill>
                      <a:srgbClr val="6DB5E5">
                        <a:alpha val="16000"/>
                      </a:srgbClr>
                    </a:solidFill>
                  </a:tcPr>
                </a:tc>
              </a:tr>
              <a:tr h="815305">
                <a:tc>
                  <a:txBody>
                    <a:bodyPr/>
                    <a:lstStyle/>
                    <a:p>
                      <a:pPr marL="342900" marR="0" indent="-34290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2000" b="1" dirty="0" smtClean="0"/>
                        <a:t>TIM</a:t>
                      </a:r>
                      <a:r>
                        <a:rPr lang="en-US" sz="2000" b="1" baseline="0" dirty="0" smtClean="0"/>
                        <a:t>E SENSITIVITY</a:t>
                      </a:r>
                      <a:r>
                        <a:rPr lang="en-US" sz="2000" b="1" dirty="0" smtClean="0"/>
                        <a:t>:</a:t>
                      </a:r>
                      <a:endParaRPr lang="en-US" sz="2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000" b="0" dirty="0" smtClean="0"/>
                        <a:t>Timing is</a:t>
                      </a:r>
                      <a:r>
                        <a:rPr lang="en-US" sz="2000" b="0" baseline="0" dirty="0" smtClean="0"/>
                        <a:t> important to the organization especially when practitioners must be staffed quickly and have availability </a:t>
                      </a:r>
                      <a:endParaRPr lang="en-US" sz="20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2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6168" y="457200"/>
            <a:ext cx="13427392" cy="75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593" tIns="65296" rIns="130593" bIns="65296"/>
          <a:lstStyle>
            <a:lvl1pPr eaLnBrk="0" hangingPunct="0"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defTabSz="542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defTabSz="542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defTabSz="542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defTabSz="5429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endParaRPr lang="en-US" sz="2900" dirty="0">
              <a:solidFill>
                <a:srgbClr val="47D1F7"/>
              </a:solidFill>
              <a:latin typeface="Calibri Light"/>
              <a:cs typeface="Calibri Light"/>
              <a:sym typeface="HelvNeue Bold for IBM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4266"/>
                </a:solidFill>
                <a:latin typeface="Calibri Light"/>
                <a:cs typeface="Calibri Light"/>
              </a:rPr>
              <a:t>Elevator Pitch</a:t>
            </a:r>
            <a:r>
              <a:rPr lang="en-US" dirty="0">
                <a:solidFill>
                  <a:srgbClr val="47D1F7"/>
                </a:solidFill>
                <a:latin typeface="Calibri Light"/>
                <a:cs typeface="Calibri Light"/>
                <a:sym typeface="HelvNeue Bold for IBM" charset="0"/>
              </a:rPr>
              <a:t/>
            </a:r>
            <a:br>
              <a:rPr lang="en-US" dirty="0">
                <a:solidFill>
                  <a:srgbClr val="47D1F7"/>
                </a:solidFill>
                <a:latin typeface="Calibri Light"/>
                <a:cs typeface="Calibri Light"/>
                <a:sym typeface="HelvNeue Bold for IBM" charset="0"/>
              </a:rPr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1C353-5D38-4C5C-8D25-B1ED6D5DE95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677068" y="762000"/>
            <a:ext cx="6248400" cy="68190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342900" indent="-342900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 kern="1200">
                <a:solidFill>
                  <a:srgbClr val="262626"/>
                </a:solidFill>
                <a:latin typeface="Calibri Light" pitchFamily="34" charset="0"/>
                <a:ea typeface="+mn-ea"/>
                <a:cs typeface="+mn-cs"/>
              </a:defRPr>
            </a:lvl1pPr>
            <a:lvl2pPr marL="1060450" indent="-407988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262626"/>
                </a:solidFill>
                <a:latin typeface="Calibri Light" pitchFamily="34" charset="0"/>
                <a:ea typeface="+mn-ea"/>
                <a:cs typeface="+mn-cs"/>
              </a:defRPr>
            </a:lvl2pPr>
            <a:lvl3pPr marL="1631950" indent="-325438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Calibri Light" panose="020F0302020204030204" pitchFamily="34" charset="0"/>
              <a:buChar char="‐"/>
              <a:defRPr sz="2400" kern="1200">
                <a:solidFill>
                  <a:srgbClr val="262626"/>
                </a:solidFill>
                <a:latin typeface="Calibri Light" pitchFamily="34" charset="0"/>
                <a:ea typeface="+mn-ea"/>
                <a:cs typeface="+mn-cs"/>
              </a:defRPr>
            </a:lvl3pPr>
            <a:lvl4pPr marL="2284413" indent="-325438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Calibri Light" panose="020F0302020204030204" pitchFamily="34" charset="0"/>
              <a:buChar char="»"/>
              <a:defRPr sz="2000" kern="1200">
                <a:solidFill>
                  <a:srgbClr val="262626"/>
                </a:solidFill>
                <a:latin typeface="Calibri Light" pitchFamily="34" charset="0"/>
                <a:ea typeface="+mn-ea"/>
                <a:cs typeface="+mn-cs"/>
              </a:defRPr>
            </a:lvl4pPr>
            <a:lvl5pPr marL="2938463" indent="-325438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2400" b="1" u="sng" dirty="0" smtClean="0"/>
              <a:t>FAQs</a:t>
            </a:r>
            <a:endParaRPr lang="en-US" sz="2400" dirty="0"/>
          </a:p>
          <a:p>
            <a:pPr marL="0" indent="0"/>
            <a:r>
              <a:rPr lang="en-US" sz="2400" dirty="0" smtClean="0"/>
              <a:t>What is the client buying?</a:t>
            </a:r>
          </a:p>
          <a:p>
            <a:pPr marL="1174750" lvl="1" indent="-457200">
              <a:buFont typeface="Arial" charset="0"/>
              <a:buChar char="•"/>
            </a:pPr>
            <a:r>
              <a:rPr lang="en-US" sz="1800" dirty="0"/>
              <a:t>Prototype of Expertise Finder</a:t>
            </a:r>
          </a:p>
          <a:p>
            <a:pPr marL="1174750" lvl="1" indent="-457200">
              <a:buFont typeface="Arial" charset="0"/>
              <a:buChar char="•"/>
            </a:pPr>
            <a:r>
              <a:rPr lang="en-US" sz="1800" dirty="0" smtClean="0"/>
              <a:t>1-year Watson Explorer license </a:t>
            </a:r>
            <a:r>
              <a:rPr lang="en-US" sz="1800" dirty="0"/>
              <a:t>and a </a:t>
            </a:r>
            <a:r>
              <a:rPr lang="en-US" sz="1800" dirty="0" smtClean="0"/>
              <a:t>subscription </a:t>
            </a:r>
            <a:r>
              <a:rPr lang="en-US" sz="1800" dirty="0"/>
              <a:t>to Watson Developer </a:t>
            </a:r>
            <a:r>
              <a:rPr lang="en-US" sz="1800" dirty="0" smtClean="0"/>
              <a:t>Cloud </a:t>
            </a:r>
            <a:r>
              <a:rPr lang="en-US" sz="1800" dirty="0"/>
              <a:t>that allows the client to develop </a:t>
            </a:r>
            <a:r>
              <a:rPr lang="en-US" sz="1800" dirty="0" smtClean="0"/>
              <a:t>and grow their own Expertise Finder</a:t>
            </a:r>
            <a:endParaRPr lang="en-US" sz="1800" dirty="0"/>
          </a:p>
          <a:p>
            <a:pPr marL="0" indent="0"/>
            <a:r>
              <a:rPr lang="en-US" sz="2400" dirty="0" smtClean="0"/>
              <a:t>How much does it generally cost?</a:t>
            </a:r>
          </a:p>
          <a:p>
            <a:pPr marL="1174750" lvl="1" indent="-457200">
              <a:buFont typeface="Arial" charset="0"/>
              <a:buChar char="•"/>
            </a:pPr>
            <a:r>
              <a:rPr lang="en-US" sz="1800" dirty="0" smtClean="0"/>
              <a:t>$</a:t>
            </a:r>
            <a:r>
              <a:rPr lang="en-US" sz="1800" dirty="0"/>
              <a:t>250K for 1 year &amp; 2 weeks for the client to build/deploy the existing an initial pilot </a:t>
            </a:r>
            <a:endParaRPr lang="en-US" sz="1800" dirty="0" smtClean="0"/>
          </a:p>
          <a:p>
            <a:pPr marL="0" indent="0"/>
            <a:r>
              <a:rPr lang="en-US" sz="2400" dirty="0" smtClean="0"/>
              <a:t>How does the solution get implemented? </a:t>
            </a:r>
          </a:p>
          <a:p>
            <a:pPr marL="1174750" lvl="1" indent="-457200">
              <a:buFont typeface="Arial" charset="0"/>
              <a:buChar char="•"/>
            </a:pPr>
            <a:r>
              <a:rPr lang="en-US" sz="1800" dirty="0" smtClean="0"/>
              <a:t>There are two options:</a:t>
            </a:r>
          </a:p>
          <a:p>
            <a:pPr marL="1746250" lvl="2" indent="-457200">
              <a:buFont typeface="+mj-lt"/>
              <a:buAutoNum type="arabicPeriod"/>
            </a:pPr>
            <a:r>
              <a:rPr lang="en-US" sz="1800" dirty="0"/>
              <a:t>Self-Serve: 1-week enablement session for client developers with education on the solution pattern. After which, client IT teams then develop/deploy the solution in a self-serve mode.</a:t>
            </a:r>
          </a:p>
          <a:p>
            <a:pPr marL="1746250" lvl="2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Vendor-implemented: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Hire a systems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integrator</a:t>
            </a:r>
          </a:p>
          <a:p>
            <a:pPr marL="0" indent="0"/>
            <a:r>
              <a:rPr lang="en-US" sz="2400" dirty="0" smtClean="0"/>
              <a:t>How long does it take? </a:t>
            </a:r>
          </a:p>
          <a:p>
            <a:pPr marL="1174750" lvl="1" indent="-457200">
              <a:buFont typeface="Arial" charset="0"/>
              <a:buChar char="•"/>
            </a:pPr>
            <a:r>
              <a:rPr lang="en-US" sz="1800" dirty="0" smtClean="0"/>
              <a:t>2 weeks to build a prototype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42900" y="1787865"/>
            <a:ext cx="7315200" cy="5632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Watson </a:t>
            </a:r>
            <a:r>
              <a:rPr lang="en-US" sz="2400" dirty="0">
                <a:latin typeface="+mn-lt"/>
              </a:rPr>
              <a:t>can help managers better identify resources within an organization to best fit roles for projects (building teams) 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Current </a:t>
            </a:r>
            <a:r>
              <a:rPr lang="en-US" sz="2400" dirty="0">
                <a:latin typeface="+mn-lt"/>
              </a:rPr>
              <a:t>searches for subject matter expertise is time consuming (and time sensitive) and often relies on word of mouth  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This </a:t>
            </a:r>
            <a:r>
              <a:rPr lang="en-US" sz="2400" dirty="0">
                <a:latin typeface="+mn-lt"/>
              </a:rPr>
              <a:t>is done by understanding, at a deep level, the contextual expertise of the employees and/or contractors bring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Watson </a:t>
            </a:r>
            <a:r>
              <a:rPr lang="en-US" sz="2400" dirty="0">
                <a:latin typeface="+mn-lt"/>
              </a:rPr>
              <a:t>can reduce the costs associated with locating expertise and enable managers to choose the right employees for the appropriate projects </a:t>
            </a:r>
          </a:p>
        </p:txBody>
      </p:sp>
    </p:spTree>
    <p:extLst>
      <p:ext uri="{BB962C8B-B14F-4D97-AF65-F5344CB8AC3E}">
        <p14:creationId xmlns:p14="http://schemas.microsoft.com/office/powerpoint/2010/main" val="36776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4266"/>
                </a:solidFill>
                <a:latin typeface="Helvetica Neue" charset="0"/>
                <a:ea typeface="Helvetica Neue" charset="0"/>
                <a:cs typeface="Helvetica Neue" charset="0"/>
              </a:rPr>
              <a:t>Start NOW.  Continue with intense focus and deep passion for success.</a:t>
            </a:r>
            <a:r>
              <a:rPr lang="en-US" dirty="0">
                <a:solidFill>
                  <a:srgbClr val="47D1F7"/>
                </a:solidFill>
                <a:latin typeface="Helvetica Neue" charset="0"/>
                <a:ea typeface="Helvetica Neue" charset="0"/>
                <a:cs typeface="Helvetica Neue" charset="0"/>
                <a:sym typeface="HelvNeue Bold for IBM" charset="0"/>
              </a:rPr>
              <a:t/>
            </a:r>
            <a:br>
              <a:rPr lang="en-US" dirty="0">
                <a:solidFill>
                  <a:srgbClr val="47D1F7"/>
                </a:solidFill>
                <a:latin typeface="Helvetica Neue" charset="0"/>
                <a:ea typeface="Helvetica Neue" charset="0"/>
                <a:cs typeface="Helvetica Neue" charset="0"/>
                <a:sym typeface="HelvNeue Bold for IBM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177F8E-3B53-4C83-AAEE-098921EBA9F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95400" y="2362200"/>
            <a:ext cx="35814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3FB3F3"/>
                </a:solidFill>
              </a:rPr>
              <a:t>Target solutions for your accounts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Review materials</a:t>
            </a:r>
          </a:p>
          <a:p>
            <a:pPr marL="1109663" lvl="1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Solutions Card</a:t>
            </a:r>
          </a:p>
          <a:p>
            <a:pPr marL="1109663" lvl="1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Seller’s Brief</a:t>
            </a:r>
          </a:p>
          <a:p>
            <a:pPr marL="1109663" lvl="1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Demo + Script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Customize your messaging and materials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Prepare your pitch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Practice using the demos</a:t>
            </a:r>
            <a:endParaRPr lang="en-US" sz="2400" dirty="0">
              <a:latin typeface="HelvNeue Light for IBM" charset="0"/>
              <a:ea typeface="HelvNeue Light for IBM" charset="0"/>
              <a:cs typeface="HelvNeue Light for IBM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2362200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80C7"/>
                </a:solidFill>
                <a:latin typeface="Lubalin Demi for IBM" charset="0"/>
                <a:ea typeface="Lubalin Demi for IBM" charset="0"/>
                <a:cs typeface="Lubalin Demi for IBM" charset="0"/>
              </a:rPr>
              <a:t>1.</a:t>
            </a:r>
            <a:endParaRPr lang="en-US" sz="6000" dirty="0">
              <a:solidFill>
                <a:srgbClr val="0080C7"/>
              </a:solidFill>
              <a:latin typeface="Lubalin Demi for IBM" charset="0"/>
              <a:ea typeface="Lubalin Demi for IBM" charset="0"/>
              <a:cs typeface="Lubalin Demi for IBM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2362200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80C7"/>
                </a:solidFill>
                <a:latin typeface="Lubalin Demi for IBM" charset="0"/>
                <a:ea typeface="Lubalin Demi for IBM" charset="0"/>
                <a:cs typeface="Lubalin Demi for IBM" charset="0"/>
              </a:rPr>
              <a:t>2.</a:t>
            </a:r>
            <a:endParaRPr lang="en-US" sz="6000" dirty="0">
              <a:solidFill>
                <a:srgbClr val="0080C7"/>
              </a:solidFill>
              <a:latin typeface="Lubalin Demi for IBM" charset="0"/>
              <a:ea typeface="Lubalin Demi for IBM" charset="0"/>
              <a:cs typeface="Lubalin Demi for IBM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0" y="2362200"/>
            <a:ext cx="3657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3FB3F3"/>
                </a:solidFill>
              </a:rPr>
              <a:t>Determine your client customization 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Determine which patterns work best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Request customized demos for solutions most relevant to industry and account (SC number needed)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Determine data and content sources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80612" y="2362200"/>
            <a:ext cx="41163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3FB3F3"/>
                </a:solidFill>
              </a:rPr>
              <a:t>Conduct your meeting with confidence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Effective, well rehearsed demos (video alternatives)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Direct, relevant slides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Ability to move quickly to sales process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b="1" i="1" dirty="0" smtClean="0"/>
              <a:t>And please be sure to give us your feedback!</a:t>
            </a:r>
            <a:endParaRPr lang="en-US" sz="28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20200" y="2362200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80C7"/>
                </a:solidFill>
                <a:latin typeface="Lubalin Demi for IBM" charset="0"/>
                <a:ea typeface="Lubalin Demi for IBM" charset="0"/>
                <a:cs typeface="Lubalin Demi for IBM" charset="0"/>
              </a:rPr>
              <a:t>3.</a:t>
            </a:r>
            <a:endParaRPr lang="en-US" sz="6000" dirty="0">
              <a:solidFill>
                <a:srgbClr val="0080C7"/>
              </a:solidFill>
              <a:latin typeface="Lubalin Demi for IBM" charset="0"/>
              <a:ea typeface="Lubalin Demi for IBM" charset="0"/>
              <a:cs typeface="Lubalin Demi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3400" y="1295400"/>
            <a:ext cx="10416032" cy="6190960"/>
            <a:chOff x="502024" y="57440"/>
            <a:chExt cx="13800208" cy="8101531"/>
          </a:xfrm>
        </p:grpSpPr>
        <p:sp>
          <p:nvSpPr>
            <p:cNvPr id="4" name="Rectangle 3"/>
            <p:cNvSpPr/>
            <p:nvPr/>
          </p:nvSpPr>
          <p:spPr bwMode="auto">
            <a:xfrm>
              <a:off x="2314496" y="7214399"/>
              <a:ext cx="10236092" cy="944572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247" tIns="54125" rIns="108247" bIns="54125"/>
            <a:lstStyle/>
            <a:p>
              <a:pPr defTabSz="1280124">
                <a:defRPr/>
              </a:pP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Corpus</a:t>
              </a:r>
            </a:p>
          </p:txBody>
        </p: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2736126" y="7521144"/>
              <a:ext cx="3714752" cy="515082"/>
              <a:chOff x="4114800" y="5638800"/>
              <a:chExt cx="1752600" cy="1066800"/>
            </a:xfrm>
            <a:solidFill>
              <a:schemeClr val="bg1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4267200" y="5638800"/>
                <a:ext cx="1600200" cy="915671"/>
              </a:xfrm>
              <a:prstGeom prst="rect">
                <a:avLst/>
              </a:prstGeom>
              <a:grpFill/>
              <a:ln w="9525" cap="flat" cmpd="sng" algn="ctr">
                <a:solidFill>
                  <a:srgbClr val="CCCCCC"/>
                </a:solidFill>
                <a:prstDash val="solid"/>
                <a:headEnd/>
                <a:tailEnd/>
              </a:ln>
              <a:effectLst/>
            </p:spPr>
            <p:txBody>
              <a:bodyPr lIns="100000" tIns="52000" rIns="100000" bIns="52000" anchor="ctr"/>
              <a:lstStyle/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endParaRPr lang="en-US" sz="1000" kern="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ea typeface="ＭＳ Ｐゴシック" pitchFamily="34" charset="-128"/>
                  <a:cs typeface="Century Gothic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1001" y="5715847"/>
                <a:ext cx="1600199" cy="912707"/>
              </a:xfrm>
              <a:prstGeom prst="rect">
                <a:avLst/>
              </a:prstGeom>
              <a:grpFill/>
              <a:ln w="9525" cap="flat" cmpd="sng" algn="ctr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  <a:headEnd/>
                <a:tailEnd/>
              </a:ln>
              <a:effectLst/>
            </p:spPr>
            <p:txBody>
              <a:bodyPr lIns="100000" tIns="52000" rIns="100000" bIns="52000" anchor="ctr"/>
              <a:lstStyle/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endParaRPr lang="en-US" sz="1000" kern="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ea typeface="ＭＳ Ｐゴシック" pitchFamily="34" charset="-128"/>
                  <a:cs typeface="Century Gothic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14800" y="5789931"/>
                <a:ext cx="1600200" cy="915669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headEnd/>
                <a:tailEnd/>
              </a:ln>
              <a:effectLst/>
            </p:spPr>
            <p:txBody>
              <a:bodyPr lIns="100000" tIns="52000" rIns="100000" bIns="52000" anchor="ctr"/>
              <a:lstStyle/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endParaRPr lang="en-US" sz="11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endParaRPr lang="en-US" sz="11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Attorney Information</a:t>
                </a:r>
              </a:p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r>
                  <a:rPr lang="en-US" sz="1000" i="1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Rates, Availability, Distance from Location</a:t>
                </a:r>
              </a:p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endParaRPr lang="en-US" sz="11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endParaRPr lang="en-US" sz="11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 bwMode="auto">
            <a:xfrm>
              <a:off x="4463981" y="5484573"/>
              <a:ext cx="6858970" cy="1272196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247" tIns="54125" rIns="108247" bIns="54125"/>
            <a:lstStyle/>
            <a:p>
              <a:pPr defTabSz="1280124">
                <a:defRPr/>
              </a:pP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Ingest, Enrich &amp; Index</a:t>
              </a:r>
            </a:p>
          </p:txBody>
        </p:sp>
        <p:sp>
          <p:nvSpPr>
            <p:cNvPr id="16" name="Pentagon 15"/>
            <p:cNvSpPr/>
            <p:nvPr/>
          </p:nvSpPr>
          <p:spPr>
            <a:xfrm>
              <a:off x="1409042" y="5940130"/>
              <a:ext cx="905453" cy="527710"/>
            </a:xfrm>
            <a:prstGeom prst="homePlate">
              <a:avLst>
                <a:gd name="adj" fmla="val 11410"/>
              </a:avLst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247" tIns="54125" rIns="108247" bIns="54125" anchor="ctr"/>
            <a:lstStyle/>
            <a:p>
              <a:pPr algn="ctr" defTabSz="1280124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ea typeface="MS PGothic" pitchFamily="34" charset="-128"/>
                  <a:cs typeface="Century Gothic"/>
                </a:rPr>
                <a:t>Acquire / Crawl</a:t>
              </a:r>
            </a:p>
          </p:txBody>
        </p:sp>
        <p:sp>
          <p:nvSpPr>
            <p:cNvPr id="17" name="Pentagon 16"/>
            <p:cNvSpPr/>
            <p:nvPr/>
          </p:nvSpPr>
          <p:spPr>
            <a:xfrm>
              <a:off x="2463716" y="5948659"/>
              <a:ext cx="1054671" cy="527710"/>
            </a:xfrm>
            <a:prstGeom prst="homePlate">
              <a:avLst>
                <a:gd name="adj" fmla="val 11410"/>
              </a:avLst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247" tIns="54125" rIns="108247" bIns="54125" anchor="ctr"/>
            <a:lstStyle/>
            <a:p>
              <a:pPr algn="r" defTabSz="1280124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ea typeface="MS PGothic" pitchFamily="34" charset="-128"/>
                  <a:cs typeface="Century Gothic"/>
                </a:rPr>
                <a:t>     Curate</a:t>
              </a:r>
            </a:p>
          </p:txBody>
        </p:sp>
        <p:sp>
          <p:nvSpPr>
            <p:cNvPr id="18" name="Pentagon 17"/>
            <p:cNvSpPr/>
            <p:nvPr/>
          </p:nvSpPr>
          <p:spPr>
            <a:xfrm>
              <a:off x="4643229" y="5831221"/>
              <a:ext cx="1424581" cy="773042"/>
            </a:xfrm>
            <a:prstGeom prst="homePlate">
              <a:avLst>
                <a:gd name="adj" fmla="val 11410"/>
              </a:avLst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247" tIns="54125" rIns="108247" bIns="54125" anchor="ctr"/>
            <a:lstStyle/>
            <a:p>
              <a:pPr algn="ctr" defTabSz="1280124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ea typeface="MS PGothic" pitchFamily="34" charset="-128"/>
                  <a:cs typeface="Century Gothic"/>
                </a:rPr>
                <a:t>Transform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entury Gothic"/>
                <a:ea typeface="MS PGothic" pitchFamily="34" charset="-128"/>
                <a:cs typeface="Century Gothic"/>
              </a:endParaRPr>
            </a:p>
            <a:p>
              <a:pPr algn="ctr" defTabSz="1280124"/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(into w</a:t>
              </a:r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ell Structured + Enriched Answer Units)</a:t>
              </a:r>
              <a:endParaRPr lang="en-US" sz="700" i="1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191239" y="5804885"/>
              <a:ext cx="3446189" cy="782809"/>
              <a:chOff x="4412945" y="4457397"/>
              <a:chExt cx="2929260" cy="652341"/>
            </a:xfrm>
          </p:grpSpPr>
          <p:sp>
            <p:nvSpPr>
              <p:cNvPr id="20" name="Can 19"/>
              <p:cNvSpPr/>
              <p:nvPr/>
            </p:nvSpPr>
            <p:spPr bwMode="auto">
              <a:xfrm>
                <a:off x="6393413" y="4686363"/>
                <a:ext cx="759037" cy="335782"/>
              </a:xfrm>
              <a:prstGeom prst="can">
                <a:avLst>
                  <a:gd name="adj" fmla="val 12572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defTabSz="1280124">
                  <a:defRPr/>
                </a:pPr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Century Gothic"/>
                    <a:cs typeface="Century Gothic"/>
                  </a:rPr>
                  <a:t>Dictionaries</a:t>
                </a:r>
              </a:p>
              <a:p>
                <a:pPr algn="ctr" defTabSz="1280124">
                  <a:defRPr/>
                </a:pPr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Century Gothic"/>
                    <a:cs typeface="Century Gothic"/>
                  </a:rPr>
                  <a:t>Ontology</a:t>
                </a: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6174458" y="4877793"/>
                <a:ext cx="218955" cy="1"/>
              </a:xfrm>
              <a:prstGeom prst="line">
                <a:avLst/>
              </a:prstGeom>
              <a:ln>
                <a:solidFill>
                  <a:srgbClr val="606060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47"/>
              <p:cNvSpPr>
                <a:spLocks noChangeArrowheads="1"/>
              </p:cNvSpPr>
              <p:nvPr/>
            </p:nvSpPr>
            <p:spPr bwMode="auto">
              <a:xfrm>
                <a:off x="4925312" y="4700963"/>
                <a:ext cx="1249146" cy="30658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defTabSz="1280124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/>
                    <a:cs typeface="Century Gothic"/>
                  </a:rPr>
                  <a:t>WKS / WCA Studio</a:t>
                </a: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6852" y="4687586"/>
                <a:ext cx="334556" cy="3345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Pentagon 23"/>
              <p:cNvSpPr/>
              <p:nvPr/>
            </p:nvSpPr>
            <p:spPr>
              <a:xfrm>
                <a:off x="4412945" y="4457397"/>
                <a:ext cx="2929260" cy="652341"/>
              </a:xfrm>
              <a:prstGeom prst="homePlate">
                <a:avLst>
                  <a:gd name="adj" fmla="val 11410"/>
                </a:avLst>
              </a:prstGeom>
              <a:noFill/>
              <a:ln>
                <a:solidFill>
                  <a:srgbClr val="60606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80124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Century Gothic"/>
                    <a:cs typeface="Century Gothic"/>
                  </a:rPr>
                  <a:t>Annotate</a:t>
                </a:r>
              </a:p>
            </p:txBody>
          </p:sp>
        </p:grpSp>
        <p:sp>
          <p:nvSpPr>
            <p:cNvPr id="25" name="Pentagon 24"/>
            <p:cNvSpPr/>
            <p:nvPr/>
          </p:nvSpPr>
          <p:spPr>
            <a:xfrm>
              <a:off x="9785433" y="5838708"/>
              <a:ext cx="1317206" cy="773042"/>
            </a:xfrm>
            <a:prstGeom prst="homePlate">
              <a:avLst>
                <a:gd name="adj" fmla="val 11410"/>
              </a:avLst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247" tIns="54125" rIns="108247" bIns="54125" anchor="ctr"/>
            <a:lstStyle/>
            <a:p>
              <a:pPr algn="ctr" defTabSz="1280124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ea typeface="MS PGothic" pitchFamily="34" charset="-128"/>
                  <a:cs typeface="Century Gothic"/>
                </a:rPr>
                <a:t>Index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entury Gothic"/>
                <a:ea typeface="MS PGothic" pitchFamily="34" charset="-128"/>
                <a:cs typeface="Century Gothic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619019" y="5486401"/>
              <a:ext cx="2357979" cy="1261376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247" tIns="54125" rIns="108247" bIns="54125"/>
            <a:lstStyle/>
            <a:p>
              <a:pPr defTabSz="1280124">
                <a:defRPr/>
              </a:pP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Web Server / CMS</a:t>
              </a:r>
            </a:p>
          </p:txBody>
        </p:sp>
        <p:cxnSp>
          <p:nvCxnSpPr>
            <p:cNvPr id="27" name="Elbow Connector 26"/>
            <p:cNvCxnSpPr>
              <a:stCxn id="4" idx="3"/>
              <a:endCxn id="26" idx="3"/>
            </p:cNvCxnSpPr>
            <p:nvPr/>
          </p:nvCxnSpPr>
          <p:spPr>
            <a:xfrm flipV="1">
              <a:off x="12550588" y="6117089"/>
              <a:ext cx="1426409" cy="1569596"/>
            </a:xfrm>
            <a:prstGeom prst="bentConnector3">
              <a:avLst>
                <a:gd name="adj1" fmla="val 115084"/>
              </a:avLst>
            </a:prstGeom>
            <a:ln w="6350" cmpd="sng">
              <a:solidFill>
                <a:srgbClr val="60606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54"/>
            <p:cNvGrpSpPr>
              <a:grpSpLocks/>
            </p:cNvGrpSpPr>
            <p:nvPr/>
          </p:nvGrpSpPr>
          <p:grpSpPr bwMode="auto">
            <a:xfrm>
              <a:off x="11855612" y="5813165"/>
              <a:ext cx="1145028" cy="492145"/>
              <a:chOff x="4114800" y="5638800"/>
              <a:chExt cx="1752600" cy="1066800"/>
            </a:xfrm>
            <a:solidFill>
              <a:schemeClr val="bg1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4267200" y="5638800"/>
                <a:ext cx="1600200" cy="915671"/>
              </a:xfrm>
              <a:prstGeom prst="rect">
                <a:avLst/>
              </a:prstGeom>
              <a:grpFill/>
              <a:ln w="9525" cap="flat" cmpd="sng" algn="ctr">
                <a:solidFill>
                  <a:srgbClr val="CCCCCC"/>
                </a:solidFill>
                <a:prstDash val="solid"/>
                <a:headEnd/>
                <a:tailEnd/>
              </a:ln>
              <a:effectLst/>
            </p:spPr>
            <p:txBody>
              <a:bodyPr lIns="100000" tIns="52000" rIns="100000" bIns="52000" anchor="ctr"/>
              <a:lstStyle/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endParaRPr lang="en-US" sz="1000" kern="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ea typeface="ＭＳ Ｐゴシック" pitchFamily="34" charset="-128"/>
                  <a:cs typeface="Century Gothic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191001" y="5715847"/>
                <a:ext cx="1600199" cy="912707"/>
              </a:xfrm>
              <a:prstGeom prst="rect">
                <a:avLst/>
              </a:prstGeom>
              <a:grpFill/>
              <a:ln w="9525" cap="flat" cmpd="sng" algn="ctr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  <a:headEnd/>
                <a:tailEnd/>
              </a:ln>
              <a:effectLst/>
            </p:spPr>
            <p:txBody>
              <a:bodyPr lIns="100000" tIns="52000" rIns="100000" bIns="52000" anchor="ctr"/>
              <a:lstStyle/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endParaRPr lang="en-US" sz="1000" kern="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ea typeface="ＭＳ Ｐゴシック" pitchFamily="34" charset="-128"/>
                  <a:cs typeface="Century Gothic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114800" y="5789931"/>
                <a:ext cx="1600200" cy="915669"/>
              </a:xfrm>
              <a:prstGeom prst="rect">
                <a:avLst/>
              </a:prstGeom>
              <a:grpFill/>
              <a:ln w="9525" cap="flat" cmpd="sng" algn="ctr">
                <a:solidFill>
                  <a:schemeClr val="bg2">
                    <a:lumMod val="75000"/>
                  </a:schemeClr>
                </a:solidFill>
                <a:prstDash val="solid"/>
                <a:headEnd/>
                <a:tailEnd/>
              </a:ln>
              <a:effectLst/>
            </p:spPr>
            <p:txBody>
              <a:bodyPr lIns="100000" tIns="52000" rIns="100000" bIns="52000" anchor="ctr"/>
              <a:lstStyle/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Documents</a:t>
                </a:r>
              </a:p>
            </p:txBody>
          </p:sp>
        </p:grpSp>
        <p:grpSp>
          <p:nvGrpSpPr>
            <p:cNvPr id="33" name="Group 54"/>
            <p:cNvGrpSpPr>
              <a:grpSpLocks/>
            </p:cNvGrpSpPr>
            <p:nvPr/>
          </p:nvGrpSpPr>
          <p:grpSpPr bwMode="auto">
            <a:xfrm>
              <a:off x="12666977" y="6081959"/>
              <a:ext cx="1145028" cy="492145"/>
              <a:chOff x="4114800" y="5638800"/>
              <a:chExt cx="1752600" cy="1066800"/>
            </a:xfrm>
            <a:solidFill>
              <a:schemeClr val="bg1"/>
            </a:solidFill>
          </p:grpSpPr>
          <p:sp>
            <p:nvSpPr>
              <p:cNvPr id="34" name="Rectangle 33"/>
              <p:cNvSpPr/>
              <p:nvPr/>
            </p:nvSpPr>
            <p:spPr>
              <a:xfrm>
                <a:off x="4267200" y="5638800"/>
                <a:ext cx="1600200" cy="915671"/>
              </a:xfrm>
              <a:prstGeom prst="rect">
                <a:avLst/>
              </a:prstGeom>
              <a:grpFill/>
              <a:ln w="9525" cap="flat" cmpd="sng" algn="ctr">
                <a:solidFill>
                  <a:srgbClr val="CCCCCC"/>
                </a:solidFill>
                <a:prstDash val="solid"/>
                <a:headEnd/>
                <a:tailEnd/>
              </a:ln>
              <a:effectLst/>
            </p:spPr>
            <p:txBody>
              <a:bodyPr lIns="100000" tIns="52000" rIns="100000" bIns="52000" anchor="ctr"/>
              <a:lstStyle/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endParaRPr lang="en-US" sz="1000" kern="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ea typeface="ＭＳ Ｐゴシック" pitchFamily="34" charset="-128"/>
                  <a:cs typeface="Century Gothic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191001" y="5715847"/>
                <a:ext cx="1600199" cy="912707"/>
              </a:xfrm>
              <a:prstGeom prst="rect">
                <a:avLst/>
              </a:prstGeom>
              <a:grpFill/>
              <a:ln w="9525" cap="flat" cmpd="sng" algn="ctr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  <a:headEnd/>
                <a:tailEnd/>
              </a:ln>
              <a:effectLst/>
            </p:spPr>
            <p:txBody>
              <a:bodyPr lIns="100000" tIns="52000" rIns="100000" bIns="52000" anchor="ctr"/>
              <a:lstStyle/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endParaRPr lang="en-US" sz="1000" kern="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ea typeface="ＭＳ Ｐゴシック" pitchFamily="34" charset="-128"/>
                  <a:cs typeface="Century Gothic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114800" y="5789931"/>
                <a:ext cx="1600200" cy="915669"/>
              </a:xfrm>
              <a:prstGeom prst="rect">
                <a:avLst/>
              </a:prstGeom>
              <a:grpFill/>
              <a:ln w="9525" cap="flat" cmpd="sng" algn="ctr">
                <a:solidFill>
                  <a:schemeClr val="bg2">
                    <a:lumMod val="75000"/>
                  </a:schemeClr>
                </a:solidFill>
                <a:prstDash val="solid"/>
                <a:headEnd/>
                <a:tailEnd/>
              </a:ln>
              <a:effectLst/>
            </p:spPr>
            <p:txBody>
              <a:bodyPr lIns="100000" tIns="52000" rIns="100000" bIns="52000" anchor="ctr"/>
              <a:lstStyle/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Multimedia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897926" y="7406525"/>
              <a:ext cx="1338209" cy="331678"/>
            </a:xfrm>
            <a:prstGeom prst="rect">
              <a:avLst/>
            </a:prstGeom>
            <a:ln>
              <a:noFill/>
            </a:ln>
          </p:spPr>
          <p:txBody>
            <a:bodyPr wrap="square" lIns="144327" tIns="72164" rIns="144327" bIns="72164">
              <a:spAutoFit/>
            </a:bodyPr>
            <a:lstStyle/>
            <a:p>
              <a:pPr algn="ctr" defTabSz="1280124">
                <a:defRPr/>
              </a:pPr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Raw Content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198107" y="5484573"/>
              <a:ext cx="2460900" cy="1272196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247" tIns="54125" rIns="108247" bIns="54125"/>
            <a:lstStyle/>
            <a:p>
              <a:pPr defTabSz="1280124">
                <a:defRPr/>
              </a:pP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Curate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0829" y="6025958"/>
              <a:ext cx="393596" cy="401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Rectangle 42"/>
            <p:cNvSpPr/>
            <p:nvPr/>
          </p:nvSpPr>
          <p:spPr>
            <a:xfrm rot="16200000">
              <a:off x="3539019" y="5854451"/>
              <a:ext cx="1304232" cy="532443"/>
            </a:xfrm>
            <a:prstGeom prst="rect">
              <a:avLst/>
            </a:prstGeom>
            <a:solidFill>
              <a:srgbClr val="1695FE"/>
            </a:solidFill>
            <a:ln w="9525" cap="flat" cmpd="sng" algn="ctr">
              <a:solidFill>
                <a:srgbClr val="1695F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247" tIns="54125" rIns="108247" bIns="54125" anchor="ctr"/>
            <a:lstStyle/>
            <a:p>
              <a:pPr algn="ctr" defTabSz="1280124"/>
              <a:r>
                <a:rPr lang="en-US" sz="1100" dirty="0">
                  <a:solidFill>
                    <a:schemeClr val="bg1"/>
                  </a:solidFill>
                  <a:latin typeface="Century Gothic"/>
                  <a:ea typeface="MS PGothic" pitchFamily="34" charset="-128"/>
                  <a:cs typeface="Century Gothic"/>
                </a:rPr>
                <a:t>WEX Advanced</a:t>
              </a:r>
            </a:p>
          </p:txBody>
        </p:sp>
        <p:cxnSp>
          <p:nvCxnSpPr>
            <p:cNvPr id="44" name="Elbow Connector 43"/>
            <p:cNvCxnSpPr>
              <a:stCxn id="4" idx="1"/>
              <a:endCxn id="49" idx="1"/>
            </p:cNvCxnSpPr>
            <p:nvPr/>
          </p:nvCxnSpPr>
          <p:spPr>
            <a:xfrm rot="10800000">
              <a:off x="971797" y="6776243"/>
              <a:ext cx="1342700" cy="910443"/>
            </a:xfrm>
            <a:prstGeom prst="bentConnector2">
              <a:avLst/>
            </a:prstGeom>
            <a:ln w="6350" cmpd="sng">
              <a:solidFill>
                <a:srgbClr val="60606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659008" y="6120682"/>
              <a:ext cx="265907" cy="1"/>
            </a:xfrm>
            <a:prstGeom prst="straightConnector1">
              <a:avLst/>
            </a:prstGeom>
            <a:ln w="6350" cmpd="sng">
              <a:solidFill>
                <a:srgbClr val="60606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2711100" y="7416105"/>
              <a:ext cx="1467754" cy="472644"/>
            </a:xfrm>
            <a:prstGeom prst="rect">
              <a:avLst/>
            </a:prstGeom>
            <a:ln>
              <a:noFill/>
            </a:ln>
          </p:spPr>
          <p:txBody>
            <a:bodyPr wrap="square" lIns="144327" tIns="72164" rIns="144327" bIns="72164">
              <a:spAutoFit/>
            </a:bodyPr>
            <a:lstStyle/>
            <a:p>
              <a:pPr algn="ctr" defTabSz="1280124">
                <a:defRPr/>
              </a:pPr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Host for full retrieval</a:t>
              </a:r>
            </a:p>
          </p:txBody>
        </p:sp>
        <p:cxnSp>
          <p:nvCxnSpPr>
            <p:cNvPr id="48" name="Straight Arrow Connector 47"/>
            <p:cNvCxnSpPr>
              <a:stCxn id="4" idx="0"/>
            </p:cNvCxnSpPr>
            <p:nvPr/>
          </p:nvCxnSpPr>
          <p:spPr>
            <a:xfrm flipV="1">
              <a:off x="7432542" y="6747776"/>
              <a:ext cx="26093" cy="466623"/>
            </a:xfrm>
            <a:prstGeom prst="straightConnector1">
              <a:avLst/>
            </a:prstGeom>
            <a:ln w="6350" cmpd="sng">
              <a:solidFill>
                <a:srgbClr val="606060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 rot="16200000">
              <a:off x="320285" y="5858867"/>
              <a:ext cx="1303020" cy="5317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247" tIns="54125" rIns="108247" bIns="54125" anchor="ctr"/>
            <a:lstStyle/>
            <a:p>
              <a:pPr algn="ctr" defTabSz="1280124">
                <a:defRPr/>
              </a:pPr>
              <a:r>
                <a:rPr lang="en-US" sz="1100" dirty="0">
                  <a:solidFill>
                    <a:schemeClr val="bg1"/>
                  </a:solidFill>
                  <a:latin typeface="Century Gothic"/>
                  <a:cs typeface="Century Gothic"/>
                </a:rPr>
                <a:t>Curation Process</a:t>
              </a:r>
            </a:p>
          </p:txBody>
        </p:sp>
        <p:grpSp>
          <p:nvGrpSpPr>
            <p:cNvPr id="50" name="Group 54"/>
            <p:cNvGrpSpPr>
              <a:grpSpLocks/>
            </p:cNvGrpSpPr>
            <p:nvPr/>
          </p:nvGrpSpPr>
          <p:grpSpPr bwMode="auto">
            <a:xfrm>
              <a:off x="10706528" y="7462031"/>
              <a:ext cx="1557190" cy="515082"/>
              <a:chOff x="4114800" y="5638800"/>
              <a:chExt cx="1752600" cy="1066800"/>
            </a:xfrm>
            <a:solidFill>
              <a:schemeClr val="bg1"/>
            </a:solidFill>
          </p:grpSpPr>
          <p:sp>
            <p:nvSpPr>
              <p:cNvPr id="51" name="Rectangle 50"/>
              <p:cNvSpPr/>
              <p:nvPr/>
            </p:nvSpPr>
            <p:spPr>
              <a:xfrm>
                <a:off x="4267200" y="5638800"/>
                <a:ext cx="1600200" cy="915671"/>
              </a:xfrm>
              <a:prstGeom prst="rect">
                <a:avLst/>
              </a:prstGeom>
              <a:grpFill/>
              <a:ln w="9525" cap="flat" cmpd="sng" algn="ctr">
                <a:solidFill>
                  <a:srgbClr val="CCCCCC"/>
                </a:solidFill>
                <a:prstDash val="solid"/>
                <a:headEnd/>
                <a:tailEnd/>
              </a:ln>
              <a:effectLst/>
            </p:spPr>
            <p:txBody>
              <a:bodyPr lIns="100000" tIns="52000" rIns="100000" bIns="52000" anchor="ctr"/>
              <a:lstStyle/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endParaRPr lang="en-US" sz="1000" kern="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ea typeface="ＭＳ Ｐゴシック" pitchFamily="34" charset="-128"/>
                  <a:cs typeface="Century Gothic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191001" y="5715847"/>
                <a:ext cx="1600199" cy="912707"/>
              </a:xfrm>
              <a:prstGeom prst="rect">
                <a:avLst/>
              </a:prstGeom>
              <a:grpFill/>
              <a:ln w="9525" cap="flat" cmpd="sng" algn="ctr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  <a:headEnd/>
                <a:tailEnd/>
              </a:ln>
              <a:effectLst/>
            </p:spPr>
            <p:txBody>
              <a:bodyPr lIns="100000" tIns="52000" rIns="100000" bIns="52000" anchor="ctr"/>
              <a:lstStyle/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endParaRPr lang="en-US" sz="1000" kern="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ea typeface="ＭＳ Ｐゴシック" pitchFamily="34" charset="-128"/>
                  <a:cs typeface="Century Gothic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114800" y="5789931"/>
                <a:ext cx="1600200" cy="915669"/>
              </a:xfrm>
              <a:prstGeom prst="rect">
                <a:avLst/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headEnd/>
                <a:tailEnd/>
              </a:ln>
              <a:effectLst/>
            </p:spPr>
            <p:txBody>
              <a:bodyPr lIns="100000" tIns="52000" rIns="100000" bIns="52000" anchor="ctr"/>
              <a:lstStyle/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News, Twitter</a:t>
                </a:r>
              </a:p>
            </p:txBody>
          </p:sp>
        </p:grpSp>
        <p:cxnSp>
          <p:nvCxnSpPr>
            <p:cNvPr id="57" name="Straight Arrow Connector 56"/>
            <p:cNvCxnSpPr>
              <a:stCxn id="26" idx="1"/>
              <a:endCxn id="15" idx="3"/>
            </p:cNvCxnSpPr>
            <p:nvPr/>
          </p:nvCxnSpPr>
          <p:spPr>
            <a:xfrm flipH="1">
              <a:off x="11322952" y="6117089"/>
              <a:ext cx="296067" cy="358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54"/>
            <p:cNvGrpSpPr>
              <a:grpSpLocks/>
            </p:cNvGrpSpPr>
            <p:nvPr/>
          </p:nvGrpSpPr>
          <p:grpSpPr bwMode="auto">
            <a:xfrm>
              <a:off x="7041527" y="7486577"/>
              <a:ext cx="3214097" cy="515082"/>
              <a:chOff x="4114800" y="5638800"/>
              <a:chExt cx="1752600" cy="1066800"/>
            </a:xfrm>
            <a:solidFill>
              <a:schemeClr val="bg1"/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4267200" y="5638800"/>
                <a:ext cx="1600200" cy="915671"/>
              </a:xfrm>
              <a:prstGeom prst="rect">
                <a:avLst/>
              </a:prstGeom>
              <a:grpFill/>
              <a:ln w="9525" cap="flat" cmpd="sng" algn="ctr">
                <a:solidFill>
                  <a:srgbClr val="CCCCCC"/>
                </a:solidFill>
                <a:prstDash val="solid"/>
                <a:headEnd/>
                <a:tailEnd/>
              </a:ln>
              <a:effectLst/>
            </p:spPr>
            <p:txBody>
              <a:bodyPr lIns="100000" tIns="52000" rIns="100000" bIns="52000" anchor="ctr"/>
              <a:lstStyle/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endParaRPr lang="en-US" sz="1000" kern="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ea typeface="ＭＳ Ｐゴシック" pitchFamily="34" charset="-128"/>
                  <a:cs typeface="Century Gothic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191001" y="5715847"/>
                <a:ext cx="1600199" cy="912707"/>
              </a:xfrm>
              <a:prstGeom prst="rect">
                <a:avLst/>
              </a:prstGeom>
              <a:grpFill/>
              <a:ln w="9525" cap="flat" cmpd="sng" algn="ctr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  <a:headEnd/>
                <a:tailEnd/>
              </a:ln>
              <a:effectLst/>
            </p:spPr>
            <p:txBody>
              <a:bodyPr lIns="100000" tIns="52000" rIns="100000" bIns="52000" anchor="ctr"/>
              <a:lstStyle/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endParaRPr lang="en-US" sz="1000" kern="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ea typeface="ＭＳ Ｐゴシック" pitchFamily="34" charset="-128"/>
                  <a:cs typeface="Century Gothic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14800" y="5789931"/>
                <a:ext cx="1600200" cy="915669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headEnd/>
                <a:tailEnd/>
              </a:ln>
              <a:effectLst/>
            </p:spPr>
            <p:txBody>
              <a:bodyPr lIns="100000" tIns="52000" rIns="100000" bIns="52000" anchor="ctr"/>
              <a:lstStyle/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endParaRPr lang="en-US" sz="11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External Data</a:t>
                </a:r>
              </a:p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r>
                  <a:rPr lang="en-US" sz="1000" i="1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(Lawyers.com, FindLaw.com etc.) </a:t>
                </a:r>
              </a:p>
              <a:p>
                <a:pPr algn="ctr" defTabSz="531839">
                  <a:lnSpc>
                    <a:spcPct val="90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1082472" algn="l"/>
                    <a:tab pos="2164942" algn="l"/>
                    <a:tab pos="3247411" algn="l"/>
                    <a:tab pos="4329882" algn="l"/>
                    <a:tab pos="5412352" algn="l"/>
                    <a:tab pos="6494826" algn="l"/>
                    <a:tab pos="7577296" algn="l"/>
                    <a:tab pos="8659765" algn="l"/>
                    <a:tab pos="9742235" algn="l"/>
                    <a:tab pos="10824705" algn="l"/>
                    <a:tab pos="11907172" algn="l"/>
                  </a:tabLst>
                  <a:defRPr/>
                </a:pPr>
                <a:endParaRPr lang="en-US" sz="11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 bwMode="auto">
            <a:xfrm>
              <a:off x="6070590" y="3771908"/>
              <a:ext cx="2767717" cy="122431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43929" tIns="71965" rIns="143929" bIns="71965" anchor="ctr"/>
            <a:lstStyle/>
            <a:p>
              <a:pPr algn="ctr"/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  <a:sym typeface="Gill Sans" charset="0"/>
              </a:endParaRP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  <a:sym typeface="Gill Sans" charset="0"/>
                </a:rPr>
                <a:t>Legal Annotators</a:t>
              </a:r>
            </a:p>
            <a:p>
              <a:pPr algn="ctr"/>
              <a:r>
                <a:rPr lang="en-US" sz="1000" i="1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  <a:sym typeface="Gill Sans" charset="0"/>
                </a:rPr>
                <a:t>(Region, Year of Experience, Role, Practices, Industry)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762104" y="3831912"/>
              <a:ext cx="1584960" cy="1297773"/>
            </a:xfrm>
            <a:prstGeom prst="rect">
              <a:avLst/>
            </a:prstGeom>
          </p:spPr>
          <p:txBody>
            <a:bodyPr wrap="square" lIns="143929" tIns="71965" rIns="143929" bIns="71965">
              <a:spAutoFit/>
            </a:bodyPr>
            <a:lstStyle/>
            <a:p>
              <a:pPr algn="ctr">
                <a:defRPr/>
              </a:pPr>
              <a:r>
                <a:rPr lang="en-US" sz="110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Case History Passage Units. Attorney Profiles etc.</a:t>
              </a: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11474846" y="334332"/>
              <a:ext cx="2337159" cy="89238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43929" tIns="71965" rIns="143929" bIns="71965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  <a:sym typeface="Gill Sans" charset="0"/>
                </a:rPr>
                <a:t>Relationship Extraction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  <a:sym typeface="Gill Sans" charset="0"/>
                </a:rPr>
                <a:t> </a:t>
              </a:r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  <a:sym typeface="Gill Sans" charset="0"/>
                </a:rPr>
                <a:t>(Identify relationships between different legal entities)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474846" y="2400300"/>
              <a:ext cx="2337159" cy="89238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43929" tIns="71965" rIns="143929" bIns="71965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  <a:sym typeface="Gill Sans" charset="0"/>
                </a:rPr>
                <a:t>Keyword Extraction</a:t>
              </a:r>
            </a:p>
            <a:p>
              <a:pPr algn="ctr"/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  <a:sym typeface="Gill Sans" charset="0"/>
                </a:rPr>
                <a:t>(Generate legal tags for further case request due diligence)</a:t>
              </a: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502024" y="1474519"/>
              <a:ext cx="9283409" cy="17328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40C7F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43929" tIns="71965" rIns="143929" bIns="71965" anchor="t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  <a:sym typeface="Gill Sans" charset="0"/>
                </a:rPr>
                <a:t>Expertise Finder 360</a:t>
              </a:r>
              <a:r>
                <a:rPr lang="en-US" sz="1200" baseline="300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  <a:sym typeface="Gill Sans" charset="0"/>
                </a:rPr>
                <a:t>o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  <a:sym typeface="Gill Sans" charset="0"/>
                </a:rPr>
                <a:t> Desktop UI </a:t>
              </a:r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  <a:sym typeface="Gill Sans" charset="0"/>
                </a:rPr>
                <a:t>(Responsive App)</a:t>
              </a:r>
              <a:endParaRPr lang="en-US" sz="1100" i="1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  <a:sym typeface="Gill Sans" charset="0"/>
              </a:endParaRPr>
            </a:p>
          </p:txBody>
        </p:sp>
        <p:pic>
          <p:nvPicPr>
            <p:cNvPr id="85" name="Picture 8" descr="C:\Users\IBM_ADMIN\Downloads\responsive-design-256x25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008" y="1370431"/>
              <a:ext cx="645536" cy="667396"/>
            </a:xfrm>
            <a:prstGeom prst="rect">
              <a:avLst/>
            </a:prstGeom>
            <a:noFill/>
            <a:ln>
              <a:noFill/>
            </a:ln>
            <a:extLst/>
          </p:spPr>
        </p:pic>
        <p:grpSp>
          <p:nvGrpSpPr>
            <p:cNvPr id="86" name="Group 63"/>
            <p:cNvGrpSpPr>
              <a:grpSpLocks/>
            </p:cNvGrpSpPr>
            <p:nvPr/>
          </p:nvGrpSpPr>
          <p:grpSpPr bwMode="auto">
            <a:xfrm>
              <a:off x="4855553" y="334332"/>
              <a:ext cx="869634" cy="743715"/>
              <a:chOff x="3726007" y="76200"/>
              <a:chExt cx="685800" cy="704293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726007" y="76200"/>
                <a:ext cx="685800" cy="704293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88" name="Picture 87" descr="C:\Users\IBM_ADMIN\Downloads\multy-user-128x128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7267" y="237847"/>
                <a:ext cx="381000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9" name="Rectangle 88"/>
            <p:cNvSpPr/>
            <p:nvPr/>
          </p:nvSpPr>
          <p:spPr>
            <a:xfrm>
              <a:off x="4159624" y="57440"/>
              <a:ext cx="2316480" cy="411705"/>
            </a:xfrm>
            <a:prstGeom prst="rect">
              <a:avLst/>
            </a:prstGeom>
          </p:spPr>
          <p:txBody>
            <a:bodyPr wrap="square" lIns="143929" tIns="71965" rIns="143929" bIns="71965">
              <a:spAutoFit/>
            </a:bodyPr>
            <a:lstStyle/>
            <a:p>
              <a:pPr algn="ctr">
                <a:defRPr/>
              </a:pPr>
              <a:r>
                <a:rPr lang="en-US" sz="110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Attorney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5305609" y="960120"/>
              <a:ext cx="12254" cy="514399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 bwMode="auto">
            <a:xfrm>
              <a:off x="1233544" y="1924886"/>
              <a:ext cx="8046720" cy="34975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43929" tIns="71965" rIns="143929" bIns="71965" anchor="ctr"/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  <a:sym typeface="Gill Sans" charset="0"/>
                </a:rPr>
                <a:t>Legal Expertise Request Queue </a:t>
              </a:r>
              <a:endParaRPr lang="en-US" sz="1050" i="1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  <a:sym typeface="Gill Sans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233544" y="2391232"/>
              <a:ext cx="1950720" cy="5829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43929" tIns="71965" rIns="143929" bIns="71965" anchor="ctr"/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  <a:sym typeface="Gill Sans" charset="0"/>
                </a:rPr>
                <a:t>Attorney Facts &amp; Details</a:t>
              </a:r>
              <a:endParaRPr lang="en-US" sz="1050" i="1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  <a:sym typeface="Gill Sans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4281544" y="2391232"/>
              <a:ext cx="1950720" cy="5829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43929" tIns="71965" rIns="143929" bIns="71965" anchor="ctr"/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  <a:sym typeface="Gill Sans" charset="0"/>
                </a:rPr>
                <a:t>Expertise Case Request</a:t>
              </a:r>
              <a:endParaRPr lang="en-US" sz="1050" i="1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  <a:sym typeface="Gill Sans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7329544" y="2391232"/>
              <a:ext cx="1950720" cy="5829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43929" tIns="71965" rIns="143929" bIns="71965" anchor="ctr"/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  <a:sym typeface="Gill Sans" charset="0"/>
                </a:rPr>
                <a:t>Additional  Services</a:t>
              </a:r>
              <a:endParaRPr lang="en-US" sz="1050" i="1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  <a:sym typeface="Gill Sans" charset="0"/>
              </a:endParaRPr>
            </a:p>
          </p:txBody>
        </p:sp>
        <p:cxnSp>
          <p:nvCxnSpPr>
            <p:cNvPr id="95" name="Elbow Connector 94"/>
            <p:cNvCxnSpPr>
              <a:stCxn id="93" idx="2"/>
              <a:endCxn id="105" idx="0"/>
            </p:cNvCxnSpPr>
            <p:nvPr/>
          </p:nvCxnSpPr>
          <p:spPr>
            <a:xfrm rot="16200000" flipH="1">
              <a:off x="5956806" y="2274259"/>
              <a:ext cx="797738" cy="219754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 bwMode="auto">
            <a:xfrm>
              <a:off x="11474846" y="1371600"/>
              <a:ext cx="2337159" cy="89238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43929" tIns="71965" rIns="143929" bIns="71965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  <a:sym typeface="Gill Sans" charset="0"/>
                </a:rPr>
                <a:t>Entity Extraction </a:t>
              </a:r>
            </a:p>
            <a:p>
              <a:pPr algn="ctr"/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  <a:sym typeface="Gill Sans" charset="0"/>
                </a:rPr>
                <a:t>(identify legal entities to quickly understand the subject of the case request)</a:t>
              </a:r>
            </a:p>
          </p:txBody>
        </p:sp>
        <p:sp>
          <p:nvSpPr>
            <p:cNvPr id="97" name="Can 96"/>
            <p:cNvSpPr/>
            <p:nvPr/>
          </p:nvSpPr>
          <p:spPr bwMode="auto">
            <a:xfrm>
              <a:off x="2879906" y="3771900"/>
              <a:ext cx="2587630" cy="1235309"/>
            </a:xfrm>
            <a:prstGeom prst="can">
              <a:avLst>
                <a:gd name="adj" fmla="val 12572"/>
              </a:avLst>
            </a:prstGeom>
            <a:solidFill>
              <a:schemeClr val="bg1"/>
            </a:solidFill>
            <a:ln w="31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43929" tIns="71965" rIns="143929" bIns="71965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Expert Knowledge Graph DB</a:t>
              </a:r>
            </a:p>
            <a:p>
              <a:pPr algn="ctr"/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(Synched from Internal &amp; External IT Systems, Files, Lawyers.com etc.) </a:t>
              </a:r>
            </a:p>
          </p:txBody>
        </p:sp>
        <p:cxnSp>
          <p:nvCxnSpPr>
            <p:cNvPr id="98" name="Elbow Connector 97"/>
            <p:cNvCxnSpPr>
              <a:stCxn id="94" idx="3"/>
              <a:endCxn id="82" idx="1"/>
            </p:cNvCxnSpPr>
            <p:nvPr/>
          </p:nvCxnSpPr>
          <p:spPr>
            <a:xfrm flipV="1">
              <a:off x="9280263" y="780523"/>
              <a:ext cx="2194583" cy="190217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A6A6A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94" idx="3"/>
              <a:endCxn id="96" idx="1"/>
            </p:cNvCxnSpPr>
            <p:nvPr/>
          </p:nvCxnSpPr>
          <p:spPr>
            <a:xfrm flipV="1">
              <a:off x="9280263" y="1817791"/>
              <a:ext cx="2194583" cy="86490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A6A6A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endCxn id="83" idx="1"/>
            </p:cNvCxnSpPr>
            <p:nvPr/>
          </p:nvCxnSpPr>
          <p:spPr>
            <a:xfrm>
              <a:off x="9280263" y="2183766"/>
              <a:ext cx="2194583" cy="66272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A6A6A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94" idx="3"/>
              <a:endCxn id="103" idx="1"/>
            </p:cNvCxnSpPr>
            <p:nvPr/>
          </p:nvCxnSpPr>
          <p:spPr>
            <a:xfrm>
              <a:off x="9280263" y="2682697"/>
              <a:ext cx="2194583" cy="119249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A6A6A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92" idx="2"/>
              <a:endCxn id="97" idx="1"/>
            </p:cNvCxnSpPr>
            <p:nvPr/>
          </p:nvCxnSpPr>
          <p:spPr>
            <a:xfrm rot="16200000" flipH="1">
              <a:off x="2792443" y="2390622"/>
              <a:ext cx="797738" cy="196481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 bwMode="auto">
            <a:xfrm>
              <a:off x="11474846" y="3429000"/>
              <a:ext cx="2337159" cy="89238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43929" tIns="71965" rIns="143929" bIns="71965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  <a:sym typeface="Gill Sans" charset="0"/>
                </a:rPr>
                <a:t>Tradeoff Analytics</a:t>
              </a:r>
            </a:p>
            <a:p>
              <a:pPr algn="ctr"/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  <a:sym typeface="Gill Sans" charset="0"/>
                </a:rPr>
                <a:t>(Quickly decide between related experts &amp; expert availability)</a:t>
              </a:r>
            </a:p>
          </p:txBody>
        </p:sp>
        <p:cxnSp>
          <p:nvCxnSpPr>
            <p:cNvPr id="104" name="Straight Arrow Connector 103"/>
            <p:cNvCxnSpPr>
              <a:endCxn id="94" idx="1"/>
            </p:cNvCxnSpPr>
            <p:nvPr/>
          </p:nvCxnSpPr>
          <p:spPr>
            <a:xfrm flipV="1">
              <a:off x="5467537" y="4402425"/>
              <a:ext cx="603052" cy="5495"/>
            </a:xfrm>
            <a:prstGeom prst="straightConnector1">
              <a:avLst/>
            </a:prstGeom>
            <a:ln>
              <a:solidFill>
                <a:srgbClr val="A6A6A6"/>
              </a:solidFill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6070588" y="3771900"/>
              <a:ext cx="2767718" cy="3394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664" tIns="42332" rIns="84664" bIns="42332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WEX AE API’s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 rot="5400000">
              <a:off x="12042486" y="2061635"/>
              <a:ext cx="3987049" cy="532443"/>
            </a:xfrm>
            <a:prstGeom prst="rect">
              <a:avLst/>
            </a:prstGeom>
            <a:solidFill>
              <a:srgbClr val="1695FE"/>
            </a:solidFill>
            <a:ln w="9525" cap="flat" cmpd="sng" algn="ctr">
              <a:solidFill>
                <a:srgbClr val="1695F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247" tIns="54125" rIns="108247" bIns="54125" anchor="ctr"/>
            <a:lstStyle/>
            <a:p>
              <a:pPr algn="ctr" defTabSz="1280124"/>
              <a:r>
                <a:rPr lang="en-US" sz="1100" dirty="0">
                  <a:solidFill>
                    <a:srgbClr val="FFFFFF">
                      <a:lumMod val="95000"/>
                    </a:srgbClr>
                  </a:solidFill>
                  <a:latin typeface="Century Gothic"/>
                  <a:ea typeface="MS PGothic" pitchFamily="34" charset="-128"/>
                  <a:cs typeface="Century Gothic"/>
                </a:rPr>
                <a:t>Watson Platform API’s</a:t>
              </a:r>
            </a:p>
          </p:txBody>
        </p:sp>
        <p:cxnSp>
          <p:nvCxnSpPr>
            <p:cNvPr id="129" name="Elbow Connector 128"/>
            <p:cNvCxnSpPr>
              <a:stCxn id="15" idx="0"/>
              <a:endCxn id="97" idx="3"/>
            </p:cNvCxnSpPr>
            <p:nvPr/>
          </p:nvCxnSpPr>
          <p:spPr>
            <a:xfrm rot="16200000" flipV="1">
              <a:off x="5794913" y="3386019"/>
              <a:ext cx="477365" cy="3719745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5" idx="0"/>
            </p:cNvCxnSpPr>
            <p:nvPr/>
          </p:nvCxnSpPr>
          <p:spPr>
            <a:xfrm flipV="1">
              <a:off x="7893467" y="5007208"/>
              <a:ext cx="1" cy="477365"/>
            </a:xfrm>
            <a:prstGeom prst="straightConnector1">
              <a:avLst/>
            </a:prstGeom>
            <a:ln w="6350" cmpd="sng">
              <a:solidFill>
                <a:srgbClr val="606060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 and Bill of Materials</a:t>
            </a:r>
            <a:endParaRPr lang="en-US" dirty="0"/>
          </a:p>
        </p:txBody>
      </p:sp>
      <p:sp>
        <p:nvSpPr>
          <p:cNvPr id="106" name="Content Placeholder 6"/>
          <p:cNvSpPr>
            <a:spLocks noGrp="1"/>
          </p:cNvSpPr>
          <p:nvPr>
            <p:ph idx="1"/>
          </p:nvPr>
        </p:nvSpPr>
        <p:spPr>
          <a:xfrm>
            <a:off x="11246522" y="1828800"/>
            <a:ext cx="3352800" cy="5432108"/>
          </a:xfrm>
        </p:spPr>
        <p:txBody>
          <a:bodyPr>
            <a:noAutofit/>
          </a:bodyPr>
          <a:lstStyle/>
          <a:p>
            <a:r>
              <a:rPr lang="en-US" sz="1800" b="1" dirty="0"/>
              <a:t>Watson Framework</a:t>
            </a:r>
            <a:endParaRPr lang="en-US" sz="1800" dirty="0"/>
          </a:p>
          <a:p>
            <a:pPr lvl="1"/>
            <a:r>
              <a:rPr lang="en-US" sz="1800" dirty="0"/>
              <a:t>WEX Advanced </a:t>
            </a:r>
          </a:p>
          <a:p>
            <a:pPr lvl="2"/>
            <a:r>
              <a:rPr lang="en-US" sz="1800" dirty="0"/>
              <a:t>WCA Studio</a:t>
            </a:r>
          </a:p>
          <a:p>
            <a:pPr lvl="2"/>
            <a:r>
              <a:rPr lang="en-US" sz="1800" dirty="0"/>
              <a:t>App Builder</a:t>
            </a:r>
          </a:p>
          <a:p>
            <a:pPr lvl="1"/>
            <a:r>
              <a:rPr lang="en-US" sz="1800" dirty="0"/>
              <a:t>WKS integrated with WEX Runtime</a:t>
            </a:r>
          </a:p>
          <a:p>
            <a:endParaRPr lang="en-US" sz="1800" b="1" dirty="0"/>
          </a:p>
          <a:p>
            <a:r>
              <a:rPr lang="en-US" sz="1800" b="1" dirty="0"/>
              <a:t>Watson Platform (</a:t>
            </a:r>
            <a:r>
              <a:rPr lang="en-US" sz="1800" b="1" dirty="0" err="1"/>
              <a:t>Bluemix</a:t>
            </a:r>
            <a:r>
              <a:rPr lang="en-US" sz="1800" b="1" dirty="0"/>
              <a:t>)</a:t>
            </a:r>
            <a:endParaRPr lang="en-US" sz="1800" dirty="0"/>
          </a:p>
          <a:p>
            <a:pPr lvl="1"/>
            <a:r>
              <a:rPr lang="en-US" sz="1800" dirty="0" err="1"/>
              <a:t>AlchemyLanguage</a:t>
            </a:r>
            <a:endParaRPr lang="en-US" sz="1800" dirty="0"/>
          </a:p>
          <a:p>
            <a:pPr lvl="1"/>
            <a:r>
              <a:rPr lang="en-US" sz="1800" dirty="0"/>
              <a:t>Tradeoff Analytics</a:t>
            </a:r>
          </a:p>
          <a:p>
            <a:pPr lvl="1"/>
            <a:r>
              <a:rPr lang="en-US" sz="1800" dirty="0"/>
              <a:t>Visual Recognition * </a:t>
            </a:r>
            <a:endParaRPr lang="en-US" sz="1800" dirty="0" smtClean="0"/>
          </a:p>
          <a:p>
            <a:pPr lvl="1"/>
            <a:endParaRPr lang="en-US" sz="1800" dirty="0"/>
          </a:p>
          <a:p>
            <a:r>
              <a:rPr lang="en-US" sz="1800" b="1" dirty="0"/>
              <a:t>Other Bluemix</a:t>
            </a:r>
            <a:endParaRPr lang="en-US" sz="1800" dirty="0"/>
          </a:p>
          <a:p>
            <a:pPr lvl="1"/>
            <a:r>
              <a:rPr lang="en-US" sz="1800" dirty="0"/>
              <a:t>Cloudant</a:t>
            </a:r>
          </a:p>
          <a:p>
            <a:pPr lvl="1"/>
            <a:r>
              <a:rPr lang="en-US" sz="1800" dirty="0"/>
              <a:t>Insights for Twitter *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590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CS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alue Map A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CST.potx</Template>
  <TotalTime>20878</TotalTime>
  <Words>1143</Words>
  <Application>Microsoft Macintosh PowerPoint</Application>
  <PresentationFormat>Custom</PresentationFormat>
  <Paragraphs>198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Calibri</vt:lpstr>
      <vt:lpstr>Calibri </vt:lpstr>
      <vt:lpstr>Calibri Light</vt:lpstr>
      <vt:lpstr>Century Gothic</vt:lpstr>
      <vt:lpstr>Gill Sans</vt:lpstr>
      <vt:lpstr>Helvetica Neue</vt:lpstr>
      <vt:lpstr>Helvetica Neue Light</vt:lpstr>
      <vt:lpstr>HelvNeue Bold for IBM</vt:lpstr>
      <vt:lpstr>HelvNeue Light for IBM</vt:lpstr>
      <vt:lpstr>Lubalin Demi for IBM</vt:lpstr>
      <vt:lpstr>MS PGothic</vt:lpstr>
      <vt:lpstr>ＭＳ Ｐゴシック</vt:lpstr>
      <vt:lpstr>Wingdings</vt:lpstr>
      <vt:lpstr>Arial</vt:lpstr>
      <vt:lpstr>CST</vt:lpstr>
      <vt:lpstr> Watson Solution Patterns Overview Expertise Finder</vt:lpstr>
      <vt:lpstr>We have the ability to leverage Watson to identify individuals with the right expertise to perform specific work</vt:lpstr>
      <vt:lpstr>Clients can enhance the value delivered to clients by staffing the right resources and decrease time to market</vt:lpstr>
      <vt:lpstr>Expertise Finder Demo </vt:lpstr>
      <vt:lpstr>Watson Expertise Finder Script and Demo components</vt:lpstr>
      <vt:lpstr>Client Qualification Checklist </vt:lpstr>
      <vt:lpstr>Elevator Pitch </vt:lpstr>
      <vt:lpstr>Start NOW.  Continue with intense focus and deep passion for success. </vt:lpstr>
      <vt:lpstr>Solution Architecture and Bill of Materials</vt:lpstr>
    </vt:vector>
  </TitlesOfParts>
  <Company>IBM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CRISTENE GONZALEZ-WERTZ</cp:lastModifiedBy>
  <cp:revision>858</cp:revision>
  <cp:lastPrinted>2016-06-30T12:06:39Z</cp:lastPrinted>
  <dcterms:created xsi:type="dcterms:W3CDTF">2015-07-31T16:21:38Z</dcterms:created>
  <dcterms:modified xsi:type="dcterms:W3CDTF">2016-07-07T23:25:25Z</dcterms:modified>
</cp:coreProperties>
</file>