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522" r:id="rId2"/>
    <p:sldId id="665" r:id="rId3"/>
    <p:sldId id="666" r:id="rId4"/>
    <p:sldId id="667" r:id="rId5"/>
    <p:sldId id="668" r:id="rId6"/>
    <p:sldId id="669" r:id="rId7"/>
    <p:sldId id="662" r:id="rId8"/>
    <p:sldId id="670" r:id="rId9"/>
    <p:sldId id="671" r:id="rId10"/>
  </p:sldIdLst>
  <p:sldSz cx="14630400" cy="8229600"/>
  <p:notesSz cx="6858000" cy="9144000"/>
  <p:defaultTextStyle>
    <a:defPPr>
      <a:defRPr lang="en-US"/>
    </a:defPPr>
    <a:lvl1pPr algn="l" defTabSz="1304925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652463" indent="-195263" algn="l" defTabSz="1304925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1304925" indent="-390525" algn="l" defTabSz="1304925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958975" indent="-587375" algn="l" defTabSz="1304925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2611438" indent="-782638" algn="l" defTabSz="1304925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  <p15:guide id="3" orient="horz">
          <p15:clr>
            <a:srgbClr val="A4A3A4"/>
          </p15:clr>
        </p15:guide>
        <p15:guide id="4" pos="9215">
          <p15:clr>
            <a:srgbClr val="A4A3A4"/>
          </p15:clr>
        </p15:guide>
        <p15:guide id="5" orient="horz" pos="518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halid Behairy" initials="" lastIdx="1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C7"/>
    <a:srgbClr val="60B426"/>
    <a:srgbClr val="3FB3F3"/>
    <a:srgbClr val="389DD0"/>
    <a:srgbClr val="EB7E26"/>
    <a:srgbClr val="3FB3EF"/>
    <a:srgbClr val="4FADF3"/>
    <a:srgbClr val="6DB5E5"/>
    <a:srgbClr val="637A9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2206" autoAdjust="0"/>
    <p:restoredTop sz="97374" autoAdjust="0"/>
  </p:normalViewPr>
  <p:slideViewPr>
    <p:cSldViewPr>
      <p:cViewPr varScale="1">
        <p:scale>
          <a:sx n="103" d="100"/>
          <a:sy n="103" d="100"/>
        </p:scale>
        <p:origin x="184" y="248"/>
      </p:cViewPr>
      <p:guideLst>
        <p:guide orient="horz" pos="2592"/>
        <p:guide pos="4608"/>
        <p:guide orient="horz"/>
        <p:guide pos="9215"/>
        <p:guide orient="horz" pos="5183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320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commentAuthors" Target="commentAuthor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9C2EF-5889-EA4E-8191-3FB5FA0C83F1}" type="datetimeFigureOut">
              <a:rPr lang="en-US" smtClean="0"/>
              <a:pPr/>
              <a:t>7/7/16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93229E-179C-A941-B232-A84DED82B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191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30622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30622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CE5C96B-A0BD-4175-98DF-21AADE7197B9}" type="datetimeFigureOut">
              <a:rPr lang="en-US"/>
              <a:pPr>
                <a:defRPr/>
              </a:pPr>
              <a:t>7/7/16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30622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17288EB-283D-445A-9D14-466F90DB987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149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1304925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52463" algn="l" defTabSz="1304925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304925" algn="l" defTabSz="1304925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58975" algn="l" defTabSz="1304925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611438" algn="l" defTabSz="1304925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288EB-283D-445A-9D14-466F90DB987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037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H="1">
            <a:off x="823913" y="3886200"/>
            <a:ext cx="13806487" cy="0"/>
          </a:xfrm>
          <a:prstGeom prst="line">
            <a:avLst/>
          </a:prstGeom>
          <a:noFill/>
          <a:ln w="6350" cap="flat">
            <a:solidFill>
              <a:schemeClr val="bg1">
                <a:lumMod val="75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5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2480" y="2479675"/>
            <a:ext cx="1714500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6980" y="2556511"/>
            <a:ext cx="11666220" cy="1310640"/>
          </a:xfrm>
        </p:spPr>
        <p:txBody>
          <a:bodyPr anchor="b"/>
          <a:lstStyle>
            <a:lvl1pPr>
              <a:defRPr sz="40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2220" y="4038600"/>
            <a:ext cx="10241280" cy="2103120"/>
          </a:xfrm>
        </p:spPr>
        <p:txBody>
          <a:bodyPr>
            <a:normAutofit/>
          </a:bodyPr>
          <a:lstStyle>
            <a:lvl1pPr marL="0" indent="0" algn="l">
              <a:buNone/>
              <a:defRPr sz="320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 marL="653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6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9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12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65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18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71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24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4E6424-DA4C-4ADD-B43B-940E7E17A254}" type="datetime1">
              <a:rPr lang="en-US" smtClean="0"/>
              <a:t>7/7/16</a:t>
            </a:fld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277DB0-120A-4C14-8F10-5631577B53AB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719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H="1">
            <a:off x="0" y="609600"/>
            <a:ext cx="13258800" cy="0"/>
          </a:xfrm>
          <a:prstGeom prst="line">
            <a:avLst/>
          </a:prstGeom>
          <a:noFill/>
          <a:ln w="6350" cap="flat">
            <a:solidFill>
              <a:schemeClr val="bg1">
                <a:lumMod val="75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5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088" y="30163"/>
            <a:ext cx="6969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12957048" cy="11588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5B088D-339D-4DA3-B629-7EC12C7F7DF8}" type="datetime1">
              <a:rPr lang="en-US" smtClean="0"/>
              <a:t>7/7/16</a:t>
            </a:fld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F177F8E-3B53-4C83-AAEE-098921EBA9F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810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599" y="762000"/>
            <a:ext cx="11658601" cy="11588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4ED48-BC59-4609-BF5A-179C13F44306}" type="datetime1">
              <a:rPr lang="en-US" smtClean="0"/>
              <a:t>7/7/16</a:t>
            </a:fld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F177F8E-3B53-4C83-AAEE-098921EBA9F4}" type="slidenum">
              <a:rPr lang="en-US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0" y="609600"/>
            <a:ext cx="13258800" cy="0"/>
          </a:xfrm>
          <a:prstGeom prst="line">
            <a:avLst/>
          </a:prstGeom>
          <a:noFill/>
          <a:ln w="6350" cap="flat">
            <a:solidFill>
              <a:schemeClr val="bg1">
                <a:lumMod val="75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088" y="30163"/>
            <a:ext cx="6969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6785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62000"/>
            <a:ext cx="12954000" cy="11588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920875"/>
            <a:ext cx="6720840" cy="5430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0EACFA-B228-4694-8C33-F64C10B06075}" type="datetime1">
              <a:rPr lang="en-US" smtClean="0"/>
              <a:t>7/7/16</a:t>
            </a:fld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F177F8E-3B53-4C83-AAEE-098921EBA9F4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</p:nvPr>
        </p:nvSpPr>
        <p:spPr>
          <a:xfrm>
            <a:off x="7177881" y="1920875"/>
            <a:ext cx="6720840" cy="5430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0" y="609600"/>
            <a:ext cx="13258800" cy="0"/>
          </a:xfrm>
          <a:prstGeom prst="line">
            <a:avLst/>
          </a:prstGeom>
          <a:noFill/>
          <a:ln w="6350" cap="flat">
            <a:solidFill>
              <a:schemeClr val="bg1">
                <a:lumMod val="75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1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088" y="30163"/>
            <a:ext cx="6969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8191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00B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606040" y="0"/>
            <a:ext cx="9258301" cy="7848600"/>
          </a:xfrm>
          <a:prstGeom prst="rect">
            <a:avLst/>
          </a:prstGeom>
        </p:spPr>
        <p:txBody>
          <a:bodyPr vert="horz" lIns="51435" tIns="25718" rIns="51435" bIns="25718" anchor="ctr"/>
          <a:lstStyle>
            <a:lvl1pPr marL="0" indent="0" algn="l">
              <a:buFont typeface="Arial"/>
              <a:buNone/>
              <a:defRPr sz="6000">
                <a:solidFill>
                  <a:srgbClr val="FFFFFF"/>
                </a:solidFill>
              </a:defRPr>
            </a:lvl1pPr>
            <a:lvl2pPr marL="288026" indent="0">
              <a:buNone/>
              <a:defRPr>
                <a:solidFill>
                  <a:srgbClr val="00B2EF"/>
                </a:solidFill>
              </a:defRPr>
            </a:lvl2pPr>
            <a:lvl3pPr marL="493758" indent="0">
              <a:buNone/>
              <a:defRPr>
                <a:solidFill>
                  <a:srgbClr val="00B2EF"/>
                </a:solidFill>
              </a:defRPr>
            </a:lvl3pPr>
            <a:lvl4pPr marL="699493" indent="0">
              <a:buNone/>
              <a:defRPr>
                <a:solidFill>
                  <a:srgbClr val="00B2EF"/>
                </a:solidFill>
              </a:defRPr>
            </a:lvl4pPr>
            <a:lvl5pPr marL="905224" indent="0">
              <a:buNone/>
              <a:defRPr>
                <a:solidFill>
                  <a:srgbClr val="00B2EF"/>
                </a:solidFill>
              </a:defRPr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567941" y="2734488"/>
            <a:ext cx="9296400" cy="706365"/>
          </a:xfrm>
          <a:prstGeom prst="rect">
            <a:avLst/>
          </a:prstGeom>
        </p:spPr>
        <p:txBody>
          <a:bodyPr vert="horz"/>
          <a:lstStyle>
            <a:lvl1pPr>
              <a:defRPr lang="en-US" sz="3600" spc="320" dirty="0">
                <a:solidFill>
                  <a:srgbClr val="000000"/>
                </a:solidFill>
                <a:latin typeface="HelvNeue Bold for IBM"/>
                <a:ea typeface="HelvNeue Bold for IBM"/>
                <a:cs typeface="HelvNeue Bold for IBM"/>
                <a:sym typeface="Helvetica Neue Light"/>
              </a:defRPr>
            </a:lvl1pPr>
          </a:lstStyle>
          <a:p>
            <a:pPr lvl="0"/>
            <a:r>
              <a:rPr lang="en-US" dirty="0"/>
              <a:t>ADD TEXT HERE: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D48B2892-BB23-43DD-9223-DEB26A7168B0}" type="datetime1">
              <a:rPr lang="en-US" smtClean="0"/>
              <a:t>7/7/16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DA1C353-5D38-4C5C-8D25-B1ED6D5DE95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0143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12957048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622" tIns="65311" rIns="130622" bIns="653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7848600"/>
            <a:ext cx="146304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3062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920875"/>
            <a:ext cx="13441363" cy="543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622" tIns="65311" rIns="130622" bIns="653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6725" y="7901940"/>
            <a:ext cx="3414713" cy="274320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l" defTabSz="1306220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A137D47-E05F-42AF-87C3-A465676A04D1}" type="datetime1">
              <a:rPr lang="en-US" smtClean="0"/>
              <a:t>7/7/16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85438" y="7901940"/>
            <a:ext cx="3413125" cy="274320"/>
          </a:xfrm>
          <a:prstGeom prst="rect">
            <a:avLst/>
          </a:prstGeom>
        </p:spPr>
        <p:txBody>
          <a:bodyPr vert="horz" wrap="square" lIns="130622" tIns="65311" rIns="130622" bIns="65311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929292"/>
                </a:solidFill>
                <a:latin typeface="Calibri Light" panose="020F0302020204030204" pitchFamily="34" charset="0"/>
              </a:defRPr>
            </a:lvl1pPr>
          </a:lstStyle>
          <a:p>
            <a:fld id="{BDA1C353-5D38-4C5C-8D25-B1ED6D5DE954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3657600" y="7900601"/>
            <a:ext cx="73152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200" dirty="0" smtClean="0">
                <a:solidFill>
                  <a:srgbClr val="606060"/>
                </a:solidFill>
              </a:rPr>
              <a:t>©</a:t>
            </a:r>
            <a:r>
              <a:rPr lang="en-US" sz="1200" dirty="0">
                <a:solidFill>
                  <a:srgbClr val="606060"/>
                </a:solidFill>
              </a:rPr>
              <a:t>IBM 2016</a:t>
            </a:r>
            <a:r>
              <a:rPr lang="en-US" sz="1200" baseline="0" dirty="0">
                <a:solidFill>
                  <a:srgbClr val="606060"/>
                </a:solidFill>
              </a:rPr>
              <a:t> </a:t>
            </a:r>
            <a:endParaRPr lang="en-US" sz="1200" dirty="0">
              <a:solidFill>
                <a:srgbClr val="60606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92" r:id="rId3"/>
    <p:sldLayoutId id="2147483690" r:id="rId4"/>
    <p:sldLayoutId id="2147483753" r:id="rId5"/>
  </p:sldLayoutIdLst>
  <p:hf hdr="0" ftr="0" dt="0"/>
  <p:txStyles>
    <p:titleStyle>
      <a:lvl1pPr algn="l" defTabSz="1304925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262626"/>
          </a:solidFill>
          <a:latin typeface="Calibri Light" pitchFamily="34" charset="0"/>
          <a:ea typeface="+mj-ea"/>
          <a:cs typeface="+mj-cs"/>
        </a:defRPr>
      </a:lvl1pPr>
      <a:lvl2pPr algn="l" defTabSz="1304925" rtl="0" eaLnBrk="1" fontAlgn="base" hangingPunct="1">
        <a:spcBef>
          <a:spcPct val="0"/>
        </a:spcBef>
        <a:spcAft>
          <a:spcPct val="0"/>
        </a:spcAft>
        <a:defRPr sz="3200">
          <a:solidFill>
            <a:srgbClr val="262626"/>
          </a:solidFill>
          <a:latin typeface="Calibri Light" pitchFamily="34" charset="0"/>
        </a:defRPr>
      </a:lvl2pPr>
      <a:lvl3pPr algn="l" defTabSz="1304925" rtl="0" eaLnBrk="1" fontAlgn="base" hangingPunct="1">
        <a:spcBef>
          <a:spcPct val="0"/>
        </a:spcBef>
        <a:spcAft>
          <a:spcPct val="0"/>
        </a:spcAft>
        <a:defRPr sz="3200">
          <a:solidFill>
            <a:srgbClr val="262626"/>
          </a:solidFill>
          <a:latin typeface="Calibri Light" pitchFamily="34" charset="0"/>
        </a:defRPr>
      </a:lvl3pPr>
      <a:lvl4pPr algn="l" defTabSz="1304925" rtl="0" eaLnBrk="1" fontAlgn="base" hangingPunct="1">
        <a:spcBef>
          <a:spcPct val="0"/>
        </a:spcBef>
        <a:spcAft>
          <a:spcPct val="0"/>
        </a:spcAft>
        <a:defRPr sz="3200">
          <a:solidFill>
            <a:srgbClr val="262626"/>
          </a:solidFill>
          <a:latin typeface="Calibri Light" pitchFamily="34" charset="0"/>
        </a:defRPr>
      </a:lvl4pPr>
      <a:lvl5pPr algn="l" defTabSz="1304925" rtl="0" eaLnBrk="1" fontAlgn="base" hangingPunct="1">
        <a:spcBef>
          <a:spcPct val="0"/>
        </a:spcBef>
        <a:spcAft>
          <a:spcPct val="0"/>
        </a:spcAft>
        <a:defRPr sz="3200">
          <a:solidFill>
            <a:srgbClr val="262626"/>
          </a:solidFill>
          <a:latin typeface="Calibri Light" pitchFamily="34" charset="0"/>
        </a:defRPr>
      </a:lvl5pPr>
      <a:lvl6pPr marL="457200" algn="l" defTabSz="1304925" rtl="0" eaLnBrk="1" fontAlgn="base" hangingPunct="1">
        <a:spcBef>
          <a:spcPct val="0"/>
        </a:spcBef>
        <a:spcAft>
          <a:spcPct val="0"/>
        </a:spcAft>
        <a:defRPr sz="4000">
          <a:solidFill>
            <a:srgbClr val="606060"/>
          </a:solidFill>
          <a:latin typeface="Calibri Light" pitchFamily="34" charset="0"/>
        </a:defRPr>
      </a:lvl6pPr>
      <a:lvl7pPr marL="914400" algn="l" defTabSz="1304925" rtl="0" eaLnBrk="1" fontAlgn="base" hangingPunct="1">
        <a:spcBef>
          <a:spcPct val="0"/>
        </a:spcBef>
        <a:spcAft>
          <a:spcPct val="0"/>
        </a:spcAft>
        <a:defRPr sz="4000">
          <a:solidFill>
            <a:srgbClr val="606060"/>
          </a:solidFill>
          <a:latin typeface="Calibri Light" pitchFamily="34" charset="0"/>
        </a:defRPr>
      </a:lvl7pPr>
      <a:lvl8pPr marL="1371600" algn="l" defTabSz="1304925" rtl="0" eaLnBrk="1" fontAlgn="base" hangingPunct="1">
        <a:spcBef>
          <a:spcPct val="0"/>
        </a:spcBef>
        <a:spcAft>
          <a:spcPct val="0"/>
        </a:spcAft>
        <a:defRPr sz="4000">
          <a:solidFill>
            <a:srgbClr val="606060"/>
          </a:solidFill>
          <a:latin typeface="Calibri Light" pitchFamily="34" charset="0"/>
        </a:defRPr>
      </a:lvl8pPr>
      <a:lvl9pPr marL="1828800" algn="l" defTabSz="1304925" rtl="0" eaLnBrk="1" fontAlgn="base" hangingPunct="1">
        <a:spcBef>
          <a:spcPct val="0"/>
        </a:spcBef>
        <a:spcAft>
          <a:spcPct val="0"/>
        </a:spcAft>
        <a:defRPr sz="4000">
          <a:solidFill>
            <a:srgbClr val="606060"/>
          </a:solidFill>
          <a:latin typeface="Calibri Light" pitchFamily="34" charset="0"/>
        </a:defRPr>
      </a:lvl9pPr>
    </p:titleStyle>
    <p:bodyStyle>
      <a:lvl1pPr marL="342900" indent="-342900" algn="l" defTabSz="130492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3200" kern="1200">
          <a:solidFill>
            <a:srgbClr val="262626"/>
          </a:solidFill>
          <a:latin typeface="Calibri Light" pitchFamily="34" charset="0"/>
          <a:ea typeface="+mn-ea"/>
          <a:cs typeface="+mn-cs"/>
        </a:defRPr>
      </a:lvl1pPr>
      <a:lvl2pPr marL="1060450" indent="-407988" algn="l" defTabSz="130492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rgbClr val="262626"/>
          </a:solidFill>
          <a:latin typeface="Calibri Light" pitchFamily="34" charset="0"/>
          <a:ea typeface="+mn-ea"/>
          <a:cs typeface="+mn-cs"/>
        </a:defRPr>
      </a:lvl2pPr>
      <a:lvl3pPr marL="1631950" indent="-325438" algn="l" defTabSz="1304925" rtl="0" eaLnBrk="1" fontAlgn="base" hangingPunct="1">
        <a:spcBef>
          <a:spcPct val="20000"/>
        </a:spcBef>
        <a:spcAft>
          <a:spcPct val="0"/>
        </a:spcAft>
        <a:buFont typeface="Calibri Light" panose="020F0302020204030204" pitchFamily="34" charset="0"/>
        <a:buChar char="‐"/>
        <a:defRPr sz="2400" kern="1200">
          <a:solidFill>
            <a:srgbClr val="262626"/>
          </a:solidFill>
          <a:latin typeface="Calibri Light" pitchFamily="34" charset="0"/>
          <a:ea typeface="+mn-ea"/>
          <a:cs typeface="+mn-cs"/>
        </a:defRPr>
      </a:lvl3pPr>
      <a:lvl4pPr marL="2284413" indent="-325438" algn="l" defTabSz="1304925" rtl="0" eaLnBrk="1" fontAlgn="base" hangingPunct="1">
        <a:spcBef>
          <a:spcPct val="20000"/>
        </a:spcBef>
        <a:spcAft>
          <a:spcPct val="0"/>
        </a:spcAft>
        <a:buFont typeface="Calibri Light" panose="020F0302020204030204" pitchFamily="34" charset="0"/>
        <a:buChar char="»"/>
        <a:defRPr sz="2000" kern="1200">
          <a:solidFill>
            <a:srgbClr val="262626"/>
          </a:solidFill>
          <a:latin typeface="Calibri Light" pitchFamily="34" charset="0"/>
          <a:ea typeface="+mn-ea"/>
          <a:cs typeface="+mn-cs"/>
        </a:defRPr>
      </a:lvl4pPr>
      <a:lvl5pPr marL="2938463" indent="-325438" algn="l" defTabSz="130492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900" kern="1200">
          <a:solidFill>
            <a:schemeClr val="tx1"/>
          </a:solidFill>
          <a:latin typeface="Calibri Light" pitchFamily="34" charset="0"/>
          <a:ea typeface="+mn-ea"/>
          <a:cs typeface="+mn-cs"/>
        </a:defRPr>
      </a:lvl5pPr>
      <a:lvl6pPr marL="3592106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45216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898327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51437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vanguard-cca-app.mybluemix.net/pages/main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0080C7"/>
                </a:solidFill>
              </a:rPr>
              <a:t>Watson Solution Patterns Overview</a:t>
            </a:r>
            <a:br>
              <a:rPr lang="en-US" b="1" dirty="0" smtClean="0">
                <a:solidFill>
                  <a:srgbClr val="0080C7"/>
                </a:solidFill>
              </a:rPr>
            </a:br>
            <a:r>
              <a:rPr lang="en-US" dirty="0" smtClean="0"/>
              <a:t>Agent Assist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2220" y="4038600"/>
            <a:ext cx="10241280" cy="350520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cap="none" dirty="0" smtClean="0"/>
              <a:t>Business problem</a:t>
            </a:r>
          </a:p>
          <a:p>
            <a:pPr marL="514350" indent="-514350">
              <a:buFont typeface="+mj-lt"/>
              <a:buAutoNum type="arabicPeriod"/>
            </a:pPr>
            <a:r>
              <a:rPr lang="en-US" cap="none" dirty="0" smtClean="0"/>
              <a:t>Watson value proposition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cap="none" dirty="0" smtClean="0"/>
              <a:t>Sample demo</a:t>
            </a:r>
          </a:p>
          <a:p>
            <a:pPr marL="514350" indent="-514350">
              <a:buFont typeface="+mj-lt"/>
              <a:buAutoNum type="arabicPeriod"/>
            </a:pPr>
            <a:r>
              <a:rPr lang="en-US" cap="none" dirty="0" smtClean="0"/>
              <a:t>Key client discussion points</a:t>
            </a:r>
          </a:p>
          <a:p>
            <a:pPr marL="514350" indent="-514350">
              <a:buFont typeface="+mj-lt"/>
              <a:buAutoNum type="arabicPeriod"/>
            </a:pPr>
            <a:r>
              <a:rPr lang="en-US" cap="none" dirty="0" smtClean="0"/>
              <a:t>Qualifying the client</a:t>
            </a:r>
          </a:p>
          <a:p>
            <a:pPr marL="514350" indent="-514350">
              <a:buFont typeface="+mj-lt"/>
              <a:buAutoNum type="arabicPeriod"/>
            </a:pPr>
            <a:r>
              <a:rPr lang="en-US" cap="none" dirty="0" smtClean="0"/>
              <a:t>Elevator pitch</a:t>
            </a:r>
          </a:p>
          <a:p>
            <a:pPr marL="514350" indent="-514350">
              <a:buFont typeface="+mj-lt"/>
              <a:buAutoNum type="arabicPeriod"/>
            </a:pPr>
            <a:r>
              <a:rPr lang="en-US" cap="none" dirty="0"/>
              <a:t>Solution Architecture and Bill of </a:t>
            </a:r>
            <a:r>
              <a:rPr lang="en-US" cap="none" dirty="0" smtClean="0"/>
              <a:t>Materials</a:t>
            </a:r>
          </a:p>
          <a:p>
            <a:endParaRPr lang="en-US" cap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277DB0-120A-4C14-8F10-5631577B53A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28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177F8E-3B53-4C83-AAEE-098921EBA9F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457200" y="761524"/>
            <a:ext cx="13441082" cy="952976"/>
          </a:xfrm>
        </p:spPr>
        <p:txBody>
          <a:bodyPr/>
          <a:lstStyle/>
          <a:p>
            <a:r>
              <a:rPr lang="en-US" altLang="en-US" dirty="0"/>
              <a:t>Contact Centers are managing more channels</a:t>
            </a:r>
            <a:r>
              <a:rPr lang="en-US" altLang="en-US" dirty="0" smtClean="0"/>
              <a:t>, </a:t>
            </a:r>
            <a:r>
              <a:rPr lang="en-US" altLang="en-US" dirty="0"/>
              <a:t>channel management is getting more </a:t>
            </a:r>
            <a:r>
              <a:rPr lang="en-US" altLang="en-US" dirty="0" smtClean="0"/>
              <a:t>complex and agent turnover is a growing concern for a number of clients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0040" y="2006060"/>
            <a:ext cx="13990320" cy="27259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61587" eaLnBrk="0" hangingPunct="0"/>
            <a:endParaRPr lang="en-US" sz="2520" dirty="0">
              <a:solidFill>
                <a:srgbClr val="FFFFFF"/>
              </a:solidFill>
            </a:endParaRPr>
          </a:p>
        </p:txBody>
      </p:sp>
      <p:sp>
        <p:nvSpPr>
          <p:cNvPr id="7" name="Rectangle 23"/>
          <p:cNvSpPr>
            <a:spLocks noChangeArrowheads="1"/>
          </p:cNvSpPr>
          <p:nvPr/>
        </p:nvSpPr>
        <p:spPr bwMode="auto">
          <a:xfrm>
            <a:off x="4257248" y="3756660"/>
            <a:ext cx="2402157" cy="55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59075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algn="ctr" defTabSz="1261587" eaLnBrk="0" hangingPunct="0"/>
            <a:r>
              <a:rPr lang="en-US" altLang="en-US" sz="1620" dirty="0">
                <a:solidFill>
                  <a:srgbClr val="404040"/>
                </a:solidFill>
                <a:cs typeface="Arial" charset="0"/>
              </a:rPr>
              <a:t>active Facebook, Twitter, and YouTube accounts</a:t>
            </a:r>
          </a:p>
        </p:txBody>
      </p:sp>
      <p:sp>
        <p:nvSpPr>
          <p:cNvPr id="8" name="Rectangle 23"/>
          <p:cNvSpPr>
            <a:spLocks noChangeArrowheads="1"/>
          </p:cNvSpPr>
          <p:nvPr/>
        </p:nvSpPr>
        <p:spPr bwMode="auto">
          <a:xfrm>
            <a:off x="781527" y="3732370"/>
            <a:ext cx="2426447" cy="807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59075" rIns="0" bIns="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marL="0" lvl="1" indent="-182880" algn="ctr" defTabSz="1261587" eaLnBrk="0" hangingPunct="0"/>
            <a:r>
              <a:rPr lang="en-US" altLang="en-US" sz="1620" dirty="0">
                <a:solidFill>
                  <a:srgbClr val="404040"/>
                </a:solidFill>
                <a:cs typeface="Arial" charset="0"/>
              </a:rPr>
              <a:t>mobile devices world-wide; 1B+ of them smartphones</a:t>
            </a: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7851983" y="3021711"/>
            <a:ext cx="2037825" cy="784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8148" tIns="59075" rIns="118148" bIns="59075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algn="ctr" defTabSz="1261587" eaLnBrk="0" hangingPunct="0"/>
            <a:r>
              <a:rPr lang="en-US" altLang="en-US" sz="4320" b="1" dirty="0">
                <a:solidFill>
                  <a:srgbClr val="26B1E6"/>
                </a:solidFill>
                <a:ea typeface="MS PGothic" charset="-128"/>
                <a:cs typeface="Arial" charset="0"/>
              </a:rPr>
              <a:t>74%</a:t>
            </a:r>
          </a:p>
        </p:txBody>
      </p:sp>
      <p:sp>
        <p:nvSpPr>
          <p:cNvPr id="10" name="TextBox 18"/>
          <p:cNvSpPr txBox="1">
            <a:spLocks noChangeArrowheads="1"/>
          </p:cNvSpPr>
          <p:nvPr/>
        </p:nvSpPr>
        <p:spPr bwMode="auto">
          <a:xfrm>
            <a:off x="791242" y="2997422"/>
            <a:ext cx="2407016" cy="784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8148" tIns="59075" rIns="118148" bIns="59075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algn="ctr" defTabSz="1261587" eaLnBrk="0" hangingPunct="0"/>
            <a:r>
              <a:rPr lang="en-US" altLang="en-US" sz="4320" b="1" dirty="0">
                <a:solidFill>
                  <a:srgbClr val="26B1E6"/>
                </a:solidFill>
                <a:ea typeface="MS PGothic" charset="-128"/>
                <a:cs typeface="Arial" charset="0"/>
              </a:rPr>
              <a:t>6B</a:t>
            </a:r>
            <a:endParaRPr lang="en-US" altLang="en-US" sz="3960" b="1" dirty="0">
              <a:solidFill>
                <a:srgbClr val="26B1E6"/>
              </a:solidFill>
              <a:ea typeface="MS PGothic" charset="-128"/>
              <a:cs typeface="Arial" charset="0"/>
            </a:endParaRPr>
          </a:p>
        </p:txBody>
      </p:sp>
      <p:sp>
        <p:nvSpPr>
          <p:cNvPr id="11" name="TextBox 19"/>
          <p:cNvSpPr txBox="1">
            <a:spLocks noChangeArrowheads="1"/>
          </p:cNvSpPr>
          <p:nvPr/>
        </p:nvSpPr>
        <p:spPr bwMode="auto">
          <a:xfrm>
            <a:off x="4439413" y="3021711"/>
            <a:ext cx="2037827" cy="784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8148" tIns="59075" rIns="118148" bIns="59075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algn="ctr" defTabSz="1261587" eaLnBrk="0" hangingPunct="0"/>
            <a:r>
              <a:rPr lang="en-US" altLang="en-US" sz="4320" b="1" dirty="0">
                <a:solidFill>
                  <a:srgbClr val="26B1E6"/>
                </a:solidFill>
                <a:ea typeface="MS PGothic" charset="-128"/>
                <a:cs typeface="Arial" charset="0"/>
              </a:rPr>
              <a:t>2.5B</a:t>
            </a:r>
          </a:p>
        </p:txBody>
      </p:sp>
      <p:sp>
        <p:nvSpPr>
          <p:cNvPr id="12" name="Rectangle 23"/>
          <p:cNvSpPr>
            <a:spLocks noChangeArrowheads="1"/>
          </p:cNvSpPr>
          <p:nvPr/>
        </p:nvSpPr>
        <p:spPr bwMode="auto">
          <a:xfrm>
            <a:off x="7594522" y="3756660"/>
            <a:ext cx="2552747" cy="807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59075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algn="ctr" defTabSz="1261587" eaLnBrk="0" hangingPunct="0"/>
            <a:r>
              <a:rPr lang="en-US" altLang="en-US" sz="1620" dirty="0">
                <a:solidFill>
                  <a:srgbClr val="404040"/>
                </a:solidFill>
                <a:cs typeface="Arial" charset="0"/>
              </a:rPr>
              <a:t>of Millennials believe technology makes life easier</a:t>
            </a:r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 flipH="1" flipV="1">
            <a:off x="3875913" y="2006060"/>
            <a:ext cx="0" cy="2725961"/>
          </a:xfrm>
          <a:prstGeom prst="line">
            <a:avLst/>
          </a:prstGeom>
          <a:noFill/>
          <a:ln w="6350">
            <a:solidFill>
              <a:srgbClr val="26B1E6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118148" tIns="59075" rIns="118148" bIns="59075"/>
          <a:lstStyle/>
          <a:p>
            <a:pPr defTabSz="1261587" eaLnBrk="0" hangingPunct="0"/>
            <a:endParaRPr lang="en-US" sz="4284" dirty="0">
              <a:solidFill>
                <a:srgbClr val="404040"/>
              </a:solidFill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14" name="TextBox 22"/>
          <p:cNvSpPr txBox="1">
            <a:spLocks noChangeArrowheads="1"/>
          </p:cNvSpPr>
          <p:nvPr/>
        </p:nvSpPr>
        <p:spPr bwMode="auto">
          <a:xfrm>
            <a:off x="11361706" y="3021711"/>
            <a:ext cx="2037827" cy="784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8148" tIns="59075" rIns="118148" bIns="59075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algn="ctr" defTabSz="1261587" eaLnBrk="0" hangingPunct="0"/>
            <a:r>
              <a:rPr lang="en-US" altLang="en-US" sz="4320" b="1" dirty="0">
                <a:solidFill>
                  <a:srgbClr val="26B1E6"/>
                </a:solidFill>
                <a:ea typeface="MS PGothic" charset="-128"/>
                <a:cs typeface="Arial" charset="0"/>
              </a:rPr>
              <a:t>81%</a:t>
            </a:r>
          </a:p>
        </p:txBody>
      </p:sp>
      <p:sp>
        <p:nvSpPr>
          <p:cNvPr id="15" name="Rectangle 23"/>
          <p:cNvSpPr>
            <a:spLocks noChangeArrowheads="1"/>
          </p:cNvSpPr>
          <p:nvPr/>
        </p:nvSpPr>
        <p:spPr bwMode="auto">
          <a:xfrm>
            <a:off x="10730199" y="3756660"/>
            <a:ext cx="3298413" cy="55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59075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algn="ctr" defTabSz="1261587" eaLnBrk="0" hangingPunct="0"/>
            <a:r>
              <a:rPr lang="en-US" altLang="en-US" sz="1620" dirty="0">
                <a:solidFill>
                  <a:srgbClr val="404040"/>
                </a:solidFill>
                <a:cs typeface="Arial" charset="0"/>
              </a:rPr>
              <a:t>say mobile is fundamentally changing how they do business</a:t>
            </a:r>
          </a:p>
        </p:txBody>
      </p:sp>
      <p:pic>
        <p:nvPicPr>
          <p:cNvPr id="16" name="Picture 3" descr="C:\Users\ITSOUSER\Desktop\Jobs Folder\PowerPoint Re-design\Images\Cell-Phon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059" y="2123197"/>
            <a:ext cx="925383" cy="923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Line 7"/>
          <p:cNvSpPr>
            <a:spLocks noChangeShapeType="1"/>
          </p:cNvSpPr>
          <p:nvPr/>
        </p:nvSpPr>
        <p:spPr bwMode="auto">
          <a:xfrm flipH="1" flipV="1">
            <a:off x="7174326" y="2006060"/>
            <a:ext cx="0" cy="2725961"/>
          </a:xfrm>
          <a:prstGeom prst="line">
            <a:avLst/>
          </a:prstGeom>
          <a:noFill/>
          <a:ln w="6350">
            <a:solidFill>
              <a:srgbClr val="26B1E6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118148" tIns="59075" rIns="118148" bIns="59075"/>
          <a:lstStyle/>
          <a:p>
            <a:pPr defTabSz="1261587" eaLnBrk="0" hangingPunct="0"/>
            <a:endParaRPr lang="en-US" sz="4284" dirty="0">
              <a:solidFill>
                <a:srgbClr val="404040"/>
              </a:solidFill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18" name="Line 7"/>
          <p:cNvSpPr>
            <a:spLocks noChangeShapeType="1"/>
          </p:cNvSpPr>
          <p:nvPr/>
        </p:nvSpPr>
        <p:spPr bwMode="auto">
          <a:xfrm flipH="1" flipV="1">
            <a:off x="10579608" y="2006060"/>
            <a:ext cx="0" cy="2725961"/>
          </a:xfrm>
          <a:prstGeom prst="line">
            <a:avLst/>
          </a:prstGeom>
          <a:noFill/>
          <a:ln w="6350">
            <a:solidFill>
              <a:srgbClr val="26B1E6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118148" tIns="59075" rIns="118148" bIns="59075"/>
          <a:lstStyle/>
          <a:p>
            <a:pPr defTabSz="1261587" eaLnBrk="0" hangingPunct="0"/>
            <a:endParaRPr lang="en-US" sz="4284" dirty="0">
              <a:solidFill>
                <a:srgbClr val="404040"/>
              </a:solidFill>
              <a:latin typeface="Calibri" charset="0"/>
              <a:ea typeface="Arial" charset="0"/>
              <a:cs typeface="Arial" charset="0"/>
            </a:endParaRPr>
          </a:p>
        </p:txBody>
      </p:sp>
      <p:pic>
        <p:nvPicPr>
          <p:cNvPr id="19" name="Picture 18" descr="C:\Users\ITSOUSER\Desktop\Jobs Folder\Telco PPT\Images\Soci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198" y="2089614"/>
            <a:ext cx="929397" cy="927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0" descr="C:\Users\ITSOUSER\Desktop\Jobs Folder\Telco PPT\Images\Smil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769" y="2082115"/>
            <a:ext cx="925383" cy="925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1" descr="C:\Users\ITSOUSER\Desktop\Jobs Folder\Telco PPT\Images\Busines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6275" y="2116120"/>
            <a:ext cx="923374" cy="925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800100" y="5862144"/>
            <a:ext cx="5364362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61587" eaLnBrk="0" hangingPunct="0"/>
            <a:r>
              <a:rPr lang="en-US" altLang="en-US" sz="2880" dirty="0">
                <a:solidFill>
                  <a:srgbClr val="262626"/>
                </a:solidFill>
                <a:latin typeface="Calibri Light" pitchFamily="34" charset="0"/>
                <a:cs typeface=""/>
              </a:rPr>
              <a:t>…and Customers are dissatisfied with channel experiences</a:t>
            </a:r>
            <a:endParaRPr lang="en-US" sz="2880" dirty="0">
              <a:solidFill>
                <a:srgbClr val="262626"/>
              </a:solidFill>
              <a:latin typeface="Calibri Light" pitchFamily="34" charset="0"/>
              <a:cs typeface=""/>
            </a:endParaRPr>
          </a:p>
        </p:txBody>
      </p:sp>
      <p:grpSp>
        <p:nvGrpSpPr>
          <p:cNvPr id="23" name="Group 13"/>
          <p:cNvGrpSpPr>
            <a:grpSpLocks/>
          </p:cNvGrpSpPr>
          <p:nvPr/>
        </p:nvGrpSpPr>
        <p:grpSpPr bwMode="auto">
          <a:xfrm>
            <a:off x="7509796" y="6515102"/>
            <a:ext cx="5062062" cy="874736"/>
            <a:chOff x="2938637" y="2586714"/>
            <a:chExt cx="5624823" cy="973048"/>
          </a:xfrm>
        </p:grpSpPr>
        <p:sp>
          <p:nvSpPr>
            <p:cNvPr id="24" name="TextBox 29"/>
            <p:cNvSpPr txBox="1">
              <a:spLocks noChangeArrowheads="1"/>
            </p:cNvSpPr>
            <p:nvPr/>
          </p:nvSpPr>
          <p:spPr bwMode="auto">
            <a:xfrm>
              <a:off x="3370747" y="2855733"/>
              <a:ext cx="5192713" cy="704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9499" tIns="34750" rIns="69499" bIns="34750" anchor="ctr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ヒラギノ角ゴ Pro W3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ヒラギノ角ゴ Pro W3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ヒラギノ角ゴ Pro W3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ヒラギノ角ゴ Pro W3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ヒラギノ角ゴ Pro W3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ヒラギノ角ゴ Pro W3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ヒラギノ角ゴ Pro W3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ヒラギノ角ゴ Pro W3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ヒラギノ角ゴ Pro W3" charset="-128"/>
                </a:defRPr>
              </a:lvl9pPr>
            </a:lstStyle>
            <a:p>
              <a:pPr algn="ctr" defTabSz="1261587" eaLnBrk="0" hangingPunct="0">
                <a:spcAft>
                  <a:spcPts val="462"/>
                </a:spcAft>
              </a:pPr>
              <a:r>
                <a:rPr lang="ja-JP" altLang="en-US" sz="2160" b="1">
                  <a:solidFill>
                    <a:srgbClr val="00B0F0"/>
                  </a:solidFill>
                  <a:ea typeface="MS PGothic" charset="-128"/>
                  <a:cs typeface="Arial" charset="0"/>
                </a:rPr>
                <a:t>“</a:t>
              </a:r>
              <a:r>
                <a:rPr lang="en-US" altLang="ja-JP" sz="2160" b="1" dirty="0">
                  <a:solidFill>
                    <a:srgbClr val="00B0F0"/>
                  </a:solidFill>
                  <a:ea typeface="MS PGothic" charset="-128"/>
                  <a:cs typeface="Arial" charset="0"/>
                </a:rPr>
                <a:t>You’re not connecting with me</a:t>
              </a:r>
              <a:r>
                <a:rPr lang="ja-JP" altLang="en-US" sz="2160" b="1">
                  <a:solidFill>
                    <a:srgbClr val="00B0F0"/>
                  </a:solidFill>
                  <a:ea typeface="MS PGothic" charset="-128"/>
                  <a:cs typeface="Arial" charset="0"/>
                </a:rPr>
                <a:t>”</a:t>
              </a:r>
              <a:endParaRPr lang="en-US" altLang="ja-JP" sz="2160" b="1" dirty="0">
                <a:solidFill>
                  <a:srgbClr val="00B0F0"/>
                </a:solidFill>
                <a:ea typeface="MS PGothic" charset="-128"/>
                <a:cs typeface="Arial" charset="0"/>
              </a:endParaRPr>
            </a:p>
            <a:p>
              <a:pPr algn="ctr" defTabSz="1261587" eaLnBrk="0" hangingPunct="0">
                <a:spcAft>
                  <a:spcPts val="462"/>
                </a:spcAft>
              </a:pPr>
              <a:r>
                <a:rPr lang="en-US" altLang="en-US" sz="1080" dirty="0">
                  <a:solidFill>
                    <a:srgbClr val="404040"/>
                  </a:solidFill>
                  <a:ea typeface="MS PGothic" charset="-128"/>
                  <a:cs typeface="Arial" charset="0"/>
                </a:rPr>
                <a:t>Demand for interaction on channel of choice </a:t>
              </a:r>
            </a:p>
          </p:txBody>
        </p:sp>
        <p:pic>
          <p:nvPicPr>
            <p:cNvPr id="25" name="Picture 10" descr="C:\Users\ITSOUSER\Desktop\Jobs Folder\Telco PPT\Images\Speech-Bubble-Blue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8637" y="2586714"/>
              <a:ext cx="672999" cy="548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6" name="Group 12"/>
          <p:cNvGrpSpPr>
            <a:grpSpLocks/>
          </p:cNvGrpSpPr>
          <p:nvPr/>
        </p:nvGrpSpPr>
        <p:grpSpPr bwMode="auto">
          <a:xfrm>
            <a:off x="6106763" y="5260908"/>
            <a:ext cx="3799047" cy="915551"/>
            <a:chOff x="382974" y="1326228"/>
            <a:chExt cx="4220619" cy="1016441"/>
          </a:xfrm>
        </p:grpSpPr>
        <p:sp>
          <p:nvSpPr>
            <p:cNvPr id="27" name="TextBox 24"/>
            <p:cNvSpPr txBox="1">
              <a:spLocks noChangeArrowheads="1"/>
            </p:cNvSpPr>
            <p:nvPr/>
          </p:nvSpPr>
          <p:spPr bwMode="auto">
            <a:xfrm>
              <a:off x="515780" y="1640029"/>
              <a:ext cx="4087813" cy="702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9499" tIns="34750" rIns="69499" bIns="34750" anchor="ctr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ヒラギノ角ゴ Pro W3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ヒラギノ角ゴ Pro W3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ヒラギノ角ゴ Pro W3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ヒラギノ角ゴ Pro W3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ヒラギノ角ゴ Pro W3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ヒラギノ角ゴ Pro W3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ヒラギノ角ゴ Pro W3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ヒラギノ角ゴ Pro W3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ヒラギノ角ゴ Pro W3" charset="-128"/>
                </a:defRPr>
              </a:lvl9pPr>
            </a:lstStyle>
            <a:p>
              <a:pPr algn="ctr" defTabSz="1261587" eaLnBrk="0" hangingPunct="0">
                <a:spcAft>
                  <a:spcPts val="462"/>
                </a:spcAft>
              </a:pPr>
              <a:r>
                <a:rPr lang="ja-JP" altLang="en-US" sz="2160" b="1">
                  <a:solidFill>
                    <a:srgbClr val="92D050"/>
                  </a:solidFill>
                  <a:ea typeface="MS PGothic" charset="-128"/>
                  <a:cs typeface="Arial" charset="0"/>
                </a:rPr>
                <a:t>“</a:t>
              </a:r>
              <a:r>
                <a:rPr lang="en-US" altLang="ja-JP" sz="2160" b="1" dirty="0">
                  <a:solidFill>
                    <a:srgbClr val="92D050"/>
                  </a:solidFill>
                  <a:ea typeface="MS PGothic" charset="-128"/>
                  <a:cs typeface="Arial" charset="0"/>
                </a:rPr>
                <a:t>You don’t know me</a:t>
              </a:r>
              <a:r>
                <a:rPr lang="ja-JP" altLang="en-US" sz="2160" b="1">
                  <a:solidFill>
                    <a:srgbClr val="92D050"/>
                  </a:solidFill>
                  <a:ea typeface="MS PGothic" charset="-128"/>
                  <a:cs typeface="Arial" charset="0"/>
                </a:rPr>
                <a:t>”</a:t>
              </a:r>
              <a:endParaRPr lang="en-US" altLang="ja-JP" sz="2160" b="1" dirty="0">
                <a:solidFill>
                  <a:srgbClr val="92D050"/>
                </a:solidFill>
                <a:ea typeface="MS PGothic" charset="-128"/>
                <a:cs typeface="Arial" charset="0"/>
              </a:endParaRPr>
            </a:p>
            <a:p>
              <a:pPr algn="ctr" defTabSz="1261587" eaLnBrk="0" hangingPunct="0">
                <a:spcAft>
                  <a:spcPts val="462"/>
                </a:spcAft>
              </a:pPr>
              <a:r>
                <a:rPr lang="en-US" altLang="en-US" sz="1080" dirty="0">
                  <a:solidFill>
                    <a:srgbClr val="404040"/>
                  </a:solidFill>
                  <a:ea typeface="MS PGothic" charset="-128"/>
                  <a:cs typeface="Arial" charset="0"/>
                </a:rPr>
                <a:t>Intolerance of mass-market, impersonalized approaches  </a:t>
              </a:r>
            </a:p>
          </p:txBody>
        </p:sp>
        <p:pic>
          <p:nvPicPr>
            <p:cNvPr id="28" name="Picture 11" descr="C:\Users\ITSOUSER\Desktop\Jobs Folder\Telco PPT\Images\Speech-Bubble-Green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974" y="1326228"/>
              <a:ext cx="672999" cy="548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9" name="Group 14"/>
          <p:cNvGrpSpPr>
            <a:grpSpLocks/>
          </p:cNvGrpSpPr>
          <p:nvPr/>
        </p:nvGrpSpPr>
        <p:grpSpPr bwMode="auto">
          <a:xfrm>
            <a:off x="10147268" y="5260905"/>
            <a:ext cx="3596164" cy="930406"/>
            <a:chOff x="991181" y="3484990"/>
            <a:chExt cx="3996030" cy="1032454"/>
          </a:xfrm>
        </p:grpSpPr>
        <p:sp>
          <p:nvSpPr>
            <p:cNvPr id="30" name="TextBox 30"/>
            <p:cNvSpPr txBox="1">
              <a:spLocks noChangeArrowheads="1"/>
            </p:cNvSpPr>
            <p:nvPr/>
          </p:nvSpPr>
          <p:spPr bwMode="auto">
            <a:xfrm>
              <a:off x="1497886" y="3815130"/>
              <a:ext cx="3489325" cy="702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9499" tIns="34750" rIns="69499" bIns="34750" anchor="ctr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ヒラギノ角ゴ Pro W3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ヒラギノ角ゴ Pro W3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ヒラギノ角ゴ Pro W3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ヒラギノ角ゴ Pro W3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ヒラギノ角ゴ Pro W3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ヒラギノ角ゴ Pro W3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ヒラギノ角ゴ Pro W3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ヒラギノ角ゴ Pro W3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ヒラギノ角ゴ Pro W3" charset="-128"/>
                </a:defRPr>
              </a:lvl9pPr>
            </a:lstStyle>
            <a:p>
              <a:pPr algn="ctr" defTabSz="1261587" eaLnBrk="0" hangingPunct="0">
                <a:spcAft>
                  <a:spcPts val="462"/>
                </a:spcAft>
              </a:pPr>
              <a:r>
                <a:rPr lang="ja-JP" altLang="en-US" sz="2160" b="1">
                  <a:solidFill>
                    <a:srgbClr val="E87F2E"/>
                  </a:solidFill>
                  <a:ea typeface="MS PGothic" charset="-128"/>
                  <a:cs typeface="Arial" charset="0"/>
                </a:rPr>
                <a:t>“</a:t>
              </a:r>
              <a:r>
                <a:rPr lang="en-US" altLang="ja-JP" sz="2160" b="1" dirty="0">
                  <a:solidFill>
                    <a:srgbClr val="E87F2E"/>
                  </a:solidFill>
                  <a:ea typeface="MS PGothic" charset="-128"/>
                  <a:cs typeface="Arial" charset="0"/>
                </a:rPr>
                <a:t>You make it too hard</a:t>
              </a:r>
              <a:r>
                <a:rPr lang="ja-JP" altLang="en-US" sz="2160" b="1">
                  <a:solidFill>
                    <a:srgbClr val="E87F2E"/>
                  </a:solidFill>
                  <a:ea typeface="MS PGothic" charset="-128"/>
                  <a:cs typeface="Arial" charset="0"/>
                </a:rPr>
                <a:t>”</a:t>
              </a:r>
              <a:endParaRPr lang="en-US" altLang="ja-JP" sz="2160" b="1" dirty="0">
                <a:solidFill>
                  <a:srgbClr val="E87F2E"/>
                </a:solidFill>
                <a:ea typeface="MS PGothic" charset="-128"/>
                <a:cs typeface="Arial" charset="0"/>
              </a:endParaRPr>
            </a:p>
            <a:p>
              <a:pPr algn="ctr" defTabSz="1261587" eaLnBrk="0" hangingPunct="0">
                <a:spcAft>
                  <a:spcPts val="462"/>
                </a:spcAft>
              </a:pPr>
              <a:r>
                <a:rPr lang="en-US" altLang="en-US" sz="1080" dirty="0">
                  <a:solidFill>
                    <a:srgbClr val="404040"/>
                  </a:solidFill>
                  <a:ea typeface="MS PGothic" charset="-128"/>
                  <a:cs typeface="Arial" charset="0"/>
                </a:rPr>
                <a:t>Expectations for immediate results</a:t>
              </a:r>
            </a:p>
          </p:txBody>
        </p:sp>
        <p:pic>
          <p:nvPicPr>
            <p:cNvPr id="31" name="Picture 12" descr="C:\Users\ITSOUSER\Desktop\Jobs Folder\Telco PPT\Images\Speech-Bubble-Orange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1181" y="3484990"/>
              <a:ext cx="672998" cy="548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2" name="Rectangle 31"/>
          <p:cNvSpPr/>
          <p:nvPr/>
        </p:nvSpPr>
        <p:spPr>
          <a:xfrm>
            <a:off x="228600" y="7467600"/>
            <a:ext cx="11506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61587" eaLnBrk="0" hangingPunct="0"/>
            <a:r>
              <a:rPr lang="en-US" altLang="en-US" sz="2000" i="1" dirty="0">
                <a:solidFill>
                  <a:srgbClr val="404040"/>
                </a:solidFill>
                <a:latin typeface="Calibri Light" pitchFamily="34" charset="0"/>
                <a:cs typeface=""/>
              </a:rPr>
              <a:t>Industries: </a:t>
            </a:r>
            <a:r>
              <a:rPr lang="en-US" sz="2000" i="1" dirty="0">
                <a:solidFill>
                  <a:srgbClr val="404040"/>
                </a:solidFill>
                <a:latin typeface="Calibri Light" pitchFamily="34" charset="0"/>
                <a:cs typeface=""/>
              </a:rPr>
              <a:t>Financial Services, Telecommunications, </a:t>
            </a:r>
            <a:r>
              <a:rPr lang="en-US" sz="2000" i="1" dirty="0" smtClean="0">
                <a:solidFill>
                  <a:srgbClr val="404040"/>
                </a:solidFill>
                <a:latin typeface="Calibri Light" pitchFamily="34" charset="0"/>
                <a:cs typeface=""/>
              </a:rPr>
              <a:t>Energy &amp; </a:t>
            </a:r>
            <a:r>
              <a:rPr lang="en-US" sz="2000" i="1" dirty="0">
                <a:solidFill>
                  <a:srgbClr val="404040"/>
                </a:solidFill>
                <a:latin typeface="Calibri Light" pitchFamily="34" charset="0"/>
                <a:cs typeface=""/>
              </a:rPr>
              <a:t>Utilities, Insurance, Airline, and Media </a:t>
            </a:r>
            <a:r>
              <a:rPr lang="en-US" sz="2000" i="1" dirty="0" smtClean="0">
                <a:solidFill>
                  <a:srgbClr val="404040"/>
                </a:solidFill>
                <a:latin typeface="Calibri Light" pitchFamily="34" charset="0"/>
                <a:cs typeface=""/>
              </a:rPr>
              <a:t>companies</a:t>
            </a:r>
            <a:r>
              <a:rPr lang="en-US" altLang="en-US" sz="2000" i="1" dirty="0" smtClean="0">
                <a:solidFill>
                  <a:srgbClr val="404040"/>
                </a:solidFill>
                <a:latin typeface="Calibri Light" pitchFamily="34" charset="0"/>
                <a:cs typeface=""/>
              </a:rPr>
              <a:t> </a:t>
            </a:r>
            <a:endParaRPr lang="en-US" sz="2000" i="1" dirty="0">
              <a:solidFill>
                <a:srgbClr val="404040"/>
              </a:solidFill>
              <a:latin typeface="Calibri Light" pitchFamily="34" charset="0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715552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177F8E-3B53-4C83-AAEE-098921EBA9F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2" name="Title 2"/>
          <p:cNvSpPr txBox="1">
            <a:spLocks/>
          </p:cNvSpPr>
          <p:nvPr/>
        </p:nvSpPr>
        <p:spPr bwMode="auto">
          <a:xfrm>
            <a:off x="457200" y="761524"/>
            <a:ext cx="13441082" cy="952976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1026" tIns="70512" rIns="141026" bIns="70512" numCol="1" anchor="t" anchorCtr="0" compatLnSpc="1">
            <a:prstTxWarp prst="textNoShape">
              <a:avLst/>
            </a:prstTxWarp>
          </a:bodyPr>
          <a:lstStyle>
            <a:lvl1pPr algn="l" defTabSz="1261587" rtl="0" eaLnBrk="0" fontAlgn="base" hangingPunct="0">
              <a:spcBef>
                <a:spcPct val="0"/>
              </a:spcBef>
              <a:spcAft>
                <a:spcPct val="0"/>
              </a:spcAft>
              <a:defRPr sz="3150" kern="1200">
                <a:solidFill>
                  <a:srgbClr val="262626"/>
                </a:solidFill>
                <a:latin typeface="Calibri Light" pitchFamily="34" charset="0"/>
                <a:ea typeface="+mj-ea"/>
                <a:cs typeface="+mj-cs"/>
              </a:defRPr>
            </a:lvl1pPr>
            <a:lvl2pPr algn="l" defTabSz="1261587" rtl="0" eaLnBrk="0" fontAlgn="base" hangingPunct="0">
              <a:spcBef>
                <a:spcPct val="0"/>
              </a:spcBef>
              <a:spcAft>
                <a:spcPct val="0"/>
              </a:spcAft>
              <a:defRPr sz="3150">
                <a:solidFill>
                  <a:srgbClr val="262626"/>
                </a:solidFill>
                <a:latin typeface="Calibri Light" pitchFamily="34" charset="0"/>
              </a:defRPr>
            </a:lvl2pPr>
            <a:lvl3pPr algn="l" defTabSz="1261587" rtl="0" eaLnBrk="0" fontAlgn="base" hangingPunct="0">
              <a:spcBef>
                <a:spcPct val="0"/>
              </a:spcBef>
              <a:spcAft>
                <a:spcPct val="0"/>
              </a:spcAft>
              <a:defRPr sz="3150">
                <a:solidFill>
                  <a:srgbClr val="262626"/>
                </a:solidFill>
                <a:latin typeface="Calibri Light" pitchFamily="34" charset="0"/>
              </a:defRPr>
            </a:lvl3pPr>
            <a:lvl4pPr algn="l" defTabSz="1261587" rtl="0" eaLnBrk="0" fontAlgn="base" hangingPunct="0">
              <a:spcBef>
                <a:spcPct val="0"/>
              </a:spcBef>
              <a:spcAft>
                <a:spcPct val="0"/>
              </a:spcAft>
              <a:defRPr sz="3150">
                <a:solidFill>
                  <a:srgbClr val="262626"/>
                </a:solidFill>
                <a:latin typeface="Calibri Light" pitchFamily="34" charset="0"/>
              </a:defRPr>
            </a:lvl4pPr>
            <a:lvl5pPr algn="l" defTabSz="1261587" rtl="0" eaLnBrk="0" fontAlgn="base" hangingPunct="0">
              <a:spcBef>
                <a:spcPct val="0"/>
              </a:spcBef>
              <a:spcAft>
                <a:spcPct val="0"/>
              </a:spcAft>
              <a:defRPr sz="3150">
                <a:solidFill>
                  <a:srgbClr val="262626"/>
                </a:solidFill>
                <a:latin typeface="Calibri Light" pitchFamily="34" charset="0"/>
              </a:defRPr>
            </a:lvl5pPr>
            <a:lvl6pPr marL="444249" algn="l" defTabSz="1267955" rtl="0" fontAlgn="base">
              <a:spcBef>
                <a:spcPct val="0"/>
              </a:spcBef>
              <a:spcAft>
                <a:spcPct val="0"/>
              </a:spcAft>
              <a:defRPr sz="3870">
                <a:solidFill>
                  <a:srgbClr val="606060"/>
                </a:solidFill>
                <a:latin typeface="Calibri Light" pitchFamily="34" charset="0"/>
              </a:defRPr>
            </a:lvl6pPr>
            <a:lvl7pPr marL="888503" algn="l" defTabSz="1267955" rtl="0" fontAlgn="base">
              <a:spcBef>
                <a:spcPct val="0"/>
              </a:spcBef>
              <a:spcAft>
                <a:spcPct val="0"/>
              </a:spcAft>
              <a:defRPr sz="3870">
                <a:solidFill>
                  <a:srgbClr val="606060"/>
                </a:solidFill>
                <a:latin typeface="Calibri Light" pitchFamily="34" charset="0"/>
              </a:defRPr>
            </a:lvl7pPr>
            <a:lvl8pPr marL="1332752" algn="l" defTabSz="1267955" rtl="0" fontAlgn="base">
              <a:spcBef>
                <a:spcPct val="0"/>
              </a:spcBef>
              <a:spcAft>
                <a:spcPct val="0"/>
              </a:spcAft>
              <a:defRPr sz="3870">
                <a:solidFill>
                  <a:srgbClr val="606060"/>
                </a:solidFill>
                <a:latin typeface="Calibri Light" pitchFamily="34" charset="0"/>
              </a:defRPr>
            </a:lvl8pPr>
            <a:lvl9pPr marL="1776998" algn="l" defTabSz="1267955" rtl="0" fontAlgn="base">
              <a:spcBef>
                <a:spcPct val="0"/>
              </a:spcBef>
              <a:spcAft>
                <a:spcPct val="0"/>
              </a:spcAft>
              <a:defRPr sz="3870">
                <a:solidFill>
                  <a:srgbClr val="606060"/>
                </a:solidFill>
                <a:latin typeface="Calibri Light" pitchFamily="34" charset="0"/>
              </a:defRPr>
            </a:lvl9pPr>
          </a:lstStyle>
          <a:p>
            <a:pPr marL="0" marR="0" lvl="0" indent="0" algn="l" defTabSz="126158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5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 Light" pitchFamily="34" charset="0"/>
                <a:ea typeface=""/>
                <a:cs typeface=""/>
              </a:rPr>
              <a:t>Watson’s Agent Assist</a:t>
            </a:r>
            <a:r>
              <a:rPr kumimoji="0" lang="en-US" sz="3150" b="0" i="0" u="none" strike="noStrike" kern="1200" cap="none" spc="0" normalizeH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 Light" pitchFamily="34" charset="0"/>
                <a:ea typeface=""/>
                <a:cs typeface=""/>
              </a:rPr>
              <a:t> pattern</a:t>
            </a:r>
            <a:r>
              <a:rPr kumimoji="0" lang="en-US" sz="315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 Light" pitchFamily="34" charset="0"/>
                <a:ea typeface=""/>
                <a:cs typeface=""/>
              </a:rPr>
              <a:t> </a:t>
            </a:r>
            <a:r>
              <a:rPr kumimoji="0" lang="en-US" altLang="en-US" sz="315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 Light" pitchFamily="34" charset="0"/>
                <a:ea typeface=""/>
                <a:cs typeface=""/>
              </a:rPr>
              <a:t>will drive contact center benefits on multiple levels and across various KPIs</a:t>
            </a:r>
            <a:endParaRPr kumimoji="0" lang="en-US" sz="315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 Light" pitchFamily="34" charset="0"/>
              <a:ea typeface=""/>
              <a:cs typeface="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575641" y="5124218"/>
            <a:ext cx="2786172" cy="424045"/>
          </a:xfrm>
          <a:prstGeom prst="rect">
            <a:avLst/>
          </a:prstGeom>
        </p:spPr>
        <p:txBody>
          <a:bodyPr wrap="square" lIns="84664" tIns="42332" rIns="84664" bIns="42332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cs typeface="Avenir Medium"/>
              </a:rPr>
              <a:t>Quantitative KPIs</a:t>
            </a:r>
          </a:p>
        </p:txBody>
      </p:sp>
      <p:sp>
        <p:nvSpPr>
          <p:cNvPr id="25" name="Oval 24"/>
          <p:cNvSpPr>
            <a:spLocks/>
          </p:cNvSpPr>
          <p:nvPr/>
        </p:nvSpPr>
        <p:spPr>
          <a:xfrm>
            <a:off x="1984686" y="5105400"/>
            <a:ext cx="482803" cy="461680"/>
          </a:xfrm>
          <a:prstGeom prst="ellipse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 Light"/>
                <a:ea typeface=""/>
                <a:cs typeface="Avenir Medium"/>
              </a:rPr>
              <a:t>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82663" y="5711086"/>
            <a:ext cx="4672600" cy="1608985"/>
          </a:xfrm>
          <a:prstGeom prst="rect">
            <a:avLst/>
          </a:prstGeom>
        </p:spPr>
        <p:txBody>
          <a:bodyPr wrap="square" lIns="84664" tIns="42332" rIns="84664" bIns="42332">
            <a:spAutoFit/>
          </a:bodyPr>
          <a:lstStyle/>
          <a:p>
            <a:pPr marL="817079" marR="0" lvl="0" indent="-284853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 Light"/>
                <a:cs typeface="Calibri Light"/>
              </a:rPr>
              <a:t>Lower AHT</a:t>
            </a:r>
          </a:p>
          <a:p>
            <a:pPr marL="817079" marR="0" lvl="0" indent="-284853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 Light"/>
                <a:cs typeface="Calibri Light"/>
              </a:rPr>
              <a:t>Increase first call resolution</a:t>
            </a:r>
          </a:p>
          <a:p>
            <a:pPr marL="817079" marR="0" lvl="0" indent="-284853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000" kern="0" dirty="0" smtClean="0">
                <a:solidFill>
                  <a:srgbClr val="404040"/>
                </a:solidFill>
                <a:latin typeface="Calibri Light"/>
                <a:cs typeface="Calibri Light"/>
              </a:rPr>
              <a:t>Decrease agent turnover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 Light"/>
              <a:cs typeface="Calibri Light"/>
            </a:endParaRPr>
          </a:p>
          <a:p>
            <a:pPr marL="817079" marR="0" lvl="0" indent="-284853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 Light"/>
              <a:cs typeface="Calibri Light"/>
            </a:endParaRPr>
          </a:p>
          <a:p>
            <a:pPr marL="817079" marR="0" lvl="0" indent="-284853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1900" b="0" i="0" u="none" strike="noStrike" kern="0" cap="none" spc="0" normalizeH="0" baseline="0" noProof="0" dirty="0" smtClean="0">
              <a:ln>
                <a:noFill/>
              </a:ln>
              <a:solidFill>
                <a:srgbClr val="404040">
                  <a:lumMod val="75000"/>
                </a:srgbClr>
              </a:solidFill>
              <a:effectLst/>
              <a:uLnTx/>
              <a:uFillTx/>
              <a:cs typeface="Avenir Medium"/>
            </a:endParaRPr>
          </a:p>
        </p:txBody>
      </p:sp>
      <p:sp>
        <p:nvSpPr>
          <p:cNvPr id="27" name="Oval 26"/>
          <p:cNvSpPr>
            <a:spLocks/>
          </p:cNvSpPr>
          <p:nvPr/>
        </p:nvSpPr>
        <p:spPr>
          <a:xfrm>
            <a:off x="8557808" y="5105400"/>
            <a:ext cx="482803" cy="461681"/>
          </a:xfrm>
          <a:prstGeom prst="ellipse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 Light"/>
                <a:ea typeface=""/>
                <a:cs typeface="Avenir Medium"/>
              </a:rPr>
              <a:t>2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148761" y="5126508"/>
            <a:ext cx="2719197" cy="424045"/>
          </a:xfrm>
          <a:prstGeom prst="rect">
            <a:avLst/>
          </a:prstGeom>
        </p:spPr>
        <p:txBody>
          <a:bodyPr wrap="square" lIns="84664" tIns="42332" rIns="84664" bIns="42332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cs typeface="Avenir Medium"/>
              </a:rPr>
              <a:t>Qualitative Drivers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127502" y="5711086"/>
            <a:ext cx="5020235" cy="1624374"/>
          </a:xfrm>
          <a:prstGeom prst="rect">
            <a:avLst/>
          </a:prstGeom>
        </p:spPr>
        <p:txBody>
          <a:bodyPr wrap="square" lIns="84664" tIns="42332" rIns="84664" bIns="42332">
            <a:spAutoFit/>
          </a:bodyPr>
          <a:lstStyle/>
          <a:p>
            <a:pPr marL="817079" marR="0" lvl="0" indent="-284853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 Light"/>
                <a:cs typeface="Calibri Light"/>
              </a:rPr>
              <a:t>Better, more consistent customer service</a:t>
            </a:r>
          </a:p>
          <a:p>
            <a:pPr marL="817079" marR="0" lvl="0" indent="-284853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 Light"/>
                <a:cs typeface="Calibri Light"/>
              </a:rPr>
              <a:t>Less requirements to train new employees</a:t>
            </a:r>
          </a:p>
          <a:p>
            <a:pPr marL="817079" marR="0" lvl="0" indent="-284853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 Light"/>
                <a:cs typeface="Calibri Light"/>
              </a:rPr>
              <a:t>Correct and consistent answers</a:t>
            </a:r>
          </a:p>
        </p:txBody>
      </p:sp>
      <p:graphicFrame>
        <p:nvGraphicFramePr>
          <p:cNvPr id="30" name="Group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39419"/>
              </p:ext>
            </p:extLst>
          </p:nvPr>
        </p:nvGraphicFramePr>
        <p:xfrm>
          <a:off x="304800" y="1905000"/>
          <a:ext cx="13667741" cy="1754649"/>
        </p:xfrm>
        <a:graphic>
          <a:graphicData uri="http://schemas.openxmlformats.org/drawingml/2006/table">
            <a:tbl>
              <a:tblPr/>
              <a:tblGrid>
                <a:gridCol w="3660141"/>
                <a:gridCol w="2971800"/>
                <a:gridCol w="3619499"/>
                <a:gridCol w="3416301"/>
              </a:tblGrid>
              <a:tr h="877824">
                <a:tc>
                  <a:txBody>
                    <a:bodyPr/>
                    <a:lstStyle>
                      <a:lvl1pPr marL="0" algn="l" defTabSz="1306220" rtl="0" eaLnBrk="1" latinLnBrk="0" hangingPunct="1">
                        <a:spcBef>
                          <a:spcPct val="20000"/>
                        </a:spcBef>
                        <a:buFont typeface="Arial" charset="0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MS PGothic" charset="-128"/>
                          <a:cs typeface=""/>
                        </a:defRPr>
                      </a:lvl1pPr>
                      <a:lvl2pPr marL="742950" indent="-285750" algn="l" defTabSz="1306220" rtl="0" eaLnBrk="1" latinLnBrk="0" hangingPunct="1">
                        <a:spcBef>
                          <a:spcPct val="20000"/>
                        </a:spcBef>
                        <a:buFont typeface="Arial" charset="0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MS PGothic" charset="-128"/>
                          <a:cs typeface=""/>
                        </a:defRPr>
                      </a:lvl2pPr>
                      <a:lvl3pPr marL="1143000" indent="-228600" algn="l" defTabSz="1306220" rtl="0" eaLnBrk="1" latinLnBrk="0" hangingPunct="1">
                        <a:spcBef>
                          <a:spcPct val="20000"/>
                        </a:spcBef>
                        <a:buFont typeface="Arial" charset="0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MS PGothic" charset="-128"/>
                          <a:cs typeface=""/>
                        </a:defRPr>
                      </a:lvl3pPr>
                      <a:lvl4pPr marL="1600200" indent="-228600" algn="l" defTabSz="1306220" rtl="0" eaLnBrk="1" latinLnBrk="0" hangingPunct="1">
                        <a:spcBef>
                          <a:spcPct val="20000"/>
                        </a:spcBef>
                        <a:buFont typeface="Arial" charset="0"/>
                        <a:defRPr sz="2600" kern="1200">
                          <a:solidFill>
                            <a:schemeClr val="tx1"/>
                          </a:solidFill>
                          <a:latin typeface="Calibri" charset="0"/>
                          <a:ea typeface="MS PGothic" charset="-128"/>
                          <a:cs typeface=""/>
                        </a:defRPr>
                      </a:lvl4pPr>
                      <a:lvl5pPr marL="2057400" indent="-228600" algn="l" defTabSz="1306220" rtl="0" eaLnBrk="1" latinLnBrk="0" hangingPunct="1">
                        <a:spcBef>
                          <a:spcPct val="20000"/>
                        </a:spcBef>
                        <a:buFont typeface="Arial" charset="0"/>
                        <a:defRPr sz="2600" kern="1200">
                          <a:solidFill>
                            <a:schemeClr val="tx1"/>
                          </a:solidFill>
                          <a:latin typeface="Calibri" charset="0"/>
                          <a:ea typeface="MS PGothic" charset="-128"/>
                          <a:cs typeface=""/>
                        </a:defRPr>
                      </a:lvl5pPr>
                      <a:lvl6pPr marL="2514600" indent="-228600" algn="l" defTabSz="130622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600" kern="1200">
                          <a:solidFill>
                            <a:schemeClr val="tx1"/>
                          </a:solidFill>
                          <a:latin typeface="Calibri" charset="0"/>
                          <a:ea typeface="MS PGothic" charset="-128"/>
                          <a:cs typeface=""/>
                        </a:defRPr>
                      </a:lvl6pPr>
                      <a:lvl7pPr marL="2971800" indent="-228600" algn="l" defTabSz="130622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600" kern="1200">
                          <a:solidFill>
                            <a:schemeClr val="tx1"/>
                          </a:solidFill>
                          <a:latin typeface="Calibri" charset="0"/>
                          <a:ea typeface="MS PGothic" charset="-128"/>
                          <a:cs typeface=""/>
                        </a:defRPr>
                      </a:lvl7pPr>
                      <a:lvl8pPr marL="3429000" indent="-228600" algn="l" defTabSz="130622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600" kern="1200">
                          <a:solidFill>
                            <a:schemeClr val="tx1"/>
                          </a:solidFill>
                          <a:latin typeface="Calibri" charset="0"/>
                          <a:ea typeface="MS PGothic" charset="-128"/>
                          <a:cs typeface=""/>
                        </a:defRPr>
                      </a:lvl8pPr>
                      <a:lvl9pPr marL="3886200" indent="-228600" algn="l" defTabSz="130622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600" kern="1200">
                          <a:solidFill>
                            <a:schemeClr val="tx1"/>
                          </a:solidFill>
                          <a:latin typeface="Calibri" charset="0"/>
                          <a:ea typeface="MS PGothic" charset="-128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6AF4B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Reduce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/>
                      </a:r>
                      <a:b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</a:b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Operating Cost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-128"/>
                      </a:endParaRPr>
                    </a:p>
                  </a:txBody>
                  <a:tcPr marL="146304" marR="146304" marT="0" marB="0" horzOverflow="overflow">
                    <a:lnL>
                      <a:noFill/>
                    </a:lnL>
                    <a:lnR w="6350" cap="flat" cmpd="sng" algn="ctr">
                      <a:solidFill>
                        <a:srgbClr val="40404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306220" rtl="0" eaLnBrk="1" latinLnBrk="0" hangingPunct="1">
                        <a:spcBef>
                          <a:spcPct val="20000"/>
                        </a:spcBef>
                        <a:buFont typeface="Arial" charset="0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MS PGothic" charset="-128"/>
                          <a:cs typeface=""/>
                        </a:defRPr>
                      </a:lvl1pPr>
                      <a:lvl2pPr marL="742950" indent="-285750" algn="l" defTabSz="1306220" rtl="0" eaLnBrk="1" latinLnBrk="0" hangingPunct="1">
                        <a:spcBef>
                          <a:spcPct val="20000"/>
                        </a:spcBef>
                        <a:buFont typeface="Arial" charset="0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MS PGothic" charset="-128"/>
                          <a:cs typeface=""/>
                        </a:defRPr>
                      </a:lvl2pPr>
                      <a:lvl3pPr marL="1143000" indent="-228600" algn="l" defTabSz="1306220" rtl="0" eaLnBrk="1" latinLnBrk="0" hangingPunct="1">
                        <a:spcBef>
                          <a:spcPct val="20000"/>
                        </a:spcBef>
                        <a:buFont typeface="Arial" charset="0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MS PGothic" charset="-128"/>
                          <a:cs typeface=""/>
                        </a:defRPr>
                      </a:lvl3pPr>
                      <a:lvl4pPr marL="1600200" indent="-228600" algn="l" defTabSz="1306220" rtl="0" eaLnBrk="1" latinLnBrk="0" hangingPunct="1">
                        <a:spcBef>
                          <a:spcPct val="20000"/>
                        </a:spcBef>
                        <a:buFont typeface="Arial" charset="0"/>
                        <a:defRPr sz="2600" kern="1200">
                          <a:solidFill>
                            <a:schemeClr val="tx1"/>
                          </a:solidFill>
                          <a:latin typeface="Calibri" charset="0"/>
                          <a:ea typeface="MS PGothic" charset="-128"/>
                          <a:cs typeface=""/>
                        </a:defRPr>
                      </a:lvl4pPr>
                      <a:lvl5pPr marL="2057400" indent="-228600" algn="l" defTabSz="1306220" rtl="0" eaLnBrk="1" latinLnBrk="0" hangingPunct="1">
                        <a:spcBef>
                          <a:spcPct val="20000"/>
                        </a:spcBef>
                        <a:buFont typeface="Arial" charset="0"/>
                        <a:defRPr sz="2600" kern="1200">
                          <a:solidFill>
                            <a:schemeClr val="tx1"/>
                          </a:solidFill>
                          <a:latin typeface="Calibri" charset="0"/>
                          <a:ea typeface="MS PGothic" charset="-128"/>
                          <a:cs typeface=""/>
                        </a:defRPr>
                      </a:lvl5pPr>
                      <a:lvl6pPr marL="2514600" indent="-228600" algn="l" defTabSz="130622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600" kern="1200">
                          <a:solidFill>
                            <a:schemeClr val="tx1"/>
                          </a:solidFill>
                          <a:latin typeface="Calibri" charset="0"/>
                          <a:ea typeface="MS PGothic" charset="-128"/>
                          <a:cs typeface=""/>
                        </a:defRPr>
                      </a:lvl6pPr>
                      <a:lvl7pPr marL="2971800" indent="-228600" algn="l" defTabSz="130622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600" kern="1200">
                          <a:solidFill>
                            <a:schemeClr val="tx1"/>
                          </a:solidFill>
                          <a:latin typeface="Calibri" charset="0"/>
                          <a:ea typeface="MS PGothic" charset="-128"/>
                          <a:cs typeface=""/>
                        </a:defRPr>
                      </a:lvl7pPr>
                      <a:lvl8pPr marL="3429000" indent="-228600" algn="l" defTabSz="130622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600" kern="1200">
                          <a:solidFill>
                            <a:schemeClr val="tx1"/>
                          </a:solidFill>
                          <a:latin typeface="Calibri" charset="0"/>
                          <a:ea typeface="MS PGothic" charset="-128"/>
                          <a:cs typeface=""/>
                        </a:defRPr>
                      </a:lvl8pPr>
                      <a:lvl9pPr marL="3886200" indent="-228600" algn="l" defTabSz="130622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600" kern="1200">
                          <a:solidFill>
                            <a:schemeClr val="tx1"/>
                          </a:solidFill>
                          <a:latin typeface="Calibri" charset="0"/>
                          <a:ea typeface="MS PGothic" charset="-128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Improve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/>
                      </a:r>
                      <a:b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</a:b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Customer Satisfaction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-128"/>
                      </a:endParaRPr>
                    </a:p>
                  </a:txBody>
                  <a:tcPr marL="146304" marR="146304" marT="0" marB="0" horzOverflow="overflow">
                    <a:lnL w="6350" cap="flat" cmpd="sng" algn="ctr">
                      <a:solidFill>
                        <a:srgbClr val="40404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404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306220" rtl="0" eaLnBrk="1" latinLnBrk="0" hangingPunct="1">
                        <a:spcBef>
                          <a:spcPct val="20000"/>
                        </a:spcBef>
                        <a:buFont typeface="Arial" charset="0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MS PGothic" charset="-128"/>
                          <a:cs typeface=""/>
                        </a:defRPr>
                      </a:lvl1pPr>
                      <a:lvl2pPr marL="742950" indent="-285750" algn="l" defTabSz="1306220" rtl="0" eaLnBrk="1" latinLnBrk="0" hangingPunct="1">
                        <a:spcBef>
                          <a:spcPct val="20000"/>
                        </a:spcBef>
                        <a:buFont typeface="Arial" charset="0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MS PGothic" charset="-128"/>
                          <a:cs typeface=""/>
                        </a:defRPr>
                      </a:lvl2pPr>
                      <a:lvl3pPr marL="1143000" indent="-228600" algn="l" defTabSz="1306220" rtl="0" eaLnBrk="1" latinLnBrk="0" hangingPunct="1">
                        <a:spcBef>
                          <a:spcPct val="20000"/>
                        </a:spcBef>
                        <a:buFont typeface="Arial" charset="0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MS PGothic" charset="-128"/>
                          <a:cs typeface=""/>
                        </a:defRPr>
                      </a:lvl3pPr>
                      <a:lvl4pPr marL="1600200" indent="-228600" algn="l" defTabSz="1306220" rtl="0" eaLnBrk="1" latinLnBrk="0" hangingPunct="1">
                        <a:spcBef>
                          <a:spcPct val="20000"/>
                        </a:spcBef>
                        <a:buFont typeface="Arial" charset="0"/>
                        <a:defRPr sz="2600" kern="1200">
                          <a:solidFill>
                            <a:schemeClr val="tx1"/>
                          </a:solidFill>
                          <a:latin typeface="Calibri" charset="0"/>
                          <a:ea typeface="MS PGothic" charset="-128"/>
                          <a:cs typeface=""/>
                        </a:defRPr>
                      </a:lvl4pPr>
                      <a:lvl5pPr marL="2057400" indent="-228600" algn="l" defTabSz="1306220" rtl="0" eaLnBrk="1" latinLnBrk="0" hangingPunct="1">
                        <a:spcBef>
                          <a:spcPct val="20000"/>
                        </a:spcBef>
                        <a:buFont typeface="Arial" charset="0"/>
                        <a:defRPr sz="2600" kern="1200">
                          <a:solidFill>
                            <a:schemeClr val="tx1"/>
                          </a:solidFill>
                          <a:latin typeface="Calibri" charset="0"/>
                          <a:ea typeface="MS PGothic" charset="-128"/>
                          <a:cs typeface=""/>
                        </a:defRPr>
                      </a:lvl5pPr>
                      <a:lvl6pPr marL="2514600" indent="-228600" algn="l" defTabSz="130622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600" kern="1200">
                          <a:solidFill>
                            <a:schemeClr val="tx1"/>
                          </a:solidFill>
                          <a:latin typeface="Calibri" charset="0"/>
                          <a:ea typeface="MS PGothic" charset="-128"/>
                          <a:cs typeface=""/>
                        </a:defRPr>
                      </a:lvl6pPr>
                      <a:lvl7pPr marL="2971800" indent="-228600" algn="l" defTabSz="130622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600" kern="1200">
                          <a:solidFill>
                            <a:schemeClr val="tx1"/>
                          </a:solidFill>
                          <a:latin typeface="Calibri" charset="0"/>
                          <a:ea typeface="MS PGothic" charset="-128"/>
                          <a:cs typeface=""/>
                        </a:defRPr>
                      </a:lvl7pPr>
                      <a:lvl8pPr marL="3429000" indent="-228600" algn="l" defTabSz="130622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600" kern="1200">
                          <a:solidFill>
                            <a:schemeClr val="tx1"/>
                          </a:solidFill>
                          <a:latin typeface="Calibri" charset="0"/>
                          <a:ea typeface="MS PGothic" charset="-128"/>
                          <a:cs typeface=""/>
                        </a:defRPr>
                      </a:lvl8pPr>
                      <a:lvl9pPr marL="3886200" indent="-228600" algn="l" defTabSz="130622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600" kern="1200">
                          <a:solidFill>
                            <a:schemeClr val="tx1"/>
                          </a:solidFill>
                          <a:latin typeface="Calibri" charset="0"/>
                          <a:ea typeface="MS PGothic" charset="-128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87F2E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Increase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/>
                      </a:r>
                      <a:b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</a:b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Opportunities To Sell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-128"/>
                      </a:endParaRPr>
                    </a:p>
                  </a:txBody>
                  <a:tcPr marL="146304" marR="146304" marT="0" marB="0" horzOverflow="overflow">
                    <a:lnL w="6350" cap="flat" cmpd="sng" algn="ctr">
                      <a:solidFill>
                        <a:srgbClr val="40404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404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306220" rtl="0" eaLnBrk="1" latinLnBrk="0" hangingPunct="1">
                        <a:spcBef>
                          <a:spcPct val="20000"/>
                        </a:spcBef>
                        <a:buFont typeface="Arial" charset="0"/>
                        <a:defRPr sz="2800" kern="1200">
                          <a:solidFill>
                            <a:schemeClr val="tx1"/>
                          </a:solidFill>
                          <a:latin typeface="Calibri" charset="0"/>
                          <a:ea typeface="MS PGothic" charset="-128"/>
                          <a:cs typeface=""/>
                        </a:defRPr>
                      </a:lvl1pPr>
                      <a:lvl2pPr marL="742950" indent="-285750" algn="l" defTabSz="1306220" rtl="0" eaLnBrk="1" latinLnBrk="0" hangingPunct="1">
                        <a:spcBef>
                          <a:spcPct val="20000"/>
                        </a:spcBef>
                        <a:buFont typeface="Arial" charset="0"/>
                        <a:defRPr sz="2400" kern="1200">
                          <a:solidFill>
                            <a:schemeClr val="tx1"/>
                          </a:solidFill>
                          <a:latin typeface="Calibri" charset="0"/>
                          <a:ea typeface="MS PGothic" charset="-128"/>
                          <a:cs typeface=""/>
                        </a:defRPr>
                      </a:lvl2pPr>
                      <a:lvl3pPr marL="1143000" indent="-228600" algn="l" defTabSz="1306220" rtl="0" eaLnBrk="1" latinLnBrk="0" hangingPunct="1">
                        <a:spcBef>
                          <a:spcPct val="20000"/>
                        </a:spcBef>
                        <a:buFont typeface="Arial" charset="0"/>
                        <a:defRPr sz="2000" kern="1200">
                          <a:solidFill>
                            <a:schemeClr val="tx1"/>
                          </a:solidFill>
                          <a:latin typeface="Calibri" charset="0"/>
                          <a:ea typeface="MS PGothic" charset="-128"/>
                          <a:cs typeface=""/>
                        </a:defRPr>
                      </a:lvl3pPr>
                      <a:lvl4pPr marL="1600200" indent="-228600" algn="l" defTabSz="1306220" rtl="0" eaLnBrk="1" latinLnBrk="0" hangingPunct="1">
                        <a:spcBef>
                          <a:spcPct val="20000"/>
                        </a:spcBef>
                        <a:buFont typeface="Arial" charset="0"/>
                        <a:defRPr sz="2600" kern="1200">
                          <a:solidFill>
                            <a:schemeClr val="tx1"/>
                          </a:solidFill>
                          <a:latin typeface="Calibri" charset="0"/>
                          <a:ea typeface="MS PGothic" charset="-128"/>
                          <a:cs typeface=""/>
                        </a:defRPr>
                      </a:lvl4pPr>
                      <a:lvl5pPr marL="2057400" indent="-228600" algn="l" defTabSz="1306220" rtl="0" eaLnBrk="1" latinLnBrk="0" hangingPunct="1">
                        <a:spcBef>
                          <a:spcPct val="20000"/>
                        </a:spcBef>
                        <a:buFont typeface="Arial" charset="0"/>
                        <a:defRPr sz="2600" kern="1200">
                          <a:solidFill>
                            <a:schemeClr val="tx1"/>
                          </a:solidFill>
                          <a:latin typeface="Calibri" charset="0"/>
                          <a:ea typeface="MS PGothic" charset="-128"/>
                          <a:cs typeface=""/>
                        </a:defRPr>
                      </a:lvl5pPr>
                      <a:lvl6pPr marL="2514600" indent="-228600" algn="l" defTabSz="130622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600" kern="1200">
                          <a:solidFill>
                            <a:schemeClr val="tx1"/>
                          </a:solidFill>
                          <a:latin typeface="Calibri" charset="0"/>
                          <a:ea typeface="MS PGothic" charset="-128"/>
                          <a:cs typeface=""/>
                        </a:defRPr>
                      </a:lvl6pPr>
                      <a:lvl7pPr marL="2971800" indent="-228600" algn="l" defTabSz="130622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600" kern="1200">
                          <a:solidFill>
                            <a:schemeClr val="tx1"/>
                          </a:solidFill>
                          <a:latin typeface="Calibri" charset="0"/>
                          <a:ea typeface="MS PGothic" charset="-128"/>
                          <a:cs typeface=""/>
                        </a:defRPr>
                      </a:lvl7pPr>
                      <a:lvl8pPr marL="3429000" indent="-228600" algn="l" defTabSz="130622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600" kern="1200">
                          <a:solidFill>
                            <a:schemeClr val="tx1"/>
                          </a:solidFill>
                          <a:latin typeface="Calibri" charset="0"/>
                          <a:ea typeface="MS PGothic" charset="-128"/>
                          <a:cs typeface=""/>
                        </a:defRPr>
                      </a:lvl8pPr>
                      <a:lvl9pPr marL="3886200" indent="-228600" algn="l" defTabSz="130622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600" kern="1200">
                          <a:solidFill>
                            <a:schemeClr val="tx1"/>
                          </a:solidFill>
                          <a:latin typeface="Calibri" charset="0"/>
                          <a:ea typeface="MS PGothic" charset="-128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Reduce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/>
                      </a:r>
                      <a:b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</a:b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</a:rPr>
                        <a:t>Customers At Risk</a:t>
                      </a:r>
                    </a:p>
                  </a:txBody>
                  <a:tcPr marL="146304" marR="146304" marT="0" marB="0" horzOverflow="overflow">
                    <a:lnL w="6350" cap="flat" cmpd="sng" algn="ctr">
                      <a:solidFill>
                        <a:srgbClr val="40404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6825">
                <a:tc>
                  <a:txBody>
                    <a:bodyPr/>
                    <a:lstStyle>
                      <a:lvl1pPr marL="0" algn="l" defTabSz="1306220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 Light"/>
                          <a:ea typeface=""/>
                          <a:cs typeface=""/>
                        </a:defRPr>
                      </a:lvl1pPr>
                      <a:lvl2pPr marL="653110" algn="l" defTabSz="1306220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 Light"/>
                          <a:ea typeface=""/>
                          <a:cs typeface=""/>
                        </a:defRPr>
                      </a:lvl2pPr>
                      <a:lvl3pPr marL="1306220" algn="l" defTabSz="1306220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 Light"/>
                          <a:ea typeface=""/>
                          <a:cs typeface=""/>
                        </a:defRPr>
                      </a:lvl3pPr>
                      <a:lvl4pPr marL="1959331" algn="l" defTabSz="1306220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 Light"/>
                          <a:ea typeface=""/>
                          <a:cs typeface=""/>
                        </a:defRPr>
                      </a:lvl4pPr>
                      <a:lvl5pPr marL="2612441" algn="l" defTabSz="1306220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 Light"/>
                          <a:ea typeface=""/>
                          <a:cs typeface=""/>
                        </a:defRPr>
                      </a:lvl5pPr>
                      <a:lvl6pPr marL="3265551" algn="l" defTabSz="1306220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 Light"/>
                          <a:ea typeface=""/>
                          <a:cs typeface=""/>
                        </a:defRPr>
                      </a:lvl6pPr>
                      <a:lvl7pPr marL="3918661" algn="l" defTabSz="1306220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 Light"/>
                          <a:ea typeface=""/>
                          <a:cs typeface=""/>
                        </a:defRPr>
                      </a:lvl7pPr>
                      <a:lvl8pPr marL="4571771" algn="l" defTabSz="1306220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 Light"/>
                          <a:ea typeface=""/>
                          <a:cs typeface=""/>
                        </a:defRPr>
                      </a:lvl8pPr>
                      <a:lvl9pPr marL="5224882" algn="l" defTabSz="1306220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 Light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-128"/>
                      </a:endParaRPr>
                    </a:p>
                  </a:txBody>
                  <a:tcPr marL="146304" marR="146304" marT="0" marB="0" horzOverflow="overflow">
                    <a:lnL>
                      <a:noFill/>
                    </a:lnL>
                    <a:lnR w="6350" cap="flat" cmpd="sng" algn="ctr">
                      <a:solidFill>
                        <a:srgbClr val="40404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306220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 Light"/>
                          <a:ea typeface=""/>
                          <a:cs typeface=""/>
                        </a:defRPr>
                      </a:lvl1pPr>
                      <a:lvl2pPr marL="653110" algn="l" defTabSz="1306220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 Light"/>
                          <a:ea typeface=""/>
                          <a:cs typeface=""/>
                        </a:defRPr>
                      </a:lvl2pPr>
                      <a:lvl3pPr marL="1306220" algn="l" defTabSz="1306220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 Light"/>
                          <a:ea typeface=""/>
                          <a:cs typeface=""/>
                        </a:defRPr>
                      </a:lvl3pPr>
                      <a:lvl4pPr marL="1959331" algn="l" defTabSz="1306220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 Light"/>
                          <a:ea typeface=""/>
                          <a:cs typeface=""/>
                        </a:defRPr>
                      </a:lvl4pPr>
                      <a:lvl5pPr marL="2612441" algn="l" defTabSz="1306220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 Light"/>
                          <a:ea typeface=""/>
                          <a:cs typeface=""/>
                        </a:defRPr>
                      </a:lvl5pPr>
                      <a:lvl6pPr marL="3265551" algn="l" defTabSz="1306220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 Light"/>
                          <a:ea typeface=""/>
                          <a:cs typeface=""/>
                        </a:defRPr>
                      </a:lvl6pPr>
                      <a:lvl7pPr marL="3918661" algn="l" defTabSz="1306220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 Light"/>
                          <a:ea typeface=""/>
                          <a:cs typeface=""/>
                        </a:defRPr>
                      </a:lvl7pPr>
                      <a:lvl8pPr marL="4571771" algn="l" defTabSz="1306220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 Light"/>
                          <a:ea typeface=""/>
                          <a:cs typeface=""/>
                        </a:defRPr>
                      </a:lvl8pPr>
                      <a:lvl9pPr marL="5224882" algn="l" defTabSz="1306220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 Light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-128"/>
                      </a:endParaRPr>
                    </a:p>
                  </a:txBody>
                  <a:tcPr marL="146304" marR="146304" marT="0" marB="0" horzOverflow="overflow">
                    <a:lnL w="6350" cap="flat" cmpd="sng" algn="ctr">
                      <a:solidFill>
                        <a:srgbClr val="40404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404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306220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 Light"/>
                          <a:ea typeface=""/>
                          <a:cs typeface=""/>
                        </a:defRPr>
                      </a:lvl1pPr>
                      <a:lvl2pPr marL="653110" algn="l" defTabSz="1306220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 Light"/>
                          <a:ea typeface=""/>
                          <a:cs typeface=""/>
                        </a:defRPr>
                      </a:lvl2pPr>
                      <a:lvl3pPr marL="1306220" algn="l" defTabSz="1306220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 Light"/>
                          <a:ea typeface=""/>
                          <a:cs typeface=""/>
                        </a:defRPr>
                      </a:lvl3pPr>
                      <a:lvl4pPr marL="1959331" algn="l" defTabSz="1306220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 Light"/>
                          <a:ea typeface=""/>
                          <a:cs typeface=""/>
                        </a:defRPr>
                      </a:lvl4pPr>
                      <a:lvl5pPr marL="2612441" algn="l" defTabSz="1306220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 Light"/>
                          <a:ea typeface=""/>
                          <a:cs typeface=""/>
                        </a:defRPr>
                      </a:lvl5pPr>
                      <a:lvl6pPr marL="3265551" algn="l" defTabSz="1306220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 Light"/>
                          <a:ea typeface=""/>
                          <a:cs typeface=""/>
                        </a:defRPr>
                      </a:lvl6pPr>
                      <a:lvl7pPr marL="3918661" algn="l" defTabSz="1306220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 Light"/>
                          <a:ea typeface=""/>
                          <a:cs typeface=""/>
                        </a:defRPr>
                      </a:lvl7pPr>
                      <a:lvl8pPr marL="4571771" algn="l" defTabSz="1306220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 Light"/>
                          <a:ea typeface=""/>
                          <a:cs typeface=""/>
                        </a:defRPr>
                      </a:lvl8pPr>
                      <a:lvl9pPr marL="5224882" algn="l" defTabSz="1306220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 Light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-128"/>
                      </a:endParaRPr>
                    </a:p>
                  </a:txBody>
                  <a:tcPr marL="146304" marR="146304" marT="0" marB="0" horzOverflow="overflow">
                    <a:lnL w="6350" cap="flat" cmpd="sng" algn="ctr">
                      <a:solidFill>
                        <a:srgbClr val="40404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404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306220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 Light"/>
                          <a:ea typeface=""/>
                          <a:cs typeface=""/>
                        </a:defRPr>
                      </a:lvl1pPr>
                      <a:lvl2pPr marL="653110" algn="l" defTabSz="1306220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 Light"/>
                          <a:ea typeface=""/>
                          <a:cs typeface=""/>
                        </a:defRPr>
                      </a:lvl2pPr>
                      <a:lvl3pPr marL="1306220" algn="l" defTabSz="1306220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 Light"/>
                          <a:ea typeface=""/>
                          <a:cs typeface=""/>
                        </a:defRPr>
                      </a:lvl3pPr>
                      <a:lvl4pPr marL="1959331" algn="l" defTabSz="1306220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 Light"/>
                          <a:ea typeface=""/>
                          <a:cs typeface=""/>
                        </a:defRPr>
                      </a:lvl4pPr>
                      <a:lvl5pPr marL="2612441" algn="l" defTabSz="1306220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 Light"/>
                          <a:ea typeface=""/>
                          <a:cs typeface=""/>
                        </a:defRPr>
                      </a:lvl5pPr>
                      <a:lvl6pPr marL="3265551" algn="l" defTabSz="1306220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 Light"/>
                          <a:ea typeface=""/>
                          <a:cs typeface=""/>
                        </a:defRPr>
                      </a:lvl6pPr>
                      <a:lvl7pPr marL="3918661" algn="l" defTabSz="1306220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 Light"/>
                          <a:ea typeface=""/>
                          <a:cs typeface=""/>
                        </a:defRPr>
                      </a:lvl7pPr>
                      <a:lvl8pPr marL="4571771" algn="l" defTabSz="1306220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 Light"/>
                          <a:ea typeface=""/>
                          <a:cs typeface=""/>
                        </a:defRPr>
                      </a:lvl8pPr>
                      <a:lvl9pPr marL="5224882" algn="l" defTabSz="1306220" rtl="0" eaLnBrk="1" latinLnBrk="0" hangingPunct="1">
                        <a:defRPr sz="2600" kern="1200">
                          <a:solidFill>
                            <a:schemeClr val="tx1"/>
                          </a:solidFill>
                          <a:latin typeface="Calibri Light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-128"/>
                      </a:endParaRPr>
                    </a:p>
                  </a:txBody>
                  <a:tcPr marL="146304" marR="146304" marT="0" marB="0" horzOverflow="overflow">
                    <a:lnL w="6350" cap="flat" cmpd="sng" algn="ctr">
                      <a:solidFill>
                        <a:srgbClr val="40404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1" name="Picture 5" descr="C:\Users\ITSOUSER\Desktop\Images\Icon-White-Cell-Phone_0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9444" y="2757315"/>
            <a:ext cx="868294" cy="841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8" descr="C:\Users\ITSOUSER\Desktop\Images\Icon-White-Cell-Phone_0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4847" y="2706311"/>
            <a:ext cx="904552" cy="841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7" descr="C:\Users\ITSOUSER\Desktop\Images\Icon-White-Cell-Phone_0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021" y="2723311"/>
            <a:ext cx="879746" cy="841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9" descr="C:\Users\ITSOUSER\Desktop\Jobs Folder\Telco PPT\Images\Smile-Blu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751" y="2727868"/>
            <a:ext cx="879746" cy="839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Rectangle 34"/>
          <p:cNvSpPr/>
          <p:nvPr/>
        </p:nvSpPr>
        <p:spPr>
          <a:xfrm>
            <a:off x="4142681" y="3850149"/>
            <a:ext cx="267788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spcBef>
                <a:spcPct val="20000"/>
              </a:spcBef>
            </a:pPr>
            <a:r>
              <a:rPr lang="en-US" sz="1400">
                <a:solidFill>
                  <a:srgbClr val="404040"/>
                </a:solidFill>
                <a:latin typeface="Arial" charset="0"/>
                <a:ea typeface="ヒラギノ角ゴ Pro W3" charset="0"/>
                <a:cs typeface="Arial" charset="0"/>
              </a:rPr>
              <a:t>A 1% improvement in </a:t>
            </a:r>
            <a:br>
              <a:rPr lang="en-US" sz="1400">
                <a:solidFill>
                  <a:srgbClr val="404040"/>
                </a:solidFill>
                <a:latin typeface="Arial" charset="0"/>
                <a:ea typeface="ヒラギノ角ゴ Pro W3" charset="0"/>
                <a:cs typeface="Arial" charset="0"/>
              </a:rPr>
            </a:br>
            <a:r>
              <a:rPr lang="en-US" sz="1400">
                <a:solidFill>
                  <a:srgbClr val="404040"/>
                </a:solidFill>
                <a:latin typeface="Arial" charset="0"/>
                <a:ea typeface="ヒラギノ角ゴ Pro W3" charset="0"/>
                <a:cs typeface="Arial" charset="0"/>
              </a:rPr>
              <a:t>FCR  = 1% improvement </a:t>
            </a:r>
            <a:br>
              <a:rPr lang="en-US" sz="1400">
                <a:solidFill>
                  <a:srgbClr val="404040"/>
                </a:solidFill>
                <a:latin typeface="Arial" charset="0"/>
                <a:ea typeface="ヒラギノ角ゴ Pro W3" charset="0"/>
                <a:cs typeface="Arial" charset="0"/>
              </a:rPr>
            </a:br>
            <a:r>
              <a:rPr lang="en-US" sz="1400">
                <a:solidFill>
                  <a:srgbClr val="404040"/>
                </a:solidFill>
                <a:latin typeface="Arial" charset="0"/>
                <a:ea typeface="ヒラギノ角ゴ Pro W3" charset="0"/>
                <a:cs typeface="Arial" charset="0"/>
              </a:rPr>
              <a:t>in customer satisfaction</a:t>
            </a:r>
            <a:endParaRPr lang="en-US" sz="1400" dirty="0">
              <a:solidFill>
                <a:srgbClr val="404040"/>
              </a:solidFill>
              <a:latin typeface="Arial" charset="0"/>
              <a:ea typeface="ヒラギノ角ゴ Pro W3" charset="0"/>
              <a:cs typeface="Arial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80658" y="3848765"/>
            <a:ext cx="226047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spcBef>
                <a:spcPct val="20000"/>
              </a:spcBef>
            </a:pPr>
            <a:r>
              <a:rPr lang="en-US" sz="1400">
                <a:solidFill>
                  <a:srgbClr val="404040"/>
                </a:solidFill>
                <a:latin typeface="Arial" charset="0"/>
                <a:ea typeface="MS PGothic" charset="0"/>
                <a:cs typeface="MS PGothic" charset="0"/>
              </a:rPr>
              <a:t>On average it takes </a:t>
            </a:r>
            <a:br>
              <a:rPr lang="en-US" sz="1400">
                <a:solidFill>
                  <a:srgbClr val="404040"/>
                </a:solidFill>
                <a:latin typeface="Arial" charset="0"/>
                <a:ea typeface="MS PGothic" charset="0"/>
                <a:cs typeface="MS PGothic" charset="0"/>
              </a:rPr>
            </a:br>
            <a:r>
              <a:rPr lang="en-US" sz="1400">
                <a:solidFill>
                  <a:srgbClr val="404040"/>
                </a:solidFill>
                <a:latin typeface="Arial" charset="0"/>
                <a:ea typeface="MS PGothic" charset="0"/>
                <a:cs typeface="MS PGothic" charset="0"/>
              </a:rPr>
              <a:t>1.4 </a:t>
            </a:r>
            <a:r>
              <a:rPr lang="en-US" sz="1400" smtClean="0">
                <a:solidFill>
                  <a:srgbClr val="404040"/>
                </a:solidFill>
                <a:latin typeface="Arial" charset="0"/>
                <a:ea typeface="MS PGothic" charset="0"/>
                <a:cs typeface="MS PGothic" charset="0"/>
              </a:rPr>
              <a:t>calls </a:t>
            </a:r>
            <a:r>
              <a:rPr lang="en-US" sz="1400">
                <a:solidFill>
                  <a:srgbClr val="404040"/>
                </a:solidFill>
                <a:latin typeface="Arial" charset="0"/>
                <a:ea typeface="MS PGothic" charset="0"/>
                <a:cs typeface="MS PGothic" charset="0"/>
              </a:rPr>
              <a:t>to resolve a customer problem</a:t>
            </a:r>
            <a:endParaRPr lang="en-US" sz="1400" dirty="0">
              <a:solidFill>
                <a:srgbClr val="404040"/>
              </a:solidFill>
              <a:latin typeface="Arial" charset="0"/>
              <a:ea typeface="MS PGothic" charset="0"/>
              <a:cs typeface="MS PGothic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531466" y="3847438"/>
            <a:ext cx="235131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/>
            <a:r>
              <a:rPr lang="en-US" sz="1400">
                <a:solidFill>
                  <a:srgbClr val="404040"/>
                </a:solidFill>
                <a:latin typeface="Arial" charset="0"/>
                <a:ea typeface="MS PGothic" charset="0"/>
                <a:cs typeface="MS PGothic" charset="0"/>
              </a:rPr>
              <a:t>When a customer call is</a:t>
            </a:r>
            <a:br>
              <a:rPr lang="en-US" sz="1400">
                <a:solidFill>
                  <a:srgbClr val="404040"/>
                </a:solidFill>
                <a:latin typeface="Arial" charset="0"/>
                <a:ea typeface="MS PGothic" charset="0"/>
                <a:cs typeface="MS PGothic" charset="0"/>
              </a:rPr>
            </a:br>
            <a:r>
              <a:rPr lang="en-US" sz="1400">
                <a:solidFill>
                  <a:srgbClr val="404040"/>
                </a:solidFill>
                <a:latin typeface="Arial" charset="0"/>
                <a:ea typeface="MS PGothic" charset="0"/>
                <a:cs typeface="MS PGothic" charset="0"/>
              </a:rPr>
              <a:t>resolved the customer</a:t>
            </a:r>
            <a:br>
              <a:rPr lang="en-US" sz="1400">
                <a:solidFill>
                  <a:srgbClr val="404040"/>
                </a:solidFill>
                <a:latin typeface="Arial" charset="0"/>
                <a:ea typeface="MS PGothic" charset="0"/>
                <a:cs typeface="MS PGothic" charset="0"/>
              </a:rPr>
            </a:br>
            <a:r>
              <a:rPr lang="en-US" sz="1400">
                <a:solidFill>
                  <a:srgbClr val="404040"/>
                </a:solidFill>
                <a:latin typeface="Arial" charset="0"/>
                <a:ea typeface="MS PGothic" charset="0"/>
                <a:cs typeface="MS PGothic" charset="0"/>
              </a:rPr>
              <a:t>cross-selling acceptance</a:t>
            </a:r>
            <a:br>
              <a:rPr lang="en-US" sz="1400">
                <a:solidFill>
                  <a:srgbClr val="404040"/>
                </a:solidFill>
                <a:latin typeface="Arial" charset="0"/>
                <a:ea typeface="MS PGothic" charset="0"/>
                <a:cs typeface="MS PGothic" charset="0"/>
              </a:rPr>
            </a:br>
            <a:r>
              <a:rPr lang="en-US" sz="1400">
                <a:solidFill>
                  <a:srgbClr val="404040"/>
                </a:solidFill>
                <a:latin typeface="Arial" charset="0"/>
                <a:ea typeface="MS PGothic" charset="0"/>
                <a:cs typeface="MS PGothic" charset="0"/>
              </a:rPr>
              <a:t>rate is increased by 20%</a:t>
            </a:r>
            <a:endParaRPr lang="en-US" sz="1400" dirty="0">
              <a:solidFill>
                <a:srgbClr val="404040"/>
              </a:solidFill>
              <a:latin typeface="Arial" charset="0"/>
              <a:ea typeface="MS PGothic" charset="0"/>
              <a:cs typeface="MS PGothic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0499091" y="3847437"/>
            <a:ext cx="3429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spcBef>
                <a:spcPct val="20000"/>
              </a:spcBef>
            </a:pPr>
            <a:r>
              <a:rPr lang="en-US" sz="1400">
                <a:solidFill>
                  <a:srgbClr val="404040"/>
                </a:solidFill>
                <a:latin typeface="Arial" charset="0"/>
                <a:ea typeface="MS PGothic" charset="0"/>
                <a:cs typeface="MS PGothic" charset="0"/>
              </a:rPr>
              <a:t>If the customer’s inquiry or problem is resolved in the first call, only 1% of those customers are at risk to go to your competitors</a:t>
            </a:r>
            <a:endParaRPr lang="en-US" sz="1400" b="1" dirty="0">
              <a:solidFill>
                <a:srgbClr val="404040"/>
              </a:solidFill>
              <a:latin typeface="Arial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48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Agent Assist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177F8E-3B53-4C83-AAEE-098921EBA9F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515600" y="1447800"/>
            <a:ext cx="3962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LIVE DEMO AND SCRIPT</a:t>
            </a:r>
            <a:endParaRPr lang="en-US" sz="2000" dirty="0"/>
          </a:p>
          <a:p>
            <a:r>
              <a:rPr lang="en-US" sz="2000" dirty="0" smtClean="0"/>
              <a:t>URL: </a:t>
            </a:r>
            <a:r>
              <a:rPr lang="en-US" sz="2000" dirty="0" smtClean="0">
                <a:hlinkClick r:id="rId2"/>
              </a:rPr>
              <a:t>Agent Assist Demo</a:t>
            </a:r>
            <a:endParaRPr lang="en-US" sz="2000" dirty="0" smtClean="0"/>
          </a:p>
          <a:p>
            <a:r>
              <a:rPr lang="en-US" sz="2000" dirty="0" smtClean="0"/>
              <a:t>Watson/w@ts0n</a:t>
            </a:r>
          </a:p>
          <a:p>
            <a:endParaRPr lang="en-US" sz="2000" dirty="0"/>
          </a:p>
          <a:p>
            <a:r>
              <a:rPr lang="en-US" sz="2000" dirty="0" smtClean="0"/>
              <a:t>Click: The Phone Icon near customer on right side of page to start the demo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76400"/>
            <a:ext cx="9753600" cy="4902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0" y="3429000"/>
            <a:ext cx="1219200" cy="381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0363200" y="3962400"/>
            <a:ext cx="423336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Talking Points:</a:t>
            </a:r>
          </a:p>
          <a:p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Watson is listening and transcribe the conversation between a customer and an agent.</a:t>
            </a:r>
          </a:p>
          <a:p>
            <a:pPr marL="342900" indent="-342900">
              <a:buFont typeface="Arial"/>
              <a:buChar char="•"/>
            </a:pP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Watson can understand the intent of the customers questions and can surface relevant information to the agent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8568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Agent Assist Use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177F8E-3B53-4C83-AAEE-098921EBA9F4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920830" y="1710932"/>
            <a:ext cx="12788741" cy="5299468"/>
            <a:chOff x="835819" y="1512810"/>
            <a:chExt cx="12788741" cy="5299468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835819" y="1512810"/>
              <a:ext cx="12788741" cy="2190511"/>
              <a:chOff x="609600" y="1050650"/>
              <a:chExt cx="8001000" cy="1371081"/>
            </a:xfrm>
          </p:grpSpPr>
          <p:sp>
            <p:nvSpPr>
              <p:cNvPr id="6" name="TextBox 8"/>
              <p:cNvSpPr txBox="1">
                <a:spLocks noChangeArrowheads="1"/>
              </p:cNvSpPr>
              <p:nvPr/>
            </p:nvSpPr>
            <p:spPr bwMode="auto">
              <a:xfrm>
                <a:off x="724015" y="1050651"/>
                <a:ext cx="1219234" cy="311782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lIns="249461" tIns="124731" rIns="249461" bIns="12473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1200">
                    <a:solidFill>
                      <a:srgbClr val="004266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1200">
                    <a:solidFill>
                      <a:srgbClr val="004266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defTabSz="488633" fontAlgn="auto"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lang="en-US" altLang="en-US" sz="1600" kern="0" dirty="0">
                    <a:solidFill>
                      <a:srgbClr val="0086B5"/>
                    </a:solidFill>
                    <a:latin typeface="+mj-lt"/>
                    <a:ea typeface="Calibri Light" charset="0"/>
                    <a:cs typeface="Calibri Light" charset="0"/>
                    <a:sym typeface="Helvetica Neue Light" charset="0"/>
                  </a:rPr>
                  <a:t>Use Case Theme</a:t>
                </a:r>
              </a:p>
            </p:txBody>
          </p:sp>
          <p:sp>
            <p:nvSpPr>
              <p:cNvPr id="7" name="TextBox 8"/>
              <p:cNvSpPr txBox="1">
                <a:spLocks noChangeArrowheads="1"/>
              </p:cNvSpPr>
              <p:nvPr/>
            </p:nvSpPr>
            <p:spPr bwMode="auto">
              <a:xfrm>
                <a:off x="2857676" y="1050650"/>
                <a:ext cx="1067277" cy="311782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lIns="249461" tIns="124731" rIns="249461" bIns="12473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1200">
                    <a:solidFill>
                      <a:srgbClr val="004266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1200">
                    <a:solidFill>
                      <a:srgbClr val="004266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defTabSz="488633" fontAlgn="auto"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lang="en-US" altLang="en-US" sz="1600" kern="0" dirty="0">
                    <a:solidFill>
                      <a:srgbClr val="0086B5"/>
                    </a:solidFill>
                    <a:latin typeface="+mj-lt"/>
                    <a:ea typeface="Calibri Light" charset="0"/>
                    <a:cs typeface="Calibri Light" charset="0"/>
                    <a:sym typeface="Helvetica Neue Light" charset="0"/>
                  </a:rPr>
                  <a:t>Description</a:t>
                </a:r>
              </a:p>
            </p:txBody>
          </p:sp>
          <p:sp>
            <p:nvSpPr>
              <p:cNvPr id="8" name="TextBox 8"/>
              <p:cNvSpPr txBox="1">
                <a:spLocks noChangeArrowheads="1"/>
              </p:cNvSpPr>
              <p:nvPr/>
            </p:nvSpPr>
            <p:spPr bwMode="auto">
              <a:xfrm>
                <a:off x="5144187" y="1050651"/>
                <a:ext cx="1066383" cy="311782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lIns="249461" tIns="124731" rIns="249461" bIns="12473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1200">
                    <a:solidFill>
                      <a:srgbClr val="004266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1200">
                    <a:solidFill>
                      <a:srgbClr val="004266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defTabSz="488633" fontAlgn="auto"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lang="en-US" altLang="en-US" sz="1600" kern="0" dirty="0">
                    <a:solidFill>
                      <a:srgbClr val="0086B5"/>
                    </a:solidFill>
                    <a:latin typeface="+mj-lt"/>
                    <a:ea typeface="Calibri Light" charset="0"/>
                    <a:cs typeface="Calibri Light" charset="0"/>
                    <a:sym typeface="Helvetica Neue Light" charset="0"/>
                  </a:rPr>
                  <a:t>Components</a:t>
                </a:r>
              </a:p>
            </p:txBody>
          </p:sp>
          <p:sp>
            <p:nvSpPr>
              <p:cNvPr id="9" name="TextBox 8"/>
              <p:cNvSpPr txBox="1">
                <a:spLocks noChangeArrowheads="1"/>
              </p:cNvSpPr>
              <p:nvPr/>
            </p:nvSpPr>
            <p:spPr bwMode="auto">
              <a:xfrm>
                <a:off x="7201868" y="1050651"/>
                <a:ext cx="1066383" cy="311782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lIns="249461" tIns="124731" rIns="249461" bIns="12473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1200">
                    <a:solidFill>
                      <a:srgbClr val="004266"/>
                    </a:solidFill>
                    <a:latin typeface="Arial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1200">
                    <a:solidFill>
                      <a:srgbClr val="004266"/>
                    </a:solidFill>
                    <a:latin typeface="Arial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defTabSz="488633" fontAlgn="auto"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lang="en-US" altLang="en-US" sz="1600" kern="0" dirty="0">
                    <a:solidFill>
                      <a:srgbClr val="0086B5"/>
                    </a:solidFill>
                    <a:latin typeface="+mj-lt"/>
                    <a:ea typeface="Calibri Light" charset="0"/>
                    <a:cs typeface="Calibri Light" charset="0"/>
                    <a:sym typeface="Helvetica Neue Light" charset="0"/>
                  </a:rPr>
                  <a:t>Users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609600" y="1278840"/>
                <a:ext cx="1600021" cy="114289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48863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800" kern="0">
                    <a:solidFill>
                      <a:srgbClr val="FFFFFF"/>
                    </a:solidFill>
                    <a:latin typeface="Calibri Light" charset="0"/>
                    <a:ea typeface="Calibri Light" charset="0"/>
                    <a:cs typeface="Calibri Light" charset="0"/>
                    <a:sym typeface="Helvetica Neue Light" charset="0"/>
                  </a:rPr>
                  <a:t>Surface relevant content and data that is currently spread across multiple, disparate sources.</a:t>
                </a:r>
                <a:endParaRPr lang="en-US" sz="1800" kern="0" dirty="0">
                  <a:solidFill>
                    <a:srgbClr val="FFFFFF"/>
                  </a:solidFill>
                  <a:latin typeface="Calibri Light" charset="0"/>
                  <a:ea typeface="Calibri Light" charset="0"/>
                  <a:cs typeface="Calibri Light" charset="0"/>
                  <a:sym typeface="Helvetica Neue Light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800940" y="1278840"/>
                <a:ext cx="1980808" cy="1142891"/>
              </a:xfrm>
              <a:prstGeom prst="rect">
                <a:avLst/>
              </a:prstGeom>
              <a:solidFill>
                <a:srgbClr val="F2F2F2"/>
              </a:solidFill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284538" indent="-284538" defTabSz="488633"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sz="1700" kern="0">
                    <a:solidFill>
                      <a:srgbClr val="000000"/>
                    </a:solidFill>
                    <a:latin typeface="Calibri Light" charset="0"/>
                    <a:ea typeface="Calibri Light" charset="0"/>
                    <a:cs typeface="Calibri Light" charset="0"/>
                    <a:sym typeface="Helvetica Neue Light" charset="0"/>
                  </a:rPr>
                  <a:t>WEX</a:t>
                </a:r>
              </a:p>
              <a:p>
                <a:pPr marL="284538" indent="-284538" defTabSz="488633"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sz="1700" kern="0" dirty="0">
                    <a:solidFill>
                      <a:srgbClr val="000000"/>
                    </a:solidFill>
                    <a:latin typeface="Calibri Light" charset="0"/>
                    <a:ea typeface="Calibri Light" charset="0"/>
                    <a:cs typeface="Calibri Light" charset="0"/>
                    <a:sym typeface="Helvetica Neue Light" charset="0"/>
                  </a:rPr>
                  <a:t>NLC and Dialog</a:t>
                </a:r>
              </a:p>
              <a:p>
                <a:pPr marL="284538" indent="-284538" defTabSz="488633"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sz="1700" kern="0" dirty="0">
                    <a:solidFill>
                      <a:srgbClr val="000000"/>
                    </a:solidFill>
                    <a:latin typeface="Calibri Light" charset="0"/>
                    <a:ea typeface="Calibri Light" charset="0"/>
                    <a:cs typeface="Calibri Light" charset="0"/>
                    <a:sym typeface="Helvetica Neue Light" charset="0"/>
                  </a:rPr>
                  <a:t>Speech to Text</a:t>
                </a:r>
              </a:p>
              <a:p>
                <a:pPr marL="284538" indent="-284538" defTabSz="488633"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sz="1700" kern="0" dirty="0">
                    <a:solidFill>
                      <a:srgbClr val="000000"/>
                    </a:solidFill>
                    <a:latin typeface="Calibri Light" charset="0"/>
                    <a:ea typeface="Calibri Light" charset="0"/>
                    <a:cs typeface="Calibri Light" charset="0"/>
                    <a:sym typeface="Helvetica Neue Light" charset="0"/>
                  </a:rPr>
                  <a:t>Text to Speech</a:t>
                </a:r>
              </a:p>
              <a:p>
                <a:pPr marL="284538" indent="-284538" defTabSz="488633"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sz="1700" kern="0" dirty="0">
                    <a:solidFill>
                      <a:srgbClr val="000000"/>
                    </a:solidFill>
                    <a:latin typeface="Calibri Light" charset="0"/>
                    <a:ea typeface="Calibri Light" charset="0"/>
                    <a:cs typeface="Calibri Light" charset="0"/>
                    <a:sym typeface="Helvetica Neue Light" charset="0"/>
                  </a:rPr>
                  <a:t>SPSS</a:t>
                </a:r>
              </a:p>
              <a:p>
                <a:pPr marL="284538" indent="-284538" defTabSz="488633"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sz="1700" kern="0" dirty="0">
                    <a:solidFill>
                      <a:srgbClr val="000000"/>
                    </a:solidFill>
                    <a:latin typeface="Calibri Light" charset="0"/>
                    <a:ea typeface="Calibri Light" charset="0"/>
                    <a:cs typeface="Calibri Light" charset="0"/>
                    <a:sym typeface="Helvetica Neue Light" charset="0"/>
                  </a:rPr>
                  <a:t>Streams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934600" y="1278840"/>
                <a:ext cx="1676000" cy="1142891"/>
              </a:xfrm>
              <a:prstGeom prst="rect">
                <a:avLst/>
              </a:prstGeom>
              <a:solidFill>
                <a:srgbClr val="F2F2F2"/>
              </a:solidFill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48863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en-US" sz="1600" kern="0" dirty="0">
                    <a:solidFill>
                      <a:srgbClr val="000000"/>
                    </a:solidFill>
                    <a:latin typeface="Calibri Light" charset="0"/>
                    <a:ea typeface="Calibri Light" charset="0"/>
                    <a:cs typeface="Calibri Light" charset="0"/>
                    <a:sym typeface="Helvetica Neue Light" charset="0"/>
                  </a:rPr>
                  <a:t>Contact Center Agents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362472" y="1278840"/>
                <a:ext cx="2285617" cy="1142891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defTabSz="48863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700" kern="0" dirty="0">
                    <a:solidFill>
                      <a:srgbClr val="000000"/>
                    </a:solidFill>
                    <a:latin typeface="Calibri Light" charset="0"/>
                    <a:ea typeface="Calibri Light" charset="0"/>
                    <a:cs typeface="Calibri Light" charset="0"/>
                    <a:sym typeface="Helvetica Neue Light" charset="0"/>
                  </a:rPr>
                  <a:t>Provide end user (agents, CSR, technician, engineer, etc.) with 360</a:t>
                </a:r>
                <a:r>
                  <a:rPr lang="en-US" sz="1700" kern="0" baseline="30000" dirty="0">
                    <a:solidFill>
                      <a:srgbClr val="000000"/>
                    </a:solidFill>
                    <a:latin typeface="Calibri Light" charset="0"/>
                    <a:ea typeface="Calibri Light" charset="0"/>
                    <a:cs typeface="Calibri Light" charset="0"/>
                    <a:sym typeface="Helvetica Neue Light" charset="0"/>
                  </a:rPr>
                  <a:t>o</a:t>
                </a:r>
                <a:r>
                  <a:rPr lang="en-US" sz="1700" kern="0" dirty="0">
                    <a:solidFill>
                      <a:srgbClr val="000000"/>
                    </a:solidFill>
                    <a:latin typeface="Calibri Light" charset="0"/>
                    <a:ea typeface="Calibri Light" charset="0"/>
                    <a:cs typeface="Calibri Light" charset="0"/>
                    <a:sym typeface="Helvetica Neue Light" charset="0"/>
                  </a:rPr>
                  <a:t> Customer view with relevant and timely information from multiple systems such as: outages, equipment status, billing, and transactional data, etc. </a:t>
                </a:r>
              </a:p>
            </p:txBody>
          </p:sp>
        </p:grpSp>
        <p:sp>
          <p:nvSpPr>
            <p:cNvPr id="14" name="Rounded Rectangle 13"/>
            <p:cNvSpPr/>
            <p:nvPr/>
          </p:nvSpPr>
          <p:spPr bwMode="auto">
            <a:xfrm>
              <a:off x="4968858" y="5492634"/>
              <a:ext cx="1166198" cy="686313"/>
            </a:xfrm>
            <a:prstGeom prst="roundRect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/>
          </p:spPr>
          <p:txBody>
            <a:bodyPr lIns="82296" tIns="41148" rIns="82296" bIns="41148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886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rgbClr val="FFFFFF"/>
                  </a:solidFill>
                  <a:latin typeface="Calibri Light" charset="0"/>
                  <a:ea typeface="Calibri Light" charset="0"/>
                  <a:cs typeface="Calibri Light" charset="0"/>
                  <a:sym typeface="Helvetica Neue Light" charset="0"/>
                </a:rPr>
                <a:t>Virtual Assistant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 bwMode="auto">
            <a:xfrm>
              <a:off x="10228692" y="5805383"/>
              <a:ext cx="72698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7532214" y="4534466"/>
              <a:ext cx="2361388" cy="2018427"/>
              <a:chOff x="7789261" y="4165932"/>
              <a:chExt cx="2623764" cy="2242697"/>
            </a:xfrm>
          </p:grpSpPr>
          <p:sp>
            <p:nvSpPr>
              <p:cNvPr id="17" name="Rounded Rectangle 16"/>
              <p:cNvSpPr/>
              <p:nvPr/>
            </p:nvSpPr>
            <p:spPr bwMode="auto">
              <a:xfrm>
                <a:off x="7789261" y="4165932"/>
                <a:ext cx="2623764" cy="2242697"/>
              </a:xfrm>
              <a:prstGeom prst="round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/>
              <a:lstStyle/>
              <a:p>
                <a:pPr algn="ctr" defTabSz="48863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kern="0" dirty="0">
                    <a:solidFill>
                      <a:srgbClr val="FFFFFF"/>
                    </a:solidFill>
                    <a:latin typeface="Calibri Light" charset="0"/>
                    <a:ea typeface="Calibri Light" charset="0"/>
                    <a:cs typeface="Calibri Light" charset="0"/>
                    <a:sym typeface="Helvetica Neue Light" charset="0"/>
                  </a:rPr>
                  <a:t>Watson Explorer</a:t>
                </a:r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7948447" y="4922395"/>
                <a:ext cx="2294104" cy="1251304"/>
                <a:chOff x="7948447" y="4922395"/>
                <a:chExt cx="2294104" cy="1251304"/>
              </a:xfrm>
            </p:grpSpPr>
            <p:sp>
              <p:nvSpPr>
                <p:cNvPr id="19" name="Rounded Rectangle 18"/>
                <p:cNvSpPr/>
                <p:nvPr/>
              </p:nvSpPr>
              <p:spPr bwMode="auto">
                <a:xfrm>
                  <a:off x="7948447" y="4922395"/>
                  <a:ext cx="1070852" cy="579375"/>
                </a:xfrm>
                <a:prstGeom prst="roundRect">
                  <a:avLst/>
                </a:prstGeom>
                <a:solidFill>
                  <a:schemeClr val="bg2"/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488633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600" kern="0" dirty="0">
                      <a:solidFill>
                        <a:srgbClr val="000000"/>
                      </a:solidFill>
                      <a:latin typeface="Calibri Light" charset="0"/>
                      <a:ea typeface="Calibri Light" charset="0"/>
                      <a:cs typeface="Calibri Light" charset="0"/>
                      <a:sym typeface="Helvetica Neue Light" charset="0"/>
                    </a:rPr>
                    <a:t>Dialog</a:t>
                  </a: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 bwMode="auto">
                <a:xfrm>
                  <a:off x="7948447" y="5594324"/>
                  <a:ext cx="1070852" cy="579375"/>
                </a:xfrm>
                <a:prstGeom prst="roundRect">
                  <a:avLst/>
                </a:prstGeom>
                <a:solidFill>
                  <a:schemeClr val="bg2"/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488633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600" kern="0" dirty="0">
                      <a:solidFill>
                        <a:srgbClr val="000000"/>
                      </a:solidFill>
                      <a:latin typeface="Calibri Light" charset="0"/>
                      <a:ea typeface="Calibri Light" charset="0"/>
                      <a:cs typeface="Calibri Light" charset="0"/>
                      <a:sym typeface="Helvetica Neue Light" charset="0"/>
                    </a:rPr>
                    <a:t>NLC</a:t>
                  </a:r>
                </a:p>
              </p:txBody>
            </p:sp>
            <p:sp>
              <p:nvSpPr>
                <p:cNvPr id="21" name="Rounded Rectangle 20"/>
                <p:cNvSpPr/>
                <p:nvPr/>
              </p:nvSpPr>
              <p:spPr bwMode="auto">
                <a:xfrm>
                  <a:off x="9171699" y="4922395"/>
                  <a:ext cx="1070852" cy="579375"/>
                </a:xfrm>
                <a:prstGeom prst="roundRect">
                  <a:avLst/>
                </a:prstGeom>
                <a:solidFill>
                  <a:schemeClr val="bg2"/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488633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600" kern="0" dirty="0">
                      <a:solidFill>
                        <a:srgbClr val="000000"/>
                      </a:solidFill>
                      <a:latin typeface="Calibri Light" charset="0"/>
                      <a:ea typeface="Calibri Light" charset="0"/>
                      <a:cs typeface="Calibri Light" charset="0"/>
                      <a:sym typeface="Helvetica Neue Light" charset="0"/>
                    </a:rPr>
                    <a:t>SPSS</a:t>
                  </a:r>
                </a:p>
              </p:txBody>
            </p:sp>
            <p:sp>
              <p:nvSpPr>
                <p:cNvPr id="22" name="Rounded Rectangle 21"/>
                <p:cNvSpPr/>
                <p:nvPr/>
              </p:nvSpPr>
              <p:spPr bwMode="auto">
                <a:xfrm>
                  <a:off x="9171699" y="5594324"/>
                  <a:ext cx="1070852" cy="579375"/>
                </a:xfrm>
                <a:prstGeom prst="roundRect">
                  <a:avLst/>
                </a:prstGeom>
                <a:solidFill>
                  <a:schemeClr val="bg2"/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488633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600" kern="0" dirty="0">
                      <a:solidFill>
                        <a:srgbClr val="000000"/>
                      </a:solidFill>
                      <a:latin typeface="Calibri Light" charset="0"/>
                      <a:ea typeface="Calibri Light" charset="0"/>
                      <a:cs typeface="Calibri Light" charset="0"/>
                      <a:sym typeface="Helvetica Neue Light" charset="0"/>
                    </a:rPr>
                    <a:t>…</a:t>
                  </a:r>
                </a:p>
              </p:txBody>
            </p:sp>
          </p:grpSp>
        </p:grpSp>
        <p:grpSp>
          <p:nvGrpSpPr>
            <p:cNvPr id="23" name="Group 22"/>
            <p:cNvGrpSpPr/>
            <p:nvPr/>
          </p:nvGrpSpPr>
          <p:grpSpPr>
            <a:xfrm>
              <a:off x="11290764" y="4046220"/>
              <a:ext cx="1363088" cy="2766058"/>
              <a:chOff x="12654846" y="4843076"/>
              <a:chExt cx="1514542" cy="3073398"/>
            </a:xfrm>
          </p:grpSpPr>
          <p:sp>
            <p:nvSpPr>
              <p:cNvPr id="24" name="Rounded Rectangle 23"/>
              <p:cNvSpPr/>
              <p:nvPr/>
            </p:nvSpPr>
            <p:spPr bwMode="auto">
              <a:xfrm>
                <a:off x="12654846" y="4843076"/>
                <a:ext cx="1514542" cy="3073398"/>
              </a:xfrm>
              <a:prstGeom prst="round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/>
              <a:lstStyle/>
              <a:p>
                <a:pPr algn="ctr" defTabSz="48863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400" kern="0" dirty="0">
                    <a:latin typeface="Helvetica Neue"/>
                    <a:ea typeface="Helvetica Neue"/>
                    <a:cs typeface="Helvetica Neue"/>
                    <a:sym typeface="Helvetica Neue Light" charset="0"/>
                  </a:rPr>
                  <a:t>Systems</a:t>
                </a:r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12892674" y="5666254"/>
                <a:ext cx="1038887" cy="2072422"/>
                <a:chOff x="12877800" y="5666254"/>
                <a:chExt cx="1038887" cy="2072422"/>
              </a:xfrm>
            </p:grpSpPr>
            <p:sp>
              <p:nvSpPr>
                <p:cNvPr id="26" name="Can 25"/>
                <p:cNvSpPr/>
                <p:nvPr/>
              </p:nvSpPr>
              <p:spPr bwMode="auto">
                <a:xfrm>
                  <a:off x="12877800" y="5666254"/>
                  <a:ext cx="1038887" cy="411901"/>
                </a:xfrm>
                <a:prstGeom prst="can">
                  <a:avLst/>
                </a:prstGeom>
                <a:solidFill>
                  <a:srgbClr val="F2F2F2"/>
                </a:solidFill>
                <a:ln w="9525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488633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en-US" sz="1000" kern="0" dirty="0">
                      <a:solidFill>
                        <a:srgbClr val="41A6D9"/>
                      </a:solidFill>
                      <a:latin typeface="Calibri Light" charset="0"/>
                      <a:ea typeface="Calibri Light" charset="0"/>
                      <a:cs typeface="Calibri Light" charset="0"/>
                      <a:sym typeface="Helvetica Neue Light" charset="0"/>
                    </a:rPr>
                    <a:t>Internal Knowledge</a:t>
                  </a:r>
                </a:p>
              </p:txBody>
            </p:sp>
            <p:sp>
              <p:nvSpPr>
                <p:cNvPr id="27" name="Can 26"/>
                <p:cNvSpPr/>
                <p:nvPr/>
              </p:nvSpPr>
              <p:spPr bwMode="auto">
                <a:xfrm>
                  <a:off x="12877800" y="6219281"/>
                  <a:ext cx="1038887" cy="411901"/>
                </a:xfrm>
                <a:prstGeom prst="can">
                  <a:avLst/>
                </a:prstGeom>
                <a:solidFill>
                  <a:srgbClr val="F2F2F2"/>
                </a:solidFill>
                <a:ln w="9525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488633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en-US" sz="1000" kern="0" dirty="0">
                      <a:solidFill>
                        <a:srgbClr val="41A6D9"/>
                      </a:solidFill>
                      <a:latin typeface="Calibri Light" charset="0"/>
                      <a:ea typeface="Calibri Light" charset="0"/>
                      <a:cs typeface="Calibri Light" charset="0"/>
                      <a:sym typeface="Helvetica Neue Light" charset="0"/>
                    </a:rPr>
                    <a:t>Field Notes</a:t>
                  </a:r>
                </a:p>
              </p:txBody>
            </p:sp>
            <p:sp>
              <p:nvSpPr>
                <p:cNvPr id="28" name="Can 27"/>
                <p:cNvSpPr/>
                <p:nvPr/>
              </p:nvSpPr>
              <p:spPr bwMode="auto">
                <a:xfrm>
                  <a:off x="12877800" y="6772308"/>
                  <a:ext cx="1038887" cy="411901"/>
                </a:xfrm>
                <a:prstGeom prst="can">
                  <a:avLst/>
                </a:prstGeom>
                <a:solidFill>
                  <a:srgbClr val="F2F2F2"/>
                </a:solidFill>
                <a:ln w="9525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488633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en-US" sz="1000" kern="0" dirty="0">
                      <a:solidFill>
                        <a:srgbClr val="41A6D9"/>
                      </a:solidFill>
                      <a:latin typeface="Calibri Light" charset="0"/>
                      <a:ea typeface="Calibri Light" charset="0"/>
                      <a:cs typeface="Calibri Light" charset="0"/>
                      <a:sym typeface="Helvetica Neue Light" charset="0"/>
                    </a:rPr>
                    <a:t>Collaboration Sources</a:t>
                  </a:r>
                </a:p>
              </p:txBody>
            </p:sp>
            <p:sp>
              <p:nvSpPr>
                <p:cNvPr id="29" name="Can 28"/>
                <p:cNvSpPr/>
                <p:nvPr/>
              </p:nvSpPr>
              <p:spPr bwMode="auto">
                <a:xfrm>
                  <a:off x="12877800" y="7325335"/>
                  <a:ext cx="1038887" cy="413341"/>
                </a:xfrm>
                <a:prstGeom prst="can">
                  <a:avLst/>
                </a:prstGeom>
                <a:solidFill>
                  <a:srgbClr val="F2F2F2"/>
                </a:solidFill>
                <a:ln w="9525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488633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en-US" sz="1000" kern="0" dirty="0">
                      <a:solidFill>
                        <a:srgbClr val="41A6D9"/>
                      </a:solidFill>
                      <a:latin typeface="Calibri Light" charset="0"/>
                      <a:ea typeface="Calibri Light" charset="0"/>
                      <a:cs typeface="Calibri Light" charset="0"/>
                      <a:sym typeface="Helvetica Neue Light" charset="0"/>
                    </a:rPr>
                    <a:t>Customer Data</a:t>
                  </a:r>
                </a:p>
              </p:txBody>
            </p:sp>
          </p:grpSp>
        </p:grpSp>
        <p:cxnSp>
          <p:nvCxnSpPr>
            <p:cNvPr id="30" name="Straight Arrow Connector 29"/>
            <p:cNvCxnSpPr/>
            <p:nvPr/>
          </p:nvCxnSpPr>
          <p:spPr bwMode="auto">
            <a:xfrm>
              <a:off x="6470145" y="5805383"/>
              <a:ext cx="72698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 bwMode="auto">
            <a:xfrm>
              <a:off x="3906789" y="5805383"/>
              <a:ext cx="72698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1878674" y="4822791"/>
              <a:ext cx="1693025" cy="1577080"/>
              <a:chOff x="1330637" y="4893958"/>
              <a:chExt cx="1881139" cy="1752310"/>
            </a:xfrm>
          </p:grpSpPr>
          <p:sp>
            <p:nvSpPr>
              <p:cNvPr id="33" name="TextBox 32"/>
              <p:cNvSpPr txBox="1"/>
              <p:nvPr/>
            </p:nvSpPr>
            <p:spPr bwMode="auto">
              <a:xfrm>
                <a:off x="1330637" y="5928123"/>
                <a:ext cx="1881139" cy="7181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defTabSz="48863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800" kern="0" dirty="0">
                    <a:solidFill>
                      <a:srgbClr val="000000"/>
                    </a:solidFill>
                    <a:latin typeface="Helvetica Neue Light" charset="0"/>
                    <a:ea typeface="MS PGothic" charset="-128"/>
                    <a:cs typeface="Helvetica Neue"/>
                    <a:sym typeface="Helvetica Neue Light" charset="0"/>
                  </a:rPr>
                  <a:t>Contact Center Agents</a:t>
                </a:r>
              </a:p>
            </p:txBody>
          </p:sp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32" b="90073" l="2308" r="95641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180" r="2307" b="7724"/>
              <a:stretch/>
            </p:blipFill>
            <p:spPr>
              <a:xfrm>
                <a:off x="1741750" y="4893958"/>
                <a:ext cx="1058911" cy="103416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7450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checklist for sellers to qualify the client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177F8E-3B53-4C83-AAEE-098921EBA9F4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62611"/>
              </p:ext>
            </p:extLst>
          </p:nvPr>
        </p:nvGraphicFramePr>
        <p:xfrm>
          <a:off x="457200" y="1539240"/>
          <a:ext cx="13639800" cy="598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228600"/>
                <a:gridCol w="10515600"/>
              </a:tblGrid>
              <a:tr h="59436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C7"/>
                          </a:solidFill>
                        </a:rPr>
                        <a:t>Key Criteria</a:t>
                      </a:r>
                      <a:endParaRPr lang="en-US" dirty="0">
                        <a:solidFill>
                          <a:srgbClr val="0080C7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C7"/>
                          </a:solidFill>
                        </a:rPr>
                        <a:t>Optimal Candidates Look Like:</a:t>
                      </a:r>
                    </a:p>
                  </a:txBody>
                  <a:tcPr>
                    <a:noFill/>
                  </a:tcPr>
                </a:tc>
              </a:tr>
              <a:tr h="815305">
                <a:tc>
                  <a:txBody>
                    <a:bodyPr/>
                    <a:lstStyle/>
                    <a:p>
                      <a:pPr marL="342900" marR="0" lvl="0" indent="-342900" algn="l" defTabSz="130622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q"/>
                        <a:tabLst/>
                        <a:defRPr/>
                      </a:pPr>
                      <a:r>
                        <a:rPr lang="en-US" sz="2000" b="1" dirty="0" smtClean="0"/>
                        <a:t>SPONSORSHIP:</a:t>
                      </a:r>
                      <a:endParaRPr lang="en-US" sz="20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0622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2000" b="0" dirty="0" smtClean="0"/>
                        <a:t>VP of Call centers</a:t>
                      </a:r>
                      <a:r>
                        <a:rPr lang="en-US" sz="2000" b="0" baseline="0" dirty="0" smtClean="0"/>
                        <a:t> and CRM leader are roles that have the best span of control to make the decisions that drive success with the clients C-suite engagement</a:t>
                      </a:r>
                      <a:endParaRPr lang="en-US" sz="2000" b="0" dirty="0"/>
                    </a:p>
                  </a:txBody>
                  <a:tcPr>
                    <a:noFill/>
                  </a:tcPr>
                </a:tc>
              </a:tr>
              <a:tr h="815305">
                <a:tc>
                  <a:txBody>
                    <a:bodyPr/>
                    <a:lstStyle/>
                    <a:p>
                      <a:pPr marL="342900" marR="0" lvl="0" indent="-342900" algn="l" defTabSz="130622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q"/>
                        <a:tabLst/>
                        <a:defRPr/>
                      </a:pPr>
                      <a:r>
                        <a:rPr lang="en-US" sz="2000" b="1" dirty="0" smtClean="0"/>
                        <a:t>VISION:</a:t>
                      </a:r>
                      <a:endParaRPr lang="en-US" sz="2000" dirty="0" smtClean="0"/>
                    </a:p>
                  </a:txBody>
                  <a:tcPr>
                    <a:solidFill>
                      <a:srgbClr val="6DB5E5">
                        <a:alpha val="1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0622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/>
                    </a:p>
                  </a:txBody>
                  <a:tcPr>
                    <a:solidFill>
                      <a:srgbClr val="6DB5E5">
                        <a:alpha val="1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2000" b="0" dirty="0" smtClean="0"/>
                        <a:t>Understanding the</a:t>
                      </a:r>
                      <a:r>
                        <a:rPr lang="en-US" sz="2000" b="0" baseline="0" dirty="0" smtClean="0"/>
                        <a:t> impact of Watson technology and processes requires a bold vision, not an incremental one</a:t>
                      </a:r>
                      <a:endParaRPr lang="en-US" sz="2000" b="0" dirty="0"/>
                    </a:p>
                  </a:txBody>
                  <a:tcPr>
                    <a:solidFill>
                      <a:srgbClr val="6DB5E5">
                        <a:alpha val="16000"/>
                      </a:srgbClr>
                    </a:solidFill>
                  </a:tcPr>
                </a:tc>
              </a:tr>
              <a:tr h="815305">
                <a:tc>
                  <a:txBody>
                    <a:bodyPr/>
                    <a:lstStyle/>
                    <a:p>
                      <a:pPr marL="342900" lvl="0" indent="-342900" defTabSz="914400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charset="2"/>
                        <a:buChar char="q"/>
                        <a:defRPr/>
                      </a:pPr>
                      <a:r>
                        <a:rPr lang="en-US" sz="2000" b="1" dirty="0" smtClean="0"/>
                        <a:t>BUDGET:</a:t>
                      </a:r>
                      <a:endParaRPr lang="en-US" sz="20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defTabSz="914400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charset="2"/>
                        <a:buNone/>
                        <a:defRPr/>
                      </a:pPr>
                      <a:endParaRPr lang="en-US" sz="20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2000" b="0" dirty="0" smtClean="0"/>
                        <a:t>Being able to undertake a pilot is a great place but ensuring there is plan</a:t>
                      </a:r>
                      <a:r>
                        <a:rPr lang="en-US" sz="2000" b="0" baseline="0" dirty="0" smtClean="0"/>
                        <a:t> for broader roll-out up front drives faster adoption</a:t>
                      </a:r>
                      <a:endParaRPr lang="en-US" sz="2000" b="0" dirty="0"/>
                    </a:p>
                  </a:txBody>
                  <a:tcPr>
                    <a:noFill/>
                  </a:tcPr>
                </a:tc>
              </a:tr>
              <a:tr h="449824">
                <a:tc>
                  <a:txBody>
                    <a:bodyPr/>
                    <a:lstStyle/>
                    <a:p>
                      <a:pPr marL="342900" marR="0" indent="-342900" algn="l" defTabSz="130622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q"/>
                        <a:tabLst/>
                        <a:defRPr/>
                      </a:pPr>
                      <a:r>
                        <a:rPr lang="en-US" sz="2000" b="1" dirty="0" smtClean="0"/>
                        <a:t>METRICS:</a:t>
                      </a:r>
                      <a:endParaRPr lang="en-US" sz="2000" dirty="0" smtClean="0"/>
                    </a:p>
                  </a:txBody>
                  <a:tcPr>
                    <a:solidFill>
                      <a:srgbClr val="6DB5E5">
                        <a:alpha val="1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30622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/>
                    </a:p>
                  </a:txBody>
                  <a:tcPr>
                    <a:solidFill>
                      <a:srgbClr val="6DB5E5">
                        <a:alpha val="1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30622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Prioritized call center metrics and setting realistic goals of change &amp; timeline</a:t>
                      </a:r>
                    </a:p>
                  </a:txBody>
                  <a:tcPr>
                    <a:solidFill>
                      <a:srgbClr val="6DB5E5">
                        <a:alpha val="16000"/>
                      </a:srgbClr>
                    </a:solidFill>
                  </a:tcPr>
                </a:tc>
              </a:tr>
              <a:tr h="815305">
                <a:tc>
                  <a:txBody>
                    <a:bodyPr/>
                    <a:lstStyle/>
                    <a:p>
                      <a:pPr marL="342900" marR="0" indent="-342900" algn="l" defTabSz="130622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q"/>
                        <a:tabLst/>
                        <a:defRPr/>
                      </a:pPr>
                      <a:r>
                        <a:rPr lang="en-US" sz="2000" b="1" dirty="0" smtClean="0"/>
                        <a:t>ADOPTION EFFORTS:</a:t>
                      </a:r>
                      <a:endParaRPr lang="en-US" sz="20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30622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2000" b="0" dirty="0" smtClean="0"/>
                        <a:t>Understanding</a:t>
                      </a:r>
                      <a:r>
                        <a:rPr lang="en-US" sz="2000" b="0" baseline="0" dirty="0" smtClean="0"/>
                        <a:t> client processes and success definitions enable development of transformational processes and metrics </a:t>
                      </a:r>
                      <a:endParaRPr lang="en-US" sz="2000" b="0" dirty="0"/>
                    </a:p>
                  </a:txBody>
                  <a:tcPr>
                    <a:noFill/>
                  </a:tcPr>
                </a:tc>
              </a:tr>
              <a:tr h="815305">
                <a:tc>
                  <a:txBody>
                    <a:bodyPr/>
                    <a:lstStyle/>
                    <a:p>
                      <a:pPr marL="342900" marR="0" indent="-342900" algn="l" defTabSz="130622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q"/>
                        <a:tabLst/>
                        <a:defRPr/>
                      </a:pPr>
                      <a:r>
                        <a:rPr lang="en-US" sz="2000" b="1" dirty="0" smtClean="0"/>
                        <a:t>CUSTOMER EXPERIENCE:</a:t>
                      </a:r>
                      <a:endParaRPr lang="en-US" sz="2000" dirty="0" smtClean="0"/>
                    </a:p>
                  </a:txBody>
                  <a:tcPr>
                    <a:solidFill>
                      <a:srgbClr val="6DB5E5">
                        <a:alpha val="1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30622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/>
                    </a:p>
                  </a:txBody>
                  <a:tcPr>
                    <a:solidFill>
                      <a:srgbClr val="6DB5E5">
                        <a:alpha val="1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2000" b="0" dirty="0" smtClean="0"/>
                        <a:t>A Watson-driven digital</a:t>
                      </a:r>
                      <a:r>
                        <a:rPr lang="en-US" sz="2000" b="0" baseline="0" dirty="0" smtClean="0"/>
                        <a:t> </a:t>
                      </a:r>
                      <a:r>
                        <a:rPr lang="en-US" sz="2000" b="0" dirty="0" smtClean="0"/>
                        <a:t>transformation combines</a:t>
                      </a:r>
                      <a:r>
                        <a:rPr lang="en-US" sz="2000" b="0" baseline="0" dirty="0" smtClean="0"/>
                        <a:t> channels seamlessly with shared metrics.  Delivering these requires multiple domains working on shared platforms and information</a:t>
                      </a:r>
                      <a:endParaRPr lang="en-US" sz="2000" b="0" dirty="0"/>
                    </a:p>
                  </a:txBody>
                  <a:tcPr>
                    <a:solidFill>
                      <a:srgbClr val="6DB5E5">
                        <a:alpha val="16000"/>
                      </a:srgbClr>
                    </a:solidFill>
                  </a:tcPr>
                </a:tc>
              </a:tr>
              <a:tr h="815305"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20000"/>
                        </a:lnSpc>
                        <a:buFont typeface="Wingdings" charset="2"/>
                        <a:buChar char="q"/>
                      </a:pPr>
                      <a:r>
                        <a:rPr lang="en-US" sz="2000" b="1" dirty="0" smtClean="0"/>
                        <a:t>BRAND REPUTATION</a:t>
                      </a:r>
                      <a:r>
                        <a:rPr lang="en-US" sz="2000" dirty="0" smtClean="0"/>
                        <a:t>:</a:t>
                      </a:r>
                      <a:endParaRPr 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2000" b="0" dirty="0" smtClean="0"/>
                        <a:t>Companies seeking to improve reputation or maintain</a:t>
                      </a:r>
                      <a:r>
                        <a:rPr lang="en-US" sz="2000" b="0" baseline="0" dirty="0" smtClean="0"/>
                        <a:t> leadership positions are better candidates.  Success occurs when customer satisfaction and innovation are on executive agendas.</a:t>
                      </a:r>
                      <a:endParaRPr lang="en-US" sz="2000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668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Elevator Pitch for Agent Assist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828800"/>
            <a:ext cx="7315200" cy="5430838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sz="2400" dirty="0"/>
              <a:t>Watson can </a:t>
            </a:r>
            <a:r>
              <a:rPr lang="en-US" sz="2400" dirty="0" smtClean="0"/>
              <a:t>assist agent to make better decision with customers on the phone</a:t>
            </a:r>
            <a:endParaRPr lang="en-US" sz="2400" dirty="0"/>
          </a:p>
          <a:p>
            <a:pPr marL="1174750" lvl="1" indent="-457200">
              <a:buFont typeface="Arial"/>
              <a:buChar char="•"/>
            </a:pPr>
            <a:r>
              <a:rPr lang="en-US" sz="2000" dirty="0" smtClean="0"/>
              <a:t>Alert the agent based on the conversations with the customer</a:t>
            </a:r>
          </a:p>
          <a:p>
            <a:pPr marL="1174750" lvl="1" indent="-457200">
              <a:buFont typeface="Arial"/>
              <a:buChar char="•"/>
            </a:pPr>
            <a:r>
              <a:rPr lang="en-US" sz="2000" dirty="0" smtClean="0"/>
              <a:t>Provide relevant and personalized information to the agent at the point of contact</a:t>
            </a:r>
          </a:p>
          <a:p>
            <a:pPr marL="1174750" lvl="1" indent="-457200">
              <a:buFont typeface="Arial"/>
              <a:buChar char="•"/>
            </a:pPr>
            <a:r>
              <a:rPr lang="en-US" sz="2000" dirty="0"/>
              <a:t>Provide a 360 view of the </a:t>
            </a:r>
            <a:r>
              <a:rPr lang="en-US" sz="2000" dirty="0" smtClean="0"/>
              <a:t>customer</a:t>
            </a:r>
          </a:p>
          <a:p>
            <a:pPr marL="1174750" lvl="1" indent="-457200">
              <a:buFont typeface="Arial"/>
              <a:buChar char="•"/>
            </a:pPr>
            <a:r>
              <a:rPr lang="en-US" sz="2000" dirty="0" smtClean="0"/>
              <a:t>Provide upsell opportunities based on insights</a:t>
            </a:r>
          </a:p>
          <a:p>
            <a:pPr marL="1174750" lvl="1" indent="-457200">
              <a:buFont typeface="Arial"/>
              <a:buChar char="•"/>
            </a:pPr>
            <a:r>
              <a:rPr lang="en-US" sz="2000" dirty="0"/>
              <a:t>Emotional and </a:t>
            </a:r>
            <a:r>
              <a:rPr lang="en-US" sz="2000" dirty="0" smtClean="0"/>
              <a:t>social </a:t>
            </a:r>
            <a:r>
              <a:rPr lang="en-US" sz="2000" dirty="0"/>
              <a:t>tones </a:t>
            </a:r>
            <a:r>
              <a:rPr lang="en-US" sz="2000" dirty="0" smtClean="0"/>
              <a:t>of the recorded conversation show </a:t>
            </a:r>
            <a:r>
              <a:rPr lang="en-US" sz="2000" dirty="0"/>
              <a:t>the distribution of conversations across those categories from cognitive </a:t>
            </a:r>
            <a:r>
              <a:rPr lang="en-US" sz="2000" dirty="0" smtClean="0"/>
              <a:t>psychology</a:t>
            </a:r>
          </a:p>
          <a:p>
            <a:pPr marL="1174750" lvl="1" indent="-457200">
              <a:buFont typeface="Arial"/>
              <a:buChar char="•"/>
            </a:pPr>
            <a:r>
              <a:rPr lang="en-US" sz="2000" dirty="0" smtClean="0"/>
              <a:t>Can help with agent training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A1C353-5D38-4C5C-8D25-B1ED6D5DE95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8229600" y="1828800"/>
            <a:ext cx="6248400" cy="5791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342900" indent="-342900" algn="l" defTabSz="1304925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 kern="1200">
                <a:solidFill>
                  <a:srgbClr val="262626"/>
                </a:solidFill>
                <a:latin typeface="Calibri Light" pitchFamily="34" charset="0"/>
                <a:ea typeface="+mn-ea"/>
                <a:cs typeface="+mn-cs"/>
              </a:defRPr>
            </a:lvl1pPr>
            <a:lvl2pPr marL="1060450" indent="-407988" algn="l" defTabSz="1304925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262626"/>
                </a:solidFill>
                <a:latin typeface="Calibri Light" pitchFamily="34" charset="0"/>
                <a:ea typeface="+mn-ea"/>
                <a:cs typeface="+mn-cs"/>
              </a:defRPr>
            </a:lvl2pPr>
            <a:lvl3pPr marL="1631950" indent="-325438" algn="l" defTabSz="1304925" rtl="0" eaLnBrk="1" fontAlgn="base" hangingPunct="1">
              <a:spcBef>
                <a:spcPct val="20000"/>
              </a:spcBef>
              <a:spcAft>
                <a:spcPct val="0"/>
              </a:spcAft>
              <a:buFont typeface="Calibri Light" panose="020F0302020204030204" pitchFamily="34" charset="0"/>
              <a:buChar char="‐"/>
              <a:defRPr sz="2400" kern="1200">
                <a:solidFill>
                  <a:srgbClr val="262626"/>
                </a:solidFill>
                <a:latin typeface="Calibri Light" pitchFamily="34" charset="0"/>
                <a:ea typeface="+mn-ea"/>
                <a:cs typeface="+mn-cs"/>
              </a:defRPr>
            </a:lvl3pPr>
            <a:lvl4pPr marL="2284413" indent="-325438" algn="l" defTabSz="1304925" rtl="0" eaLnBrk="1" fontAlgn="base" hangingPunct="1">
              <a:spcBef>
                <a:spcPct val="20000"/>
              </a:spcBef>
              <a:spcAft>
                <a:spcPct val="0"/>
              </a:spcAft>
              <a:buFont typeface="Calibri Light" panose="020F0302020204030204" pitchFamily="34" charset="0"/>
              <a:buChar char="»"/>
              <a:defRPr sz="2000" kern="1200">
                <a:solidFill>
                  <a:srgbClr val="262626"/>
                </a:solidFill>
                <a:latin typeface="Calibri Light" pitchFamily="34" charset="0"/>
                <a:ea typeface="+mn-ea"/>
                <a:cs typeface="+mn-cs"/>
              </a:defRPr>
            </a:lvl4pPr>
            <a:lvl5pPr marL="2938463" indent="-325438" algn="l" defTabSz="1304925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900" kern="1200">
                <a:solidFill>
                  <a:schemeClr val="tx1"/>
                </a:solidFill>
                <a:latin typeface="Calibri Light" pitchFamily="34" charset="0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sz="2400" b="1" u="sng" dirty="0" smtClean="0"/>
              <a:t>FAQs</a:t>
            </a:r>
          </a:p>
          <a:p>
            <a:pPr marL="0" indent="0"/>
            <a:endParaRPr lang="en-US" sz="2400" dirty="0"/>
          </a:p>
          <a:p>
            <a:pPr>
              <a:buFont typeface="Arial"/>
              <a:buChar char="•"/>
            </a:pPr>
            <a:r>
              <a:rPr lang="en-US" sz="2400" b="1" dirty="0"/>
              <a:t>What is the client buying?</a:t>
            </a:r>
            <a:endParaRPr lang="en-US" sz="2400" dirty="0"/>
          </a:p>
          <a:p>
            <a:pPr lvl="1">
              <a:buFont typeface="Arial"/>
              <a:buChar char="•"/>
            </a:pPr>
            <a:r>
              <a:rPr lang="en-US" sz="1800" dirty="0"/>
              <a:t>A 1-year subscription to Watson Explorer license and Watson Developer Cloud Platform which will enable the client to develop the Social CRM pattern</a:t>
            </a:r>
          </a:p>
          <a:p>
            <a:pPr>
              <a:buFont typeface="Arial"/>
              <a:buChar char="•"/>
            </a:pPr>
            <a:r>
              <a:rPr lang="en-US" sz="2400" b="1" dirty="0"/>
              <a:t>How much does it generally cost and timeline?</a:t>
            </a:r>
            <a:endParaRPr lang="en-US" sz="2400" dirty="0"/>
          </a:p>
          <a:p>
            <a:pPr lvl="1">
              <a:buFont typeface="Arial"/>
              <a:buChar char="•"/>
            </a:pPr>
            <a:r>
              <a:rPr lang="en-US" sz="1800" dirty="0"/>
              <a:t>$250K for 1-year subscription &amp; 4 weeks to deploy an initial pilot </a:t>
            </a:r>
          </a:p>
          <a:p>
            <a:pPr>
              <a:buFont typeface="Arial"/>
              <a:buChar char="•"/>
            </a:pPr>
            <a:r>
              <a:rPr lang="en-US" sz="2400" b="1" dirty="0"/>
              <a:t>How does the solution get implemented? </a:t>
            </a:r>
            <a:endParaRPr lang="en-US" sz="2400" dirty="0"/>
          </a:p>
          <a:p>
            <a:pPr lvl="1">
              <a:buFont typeface="Arial"/>
              <a:buChar char="•"/>
            </a:pPr>
            <a:r>
              <a:rPr lang="en-US" sz="1800" dirty="0"/>
              <a:t>There are two options:</a:t>
            </a:r>
          </a:p>
          <a:p>
            <a:pPr lvl="2">
              <a:buFont typeface="+mj-lt"/>
              <a:buAutoNum type="arabicPeriod"/>
            </a:pPr>
            <a:r>
              <a:rPr lang="en-US" sz="1600" dirty="0"/>
              <a:t>Self-Serve: 1-week enablement session for client developers with education on the solution pattern. After which, client IT teams then develop/deploy the solution in a self-serve mode. </a:t>
            </a:r>
          </a:p>
          <a:p>
            <a:pPr marL="1746250" lvl="2" indent="-457200">
              <a:buFont typeface="+mj-lt"/>
              <a:buAutoNum type="arabicPeriod"/>
            </a:pPr>
            <a:r>
              <a:rPr lang="en-US" sz="1600" dirty="0"/>
              <a:t>Professional Services: Hire IBM or use system integrator to develop  </a:t>
            </a:r>
          </a:p>
        </p:txBody>
      </p:sp>
    </p:spTree>
    <p:extLst>
      <p:ext uri="{BB962C8B-B14F-4D97-AF65-F5344CB8AC3E}">
        <p14:creationId xmlns:p14="http://schemas.microsoft.com/office/powerpoint/2010/main" val="1008879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4266"/>
                </a:solidFill>
                <a:latin typeface="Helvetica Neue" charset="0"/>
                <a:ea typeface="Helvetica Neue" charset="0"/>
                <a:cs typeface="Helvetica Neue" charset="0"/>
              </a:rPr>
              <a:t>Start NOW.  Continue with intense focus and deep passion for success.</a:t>
            </a:r>
            <a:r>
              <a:rPr lang="en-US" dirty="0">
                <a:solidFill>
                  <a:srgbClr val="47D1F7"/>
                </a:solidFill>
                <a:latin typeface="Helvetica Neue" charset="0"/>
                <a:ea typeface="Helvetica Neue" charset="0"/>
                <a:cs typeface="Helvetica Neue" charset="0"/>
                <a:sym typeface="HelvNeue Bold for IBM" charset="0"/>
              </a:rPr>
              <a:t/>
            </a:r>
            <a:br>
              <a:rPr lang="en-US" dirty="0">
                <a:solidFill>
                  <a:srgbClr val="47D1F7"/>
                </a:solidFill>
                <a:latin typeface="Helvetica Neue" charset="0"/>
                <a:ea typeface="Helvetica Neue" charset="0"/>
                <a:cs typeface="Helvetica Neue" charset="0"/>
                <a:sym typeface="HelvNeue Bold for IBM" charset="0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177F8E-3B53-4C83-AAEE-098921EBA9F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295400" y="2362200"/>
            <a:ext cx="358140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3FB3F3"/>
                </a:solidFill>
              </a:rPr>
              <a:t>Target solutions for your accounts</a:t>
            </a:r>
          </a:p>
          <a:p>
            <a:pPr marL="457200" indent="-457200">
              <a:buFontTx/>
              <a:buChar char="-"/>
            </a:pPr>
            <a:r>
              <a:rPr lang="en-US" sz="2400" dirty="0" smtClean="0">
                <a:latin typeface="HelvNeue Light for IBM" charset="0"/>
                <a:ea typeface="HelvNeue Light for IBM" charset="0"/>
                <a:cs typeface="HelvNeue Light for IBM" charset="0"/>
              </a:rPr>
              <a:t>Review materials</a:t>
            </a:r>
          </a:p>
          <a:p>
            <a:pPr marL="1109663" lvl="1" indent="-457200">
              <a:buFontTx/>
              <a:buChar char="-"/>
            </a:pPr>
            <a:r>
              <a:rPr lang="en-US" sz="2400" dirty="0" smtClean="0">
                <a:latin typeface="HelvNeue Light for IBM" charset="0"/>
                <a:ea typeface="HelvNeue Light for IBM" charset="0"/>
                <a:cs typeface="HelvNeue Light for IBM" charset="0"/>
              </a:rPr>
              <a:t>Solutions Card</a:t>
            </a:r>
          </a:p>
          <a:p>
            <a:pPr marL="1109663" lvl="1" indent="-457200">
              <a:buFontTx/>
              <a:buChar char="-"/>
            </a:pPr>
            <a:r>
              <a:rPr lang="en-US" sz="2400" dirty="0" smtClean="0">
                <a:latin typeface="HelvNeue Light for IBM" charset="0"/>
                <a:ea typeface="HelvNeue Light for IBM" charset="0"/>
                <a:cs typeface="HelvNeue Light for IBM" charset="0"/>
              </a:rPr>
              <a:t>Seller’s Brief</a:t>
            </a:r>
          </a:p>
          <a:p>
            <a:pPr marL="1109663" lvl="1" indent="-457200">
              <a:buFontTx/>
              <a:buChar char="-"/>
            </a:pPr>
            <a:r>
              <a:rPr lang="en-US" sz="2400" dirty="0" smtClean="0">
                <a:latin typeface="HelvNeue Light for IBM" charset="0"/>
                <a:ea typeface="HelvNeue Light for IBM" charset="0"/>
                <a:cs typeface="HelvNeue Light for IBM" charset="0"/>
              </a:rPr>
              <a:t>Demo + Script</a:t>
            </a:r>
          </a:p>
          <a:p>
            <a:pPr marL="457200" indent="-457200">
              <a:buFontTx/>
              <a:buChar char="-"/>
            </a:pPr>
            <a:r>
              <a:rPr lang="en-US" sz="2400" dirty="0" smtClean="0">
                <a:latin typeface="HelvNeue Light for IBM" charset="0"/>
                <a:ea typeface="HelvNeue Light for IBM" charset="0"/>
                <a:cs typeface="HelvNeue Light for IBM" charset="0"/>
              </a:rPr>
              <a:t>Customize your messaging and materials</a:t>
            </a:r>
          </a:p>
          <a:p>
            <a:pPr marL="457200" indent="-457200">
              <a:buFontTx/>
              <a:buChar char="-"/>
            </a:pPr>
            <a:r>
              <a:rPr lang="en-US" sz="2400" dirty="0" smtClean="0">
                <a:latin typeface="HelvNeue Light for IBM" charset="0"/>
                <a:ea typeface="HelvNeue Light for IBM" charset="0"/>
                <a:cs typeface="HelvNeue Light for IBM" charset="0"/>
              </a:rPr>
              <a:t>Prepare your pitch</a:t>
            </a:r>
          </a:p>
          <a:p>
            <a:pPr marL="457200" indent="-457200">
              <a:buFontTx/>
              <a:buChar char="-"/>
            </a:pPr>
            <a:r>
              <a:rPr lang="en-US" sz="2400" dirty="0" smtClean="0">
                <a:latin typeface="HelvNeue Light for IBM" charset="0"/>
                <a:ea typeface="HelvNeue Light for IBM" charset="0"/>
                <a:cs typeface="HelvNeue Light for IBM" charset="0"/>
              </a:rPr>
              <a:t>Practice using the demos</a:t>
            </a:r>
            <a:endParaRPr lang="en-US" sz="2400" dirty="0">
              <a:latin typeface="HelvNeue Light for IBM" charset="0"/>
              <a:ea typeface="HelvNeue Light for IBM" charset="0"/>
              <a:cs typeface="HelvNeue Light for IBM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600" y="2362200"/>
            <a:ext cx="1676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0080C7"/>
                </a:solidFill>
                <a:latin typeface="Lubalin Demi for IBM" charset="0"/>
                <a:ea typeface="Lubalin Demi for IBM" charset="0"/>
                <a:cs typeface="Lubalin Demi for IBM" charset="0"/>
              </a:rPr>
              <a:t>1.</a:t>
            </a:r>
            <a:endParaRPr lang="en-US" sz="6000" dirty="0">
              <a:solidFill>
                <a:srgbClr val="0080C7"/>
              </a:solidFill>
              <a:latin typeface="Lubalin Demi for IBM" charset="0"/>
              <a:ea typeface="Lubalin Demi for IBM" charset="0"/>
              <a:cs typeface="Lubalin Demi for IBM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00600" y="2362200"/>
            <a:ext cx="1676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0080C7"/>
                </a:solidFill>
                <a:latin typeface="Lubalin Demi for IBM" charset="0"/>
                <a:ea typeface="Lubalin Demi for IBM" charset="0"/>
                <a:cs typeface="Lubalin Demi for IBM" charset="0"/>
              </a:rPr>
              <a:t>2.</a:t>
            </a:r>
            <a:endParaRPr lang="en-US" sz="6000" dirty="0">
              <a:solidFill>
                <a:srgbClr val="0080C7"/>
              </a:solidFill>
              <a:latin typeface="Lubalin Demi for IBM" charset="0"/>
              <a:ea typeface="Lubalin Demi for IBM" charset="0"/>
              <a:cs typeface="Lubalin Demi for IBM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86400" y="2362200"/>
            <a:ext cx="36576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3FB3F3"/>
                </a:solidFill>
              </a:rPr>
              <a:t>Determine your client customization </a:t>
            </a:r>
          </a:p>
          <a:p>
            <a:pPr marL="457200" indent="-457200">
              <a:buFontTx/>
              <a:buChar char="-"/>
            </a:pPr>
            <a:r>
              <a:rPr lang="en-US" sz="2400" dirty="0" smtClean="0">
                <a:latin typeface="HelvNeue Light for IBM" charset="0"/>
                <a:ea typeface="HelvNeue Light for IBM" charset="0"/>
                <a:cs typeface="HelvNeue Light for IBM" charset="0"/>
              </a:rPr>
              <a:t>Determine which patterns work best</a:t>
            </a:r>
          </a:p>
          <a:p>
            <a:pPr marL="457200" indent="-457200">
              <a:buFontTx/>
              <a:buChar char="-"/>
            </a:pPr>
            <a:r>
              <a:rPr lang="en-US" sz="2400" dirty="0" smtClean="0">
                <a:latin typeface="HelvNeue Light for IBM" charset="0"/>
                <a:ea typeface="HelvNeue Light for IBM" charset="0"/>
                <a:cs typeface="HelvNeue Light for IBM" charset="0"/>
              </a:rPr>
              <a:t>Request customized demos for solutions most relevant to industry and account (SC number needed)</a:t>
            </a:r>
          </a:p>
          <a:p>
            <a:pPr marL="457200" indent="-457200">
              <a:buFontTx/>
              <a:buChar char="-"/>
            </a:pPr>
            <a:r>
              <a:rPr lang="en-US" sz="2400" dirty="0" smtClean="0">
                <a:latin typeface="HelvNeue Light for IBM" charset="0"/>
                <a:ea typeface="HelvNeue Light for IBM" charset="0"/>
                <a:cs typeface="HelvNeue Light for IBM" charset="0"/>
              </a:rPr>
              <a:t>Determine data and content sources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980612" y="2362200"/>
            <a:ext cx="41163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3FB3F3"/>
                </a:solidFill>
              </a:rPr>
              <a:t>Conduct your meeting with confidence</a:t>
            </a:r>
          </a:p>
          <a:p>
            <a:pPr marL="457200" indent="-457200">
              <a:buFontTx/>
              <a:buChar char="-"/>
            </a:pPr>
            <a:r>
              <a:rPr lang="en-US" sz="2400" dirty="0" smtClean="0">
                <a:latin typeface="HelvNeue Light for IBM" charset="0"/>
                <a:ea typeface="HelvNeue Light for IBM" charset="0"/>
                <a:cs typeface="HelvNeue Light for IBM" charset="0"/>
              </a:rPr>
              <a:t>Effective, well rehearsed demos (video alternatives)</a:t>
            </a:r>
          </a:p>
          <a:p>
            <a:pPr marL="457200" indent="-457200">
              <a:buFontTx/>
              <a:buChar char="-"/>
            </a:pPr>
            <a:r>
              <a:rPr lang="en-US" sz="2400" dirty="0" smtClean="0">
                <a:latin typeface="HelvNeue Light for IBM" charset="0"/>
                <a:ea typeface="HelvNeue Light for IBM" charset="0"/>
                <a:cs typeface="HelvNeue Light for IBM" charset="0"/>
              </a:rPr>
              <a:t>Direct, relevant slides</a:t>
            </a:r>
          </a:p>
          <a:p>
            <a:pPr marL="457200" indent="-457200">
              <a:buFontTx/>
              <a:buChar char="-"/>
            </a:pPr>
            <a:r>
              <a:rPr lang="en-US" sz="2400" dirty="0" smtClean="0">
                <a:latin typeface="HelvNeue Light for IBM" charset="0"/>
                <a:ea typeface="HelvNeue Light for IBM" charset="0"/>
                <a:cs typeface="HelvNeue Light for IBM" charset="0"/>
              </a:rPr>
              <a:t>Ability to move quickly to sales process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r>
              <a:rPr lang="en-US" sz="2800" b="1" i="1" dirty="0" smtClean="0"/>
              <a:t>And please be sure to give us your feedback!</a:t>
            </a:r>
            <a:endParaRPr lang="en-US" sz="2800" b="1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9220200" y="2362200"/>
            <a:ext cx="1676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0080C7"/>
                </a:solidFill>
                <a:latin typeface="Lubalin Demi for IBM" charset="0"/>
                <a:ea typeface="Lubalin Demi for IBM" charset="0"/>
                <a:cs typeface="Lubalin Demi for IBM" charset="0"/>
              </a:rPr>
              <a:t>3.</a:t>
            </a:r>
            <a:endParaRPr lang="en-US" sz="6000" dirty="0">
              <a:solidFill>
                <a:srgbClr val="0080C7"/>
              </a:solidFill>
              <a:latin typeface="Lubalin Demi for IBM" charset="0"/>
              <a:ea typeface="Lubalin Demi for IBM" charset="0"/>
              <a:cs typeface="Lubalin Demi for IB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571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Architecture and Bill of Materials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177F8E-3B53-4C83-AAEE-098921EBA9F4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00200"/>
            <a:ext cx="10714404" cy="6248400"/>
          </a:xfrm>
          <a:prstGeom prst="rect">
            <a:avLst/>
          </a:prstGeom>
        </p:spPr>
      </p:pic>
      <p:sp>
        <p:nvSpPr>
          <p:cNvPr id="87" name="Content Placeholder 6"/>
          <p:cNvSpPr>
            <a:spLocks noGrp="1"/>
          </p:cNvSpPr>
          <p:nvPr>
            <p:ph idx="1"/>
          </p:nvPr>
        </p:nvSpPr>
        <p:spPr>
          <a:xfrm>
            <a:off x="10972800" y="1828800"/>
            <a:ext cx="3429000" cy="6035676"/>
          </a:xfrm>
        </p:spPr>
        <p:txBody>
          <a:bodyPr>
            <a:normAutofit/>
          </a:bodyPr>
          <a:lstStyle/>
          <a:p>
            <a:pPr marL="0" indent="0"/>
            <a:r>
              <a:rPr lang="en-US" sz="1800" dirty="0">
                <a:latin typeface="Helvetica Neue"/>
                <a:cs typeface="Helvetica Neue"/>
              </a:rPr>
              <a:t>Watson Framework</a:t>
            </a:r>
          </a:p>
          <a:p>
            <a:pPr marL="220662" indent="-285750">
              <a:buFont typeface="Arial"/>
              <a:buChar char="•"/>
            </a:pPr>
            <a:r>
              <a:rPr lang="en-US" sz="1800" dirty="0">
                <a:latin typeface="Helvetica Neue"/>
                <a:cs typeface="Helvetica Neue"/>
              </a:rPr>
              <a:t>WEX Advanced </a:t>
            </a:r>
          </a:p>
          <a:p>
            <a:pPr marL="1020762" lvl="1" indent="-285750"/>
            <a:r>
              <a:rPr lang="en-US" sz="1800" dirty="0">
                <a:latin typeface="Helvetica Neue"/>
                <a:cs typeface="Helvetica Neue"/>
              </a:rPr>
              <a:t>WCA Studio</a:t>
            </a:r>
          </a:p>
          <a:p>
            <a:pPr marL="1020762" lvl="1" indent="-285750"/>
            <a:r>
              <a:rPr lang="en-US" sz="1800" dirty="0">
                <a:latin typeface="Helvetica Neue"/>
                <a:cs typeface="Helvetica Neue"/>
              </a:rPr>
              <a:t>App </a:t>
            </a:r>
            <a:r>
              <a:rPr lang="en-US" sz="1800" dirty="0" smtClean="0">
                <a:latin typeface="Helvetica Neue"/>
                <a:cs typeface="Helvetica Neue"/>
              </a:rPr>
              <a:t>Builder</a:t>
            </a:r>
          </a:p>
          <a:p>
            <a:pPr marL="1020762" lvl="1" indent="-285750"/>
            <a:r>
              <a:rPr lang="en-US" sz="1800" dirty="0" smtClean="0">
                <a:latin typeface="Helvetica Neue"/>
                <a:cs typeface="Helvetica Neue"/>
              </a:rPr>
              <a:t>Content Analytics</a:t>
            </a:r>
          </a:p>
          <a:p>
            <a:pPr marL="1020762" lvl="1" indent="-285750"/>
            <a:r>
              <a:rPr lang="en-US" sz="1800" dirty="0" smtClean="0">
                <a:latin typeface="Helvetica Neue"/>
                <a:cs typeface="Helvetica Neue"/>
              </a:rPr>
              <a:t>NLQ &amp; Ontolections</a:t>
            </a:r>
            <a:endParaRPr lang="en-US" sz="1800" dirty="0">
              <a:latin typeface="Helvetica Neue"/>
              <a:cs typeface="Helvetica Neue"/>
            </a:endParaRPr>
          </a:p>
          <a:p>
            <a:pPr marL="220662" indent="-285750">
              <a:buFont typeface="Arial"/>
              <a:buChar char="•"/>
            </a:pPr>
            <a:r>
              <a:rPr lang="en-US" sz="1800" dirty="0">
                <a:latin typeface="Helvetica Neue"/>
                <a:cs typeface="Helvetica Neue"/>
              </a:rPr>
              <a:t>WKS integrated with WEX </a:t>
            </a:r>
            <a:r>
              <a:rPr lang="en-US" sz="1800" dirty="0" smtClean="0">
                <a:latin typeface="Helvetica Neue"/>
                <a:cs typeface="Helvetica Neue"/>
              </a:rPr>
              <a:t>Runtime</a:t>
            </a:r>
            <a:endParaRPr lang="en-US" sz="1800" dirty="0">
              <a:latin typeface="Helvetica Neue"/>
              <a:cs typeface="Helvetica Neue"/>
            </a:endParaRPr>
          </a:p>
          <a:p>
            <a:pPr marL="0" indent="0"/>
            <a:endParaRPr lang="en-US" sz="1800" dirty="0" smtClean="0">
              <a:latin typeface="Helvetica Neue"/>
              <a:cs typeface="Helvetica Neue"/>
            </a:endParaRPr>
          </a:p>
          <a:p>
            <a:pPr marL="0" indent="0"/>
            <a:r>
              <a:rPr lang="en-US" sz="1800" dirty="0" smtClean="0">
                <a:latin typeface="Helvetica Neue"/>
                <a:cs typeface="Helvetica Neue"/>
              </a:rPr>
              <a:t>Watson </a:t>
            </a:r>
            <a:r>
              <a:rPr lang="en-US" sz="1800" dirty="0">
                <a:latin typeface="Helvetica Neue"/>
                <a:cs typeface="Helvetica Neue"/>
              </a:rPr>
              <a:t>Platform (Bluemix)</a:t>
            </a:r>
          </a:p>
          <a:p>
            <a:pPr marL="220662" indent="-285750">
              <a:buFont typeface="Arial"/>
              <a:buChar char="•"/>
            </a:pPr>
            <a:r>
              <a:rPr lang="en-US" sz="1800" dirty="0" smtClean="0">
                <a:latin typeface="Helvetica Neue"/>
                <a:cs typeface="Helvetica Neue"/>
              </a:rPr>
              <a:t>Natural Language Classifier</a:t>
            </a:r>
          </a:p>
          <a:p>
            <a:pPr marL="220662" indent="-285750">
              <a:buFont typeface="Arial"/>
              <a:buChar char="•"/>
            </a:pPr>
            <a:r>
              <a:rPr lang="en-US" sz="1800" dirty="0" smtClean="0">
                <a:latin typeface="Helvetica Neue"/>
                <a:cs typeface="Helvetica Neue"/>
              </a:rPr>
              <a:t>Speech to Text</a:t>
            </a:r>
          </a:p>
          <a:p>
            <a:pPr marL="220662" indent="-285750">
              <a:buFont typeface="Arial"/>
              <a:buChar char="•"/>
            </a:pPr>
            <a:r>
              <a:rPr lang="en-US" sz="1800" dirty="0" smtClean="0">
                <a:latin typeface="Helvetica Neue"/>
                <a:cs typeface="Helvetica Neue"/>
              </a:rPr>
              <a:t>AlchemyLanguage</a:t>
            </a:r>
            <a:endParaRPr lang="en-US" sz="1800" dirty="0">
              <a:latin typeface="Helvetica Neue"/>
              <a:cs typeface="Helvetica Neue"/>
            </a:endParaRPr>
          </a:p>
          <a:p>
            <a:pPr marL="220662" indent="-285750">
              <a:buFont typeface="Arial"/>
              <a:buChar char="•"/>
            </a:pPr>
            <a:r>
              <a:rPr lang="en-US" sz="1800" dirty="0" smtClean="0">
                <a:latin typeface="Helvetica Neue"/>
                <a:cs typeface="Helvetica Neue"/>
              </a:rPr>
              <a:t>Tone Analyzer</a:t>
            </a:r>
          </a:p>
          <a:p>
            <a:pPr marL="220662" indent="-285750">
              <a:buFont typeface="Arial"/>
              <a:buChar char="•"/>
            </a:pPr>
            <a:endParaRPr lang="en-US" sz="1800" dirty="0">
              <a:latin typeface="Helvetica Neue"/>
              <a:cs typeface="Helvetica Neue"/>
            </a:endParaRPr>
          </a:p>
          <a:p>
            <a:pPr marL="0" indent="0"/>
            <a:r>
              <a:rPr lang="en-US" sz="1800" dirty="0">
                <a:latin typeface="Helvetica Neue"/>
                <a:cs typeface="Helvetica Neue"/>
              </a:rPr>
              <a:t>Other Bluemix</a:t>
            </a:r>
          </a:p>
          <a:p>
            <a:pPr marL="220662" lvl="1" indent="-285750">
              <a:buFont typeface="Arial"/>
              <a:buChar char="•"/>
            </a:pPr>
            <a:r>
              <a:rPr lang="en-US" sz="1800" dirty="0">
                <a:latin typeface="Helvetica Neue"/>
                <a:cs typeface="Helvetica Neue"/>
              </a:rPr>
              <a:t>Cloudant</a:t>
            </a:r>
          </a:p>
          <a:p>
            <a:pPr marL="220662" lvl="1" indent="-285750">
              <a:buFont typeface="Arial"/>
              <a:buChar char="•"/>
            </a:pPr>
            <a:r>
              <a:rPr lang="en-US" sz="1800" dirty="0">
                <a:latin typeface="Helvetica Neue"/>
                <a:cs typeface="Helvetica Neue"/>
              </a:rPr>
              <a:t>Insights for Twitter *</a:t>
            </a:r>
          </a:p>
          <a:p>
            <a:pPr marL="220662" indent="-285750">
              <a:buFont typeface="Arial"/>
              <a:buChar char="•"/>
            </a:pPr>
            <a:endParaRPr lang="en-US" sz="1800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14425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T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Value Map A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CST.potx</Template>
  <TotalTime>19904</TotalTime>
  <Words>903</Words>
  <Application>Microsoft Macintosh PowerPoint</Application>
  <PresentationFormat>Custom</PresentationFormat>
  <Paragraphs>167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2" baseType="lpstr">
      <vt:lpstr>Avenir Medium</vt:lpstr>
      <vt:lpstr>Calibri</vt:lpstr>
      <vt:lpstr>Calibri Light</vt:lpstr>
      <vt:lpstr>Helvetica Neue</vt:lpstr>
      <vt:lpstr>Helvetica Neue Light</vt:lpstr>
      <vt:lpstr>HelvNeue Bold for IBM</vt:lpstr>
      <vt:lpstr>HelvNeue Light for IBM</vt:lpstr>
      <vt:lpstr>Lubalin Demi for IBM</vt:lpstr>
      <vt:lpstr>MS PGothic</vt:lpstr>
      <vt:lpstr>Wingdings</vt:lpstr>
      <vt:lpstr>ヒラギノ角ゴ Pro W3</vt:lpstr>
      <vt:lpstr>Arial</vt:lpstr>
      <vt:lpstr>CST</vt:lpstr>
      <vt:lpstr> Watson Solution Patterns Overview Agent Assist</vt:lpstr>
      <vt:lpstr>Contact Centers are managing more channels, channel management is getting more complex and agent turnover is a growing concern for a number of clients</vt:lpstr>
      <vt:lpstr>PowerPoint Presentation</vt:lpstr>
      <vt:lpstr>Agent Assist Demo</vt:lpstr>
      <vt:lpstr>Agent Assist Use Case</vt:lpstr>
      <vt:lpstr>A checklist for sellers to qualify the client  </vt:lpstr>
      <vt:lpstr>Elevator Pitch for Agent Assist</vt:lpstr>
      <vt:lpstr>Start NOW.  Continue with intense focus and deep passion for success. </vt:lpstr>
      <vt:lpstr>Solution Architecture and Bill of Materials</vt:lpstr>
    </vt:vector>
  </TitlesOfParts>
  <Company>IBM</Company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ADMINIBM</dc:creator>
  <cp:lastModifiedBy>CRISTENE GONZALEZ-WERTZ</cp:lastModifiedBy>
  <cp:revision>804</cp:revision>
  <cp:lastPrinted>2016-03-29T17:12:49Z</cp:lastPrinted>
  <dcterms:created xsi:type="dcterms:W3CDTF">2015-07-31T16:21:38Z</dcterms:created>
  <dcterms:modified xsi:type="dcterms:W3CDTF">2016-07-07T23:30:55Z</dcterms:modified>
</cp:coreProperties>
</file>