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2" r:id="rId2"/>
    <p:sldId id="516" r:id="rId3"/>
    <p:sldId id="427" r:id="rId4"/>
    <p:sldId id="514" r:id="rId5"/>
    <p:sldId id="505" r:id="rId6"/>
    <p:sldId id="506" r:id="rId7"/>
    <p:sldId id="510" r:id="rId8"/>
    <p:sldId id="507" r:id="rId9"/>
    <p:sldId id="512" r:id="rId10"/>
    <p:sldId id="508" r:id="rId11"/>
    <p:sldId id="511" r:id="rId12"/>
    <p:sldId id="518" r:id="rId13"/>
    <p:sldId id="519" r:id="rId14"/>
    <p:sldId id="51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28">
          <p15:clr>
            <a:srgbClr val="A4A3A4"/>
          </p15:clr>
        </p15:guide>
        <p15:guide id="4" orient="horz" pos="1163">
          <p15:clr>
            <a:srgbClr val="A4A3A4"/>
          </p15:clr>
        </p15:guide>
        <p15:guide id="5" pos="5494">
          <p15:clr>
            <a:srgbClr val="A4A3A4"/>
          </p15:clr>
        </p15:guide>
        <p15:guide id="6" pos="2625">
          <p15:clr>
            <a:srgbClr val="A4A3A4"/>
          </p15:clr>
        </p15:guide>
        <p15:guide id="7" pos="2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rRee Anderson" initials="" lastIdx="3" clrIdx="0"/>
  <p:cmAuthor id="1" name="Patty Love" initials="PL" lastIdx="25" clrIdx="1"/>
  <p:cmAuthor id="2" name="Craig Samuels" initials="CS" lastIdx="13" clrIdx="2"/>
  <p:cmAuthor id="3" name="Andy Campbell" initials="AC" lastIdx="0" clrIdx="3"/>
  <p:cmAuthor id="4" name="Steve Mudd" initials="SM" lastIdx="2" clrIdx="4"/>
  <p:cmAuthor id="5" name="Andrew Schrader" initials="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F"/>
    <a:srgbClr val="BA006E"/>
    <a:srgbClr val="31859C"/>
    <a:srgbClr val="E7E8EB"/>
    <a:srgbClr val="EAEBED"/>
    <a:srgbClr val="0D386C"/>
    <a:srgbClr val="0F63A9"/>
    <a:srgbClr val="00B0DA"/>
    <a:srgbClr val="00A6A0"/>
    <a:srgbClr val="AB1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86412" autoAdjust="0"/>
  </p:normalViewPr>
  <p:slideViewPr>
    <p:cSldViewPr snapToGrid="0" snapToObjects="1">
      <p:cViewPr varScale="1">
        <p:scale>
          <a:sx n="163" d="100"/>
          <a:sy n="163" d="100"/>
        </p:scale>
        <p:origin x="824" y="184"/>
      </p:cViewPr>
      <p:guideLst>
        <p:guide orient="horz" pos="1620"/>
        <p:guide pos="2880"/>
        <p:guide orient="horz" pos="528"/>
        <p:guide orient="horz" pos="1163"/>
        <p:guide pos="5494"/>
        <p:guide pos="2625"/>
        <p:guide pos="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notesViewPr>
    <p:cSldViewPr snapToGrid="0" snapToObjects="1">
      <p:cViewPr>
        <p:scale>
          <a:sx n="152" d="100"/>
          <a:sy n="152" d="100"/>
        </p:scale>
        <p:origin x="-1776" y="-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61C50-B4A9-EA48-85E9-DAECB89AFDF5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5C4BB-ED95-6140-8A54-68C13358E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84330-07AB-0948-AD33-F014F5C2B24F}" type="datetimeFigureOut">
              <a:rPr lang="en-US" smtClean="0"/>
              <a:t>7/8/16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F215D-F22E-1E4B-928C-3351B3958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89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215D-F22E-1E4B-928C-3351B39583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6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982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6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642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0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64346" y="1500190"/>
            <a:ext cx="8215313" cy="214312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8589948" y="4857750"/>
            <a:ext cx="89768" cy="769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606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0174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2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8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8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8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1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6539"/>
            <a:ext cx="818256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182566" cy="236936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766" y="4834935"/>
            <a:ext cx="301283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900" b="0" i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fld id="{01302894-A134-AC4C-A538-B5EF7886A78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IBM_logo_black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388697" y="527609"/>
            <a:ext cx="803420" cy="3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0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>
              <a:lumMod val="65000"/>
              <a:lumOff val="35000"/>
            </a:schemeClr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lnSpc>
          <a:spcPct val="95000"/>
        </a:lnSpc>
        <a:spcBef>
          <a:spcPts val="900"/>
        </a:spcBef>
        <a:buFont typeface="Arial"/>
        <a:buChar char="•"/>
        <a:defRPr sz="3200" b="0" i="0" kern="1200">
          <a:solidFill>
            <a:srgbClr val="595959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lnSpc>
          <a:spcPct val="95000"/>
        </a:lnSpc>
        <a:spcBef>
          <a:spcPts val="900"/>
        </a:spcBef>
        <a:buFont typeface="Arial"/>
        <a:buChar char="–"/>
        <a:defRPr sz="2800" b="0" i="0" kern="1200">
          <a:solidFill>
            <a:srgbClr val="595959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lnSpc>
          <a:spcPct val="95000"/>
        </a:lnSpc>
        <a:spcBef>
          <a:spcPts val="900"/>
        </a:spcBef>
        <a:buFont typeface="Arial"/>
        <a:buChar char="•"/>
        <a:defRPr sz="2400" b="0" i="0" kern="1200">
          <a:solidFill>
            <a:srgbClr val="595959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lnSpc>
          <a:spcPct val="95000"/>
        </a:lnSpc>
        <a:spcBef>
          <a:spcPts val="900"/>
        </a:spcBef>
        <a:buFont typeface="Arial"/>
        <a:buChar char="–"/>
        <a:defRPr sz="2000" b="0" i="0" kern="1200">
          <a:solidFill>
            <a:srgbClr val="595959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lnSpc>
          <a:spcPct val="95000"/>
        </a:lnSpc>
        <a:spcBef>
          <a:spcPts val="900"/>
        </a:spcBef>
        <a:buFont typeface="Arial"/>
        <a:buChar char="»"/>
        <a:defRPr sz="2000" b="0" i="0" kern="1200">
          <a:solidFill>
            <a:srgbClr val="595959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bm.box.com/s/y5r9htjgw978hr721r9fbufak53mci1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3" Type="http://schemas.openxmlformats.org/officeDocument/2006/relationships/hyperlink" Target="https://ibm.box.com/s/y5r9htjgw978hr721r9fbufak53mci1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_background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5" y="-9263"/>
            <a:ext cx="8062071" cy="51527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flipH="1">
            <a:off x="885212" y="679815"/>
            <a:ext cx="6273474" cy="3719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0861" y="1045288"/>
            <a:ext cx="5801619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600" b="1" spc="-100" dirty="0" smtClean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Watson Sales Accelerators</a:t>
            </a:r>
            <a:endParaRPr lang="en-US" sz="4600" b="1" spc="-100" dirty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28695" y="2789938"/>
            <a:ext cx="5318382" cy="1276039"/>
          </a:xfrm>
        </p:spPr>
        <p:txBody>
          <a:bodyPr wrap="square" anchor="ctr" anchorCtr="0">
            <a:noAutofit/>
          </a:bodyPr>
          <a:lstStyle/>
          <a:p>
            <a:pPr algn="r"/>
            <a: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  <a:t>Ralph Nelson</a:t>
            </a:r>
            <a:b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</a:br>
            <a: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  <a:t>Ravesh Lala</a:t>
            </a:r>
            <a:b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</a:br>
            <a: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  <a:t>Swami </a:t>
            </a:r>
            <a:r>
              <a:rPr lang="en-US" sz="1800" dirty="0" err="1" smtClean="0">
                <a:solidFill>
                  <a:srgbClr val="8CC63F"/>
                </a:solidFill>
                <a:latin typeface="Arial"/>
                <a:cs typeface="Arial"/>
              </a:rPr>
              <a:t>Chandrasekeran</a:t>
            </a:r>
            <a: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  <a:t/>
            </a:r>
            <a:b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</a:br>
            <a:r>
              <a:rPr lang="en-US" sz="1800" dirty="0" err="1" smtClean="0">
                <a:solidFill>
                  <a:srgbClr val="8CC63F"/>
                </a:solidFill>
                <a:latin typeface="Arial"/>
                <a:cs typeface="Arial"/>
              </a:rPr>
              <a:t>Cristene</a:t>
            </a:r>
            <a: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  <a:t> Gonzalez-Wertz</a:t>
            </a:r>
            <a:b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</a:br>
            <a: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  <a:t>July 8</a:t>
            </a:r>
            <a:r>
              <a:rPr lang="en-US" sz="1800" baseline="30000" dirty="0" smtClean="0">
                <a:solidFill>
                  <a:srgbClr val="8CC63F"/>
                </a:solidFill>
                <a:latin typeface="Arial"/>
                <a:cs typeface="Arial"/>
              </a:rPr>
              <a:t>th</a:t>
            </a:r>
            <a: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  <a:t>, 2016 </a:t>
            </a:r>
            <a:b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</a:br>
            <a:r>
              <a:rPr lang="en-US" sz="1800" dirty="0" smtClean="0">
                <a:solidFill>
                  <a:srgbClr val="8CC63F"/>
                </a:solidFill>
                <a:latin typeface="Arial"/>
                <a:cs typeface="Arial"/>
              </a:rPr>
              <a:t>Cognitive Solutions 2H July Enablement</a:t>
            </a:r>
            <a:endParaRPr lang="en-US" sz="1800" dirty="0">
              <a:solidFill>
                <a:srgbClr val="8CC63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10</a:t>
            </a:fld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3889" y="1691347"/>
            <a:ext cx="2117969" cy="3014467"/>
          </a:xfrm>
          <a:prstGeom prst="rect">
            <a:avLst/>
          </a:prstGeom>
          <a:solidFill>
            <a:schemeClr val="tx2">
              <a:lumMod val="20000"/>
              <a:lumOff val="80000"/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14300" indent="-114300">
              <a:buFont typeface="Arial" charset="0"/>
              <a:buChar char="•"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Download the 5 launched accelerators 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 charset="0"/>
              <a:ea typeface="Helvetica Neue" charset="0"/>
              <a:cs typeface="Helvetica Neue" charset="0"/>
              <a:hlinkClick r:id="rId2"/>
            </a:endParaRPr>
          </a:p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hlinkClick r:id="rId2"/>
              </a:rPr>
              <a:t>(Link)</a:t>
            </a: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-114300">
              <a:buFont typeface="Arial" charset="0"/>
              <a:buChar char="•"/>
            </a:pP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lvl="1" indent="-22860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Solution Card</a:t>
            </a:r>
          </a:p>
          <a:p>
            <a:pPr marL="342900" lvl="1" indent="-22860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Seller Deck</a:t>
            </a:r>
          </a:p>
          <a:p>
            <a:pPr marL="342900" lvl="1" indent="-22860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Demo</a:t>
            </a:r>
          </a:p>
          <a:p>
            <a:pPr marL="342900" lvl="1" indent="-22860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Script</a:t>
            </a:r>
          </a:p>
          <a:p>
            <a:pPr marL="342900" lvl="1" indent="-22860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Video (coming soon)</a:t>
            </a:r>
          </a:p>
          <a:p>
            <a:pPr marL="342900" lvl="1" indent="-228600">
              <a:buFont typeface="Arial" charset="0"/>
              <a:buChar char="•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-103188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Support through humans:  Owen Coelho or Cristene Gonzalez-Wertz  for this month</a:t>
            </a:r>
          </a:p>
          <a:p>
            <a:pPr marL="114300" indent="-103188">
              <a:buFont typeface="Arial" charset="0"/>
              <a:buChar char="•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3487" y="1691347"/>
            <a:ext cx="2117969" cy="30144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sz="1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Enriched sales materials</a:t>
            </a: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:</a:t>
            </a:r>
          </a:p>
          <a:p>
            <a:pPr marL="171450" indent="-171450" fontAlgn="t">
              <a:buFont typeface="Arial" charset="0"/>
              <a:buChar char="•"/>
            </a:pP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Client Ready Materials 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fontAlgn="t">
              <a:buFont typeface="Arial" charset="0"/>
              <a:buChar char="•"/>
            </a:pP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Pricing Models 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-114300" defTabSz="546100" hangingPunct="0">
              <a:buFont typeface="Arial" charset="0"/>
              <a:buChar char="•"/>
            </a:pP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 Light"/>
            </a:endParaRPr>
          </a:p>
          <a:p>
            <a:pPr marL="114300" indent="-114300" defTabSz="546100" hangingPunct="0">
              <a:buFont typeface="Arial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Five more solutions</a:t>
            </a:r>
          </a:p>
          <a:p>
            <a:pPr marL="114300" indent="-114300" defTabSz="546100" hangingPunct="0">
              <a:buFont typeface="Arial" charset="0"/>
              <a:buChar char="•"/>
            </a:pP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 Light"/>
            </a:endParaRPr>
          </a:p>
          <a:p>
            <a:pPr marL="114300" indent="-114300" defTabSz="546100" hangingPunct="0">
              <a:buFont typeface="Arial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Improved ways for you to </a:t>
            </a:r>
            <a:r>
              <a:rPr lang="en-US" sz="1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request customized demos and new ideas </a:t>
            </a:r>
          </a:p>
          <a:p>
            <a:pPr marL="114300" indent="-114300" defTabSz="546100" hangingPunct="0">
              <a:buFont typeface="Arial" charset="0"/>
              <a:buChar char="•"/>
            </a:pP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 Light"/>
            </a:endParaRPr>
          </a:p>
          <a:p>
            <a:pPr marL="114300" indent="-114300" defTabSz="546100" hangingPunct="0">
              <a:buFont typeface="Arial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Support through Slack Channels</a:t>
            </a:r>
          </a:p>
          <a:p>
            <a:pPr marL="114300" indent="-114300" defTabSz="546100" hangingPunct="0">
              <a:buFont typeface="Arial" charset="0"/>
              <a:buChar char="•"/>
            </a:pP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 Light"/>
            </a:endParaRPr>
          </a:p>
          <a:p>
            <a:pPr marL="285750" indent="-285750">
              <a:buFont typeface="Arial" charset="0"/>
              <a:buChar char="•"/>
            </a:pP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370" y="1691347"/>
            <a:ext cx="2117969" cy="3014467"/>
          </a:xfrm>
          <a:prstGeom prst="rect">
            <a:avLst/>
          </a:prstGeom>
          <a:solidFill>
            <a:srgbClr val="0D38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defTabSz="546100" hangingPunct="0">
              <a:buFont typeface="Arial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50-60 Patterns</a:t>
            </a:r>
          </a:p>
          <a:p>
            <a:pPr marL="285750" indent="-285750" defTabSz="546100" hangingPunct="0">
              <a:buFont typeface="Arial" charset="0"/>
              <a:buChar char="•"/>
            </a:pPr>
            <a:endParaRPr lang="en-US" sz="12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 Light"/>
            </a:endParaRPr>
          </a:p>
          <a:p>
            <a:pPr marL="285750" indent="-285750" defTabSz="546100" hangingPunct="0">
              <a:buFont typeface="Arial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100’s  of prototypes</a:t>
            </a:r>
          </a:p>
          <a:p>
            <a:pPr marL="285750" indent="-285750" defTabSz="546100" hangingPunct="0">
              <a:buFont typeface="Arial" charset="0"/>
              <a:buChar char="•"/>
            </a:pP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 Light"/>
            </a:endParaRPr>
          </a:p>
          <a:p>
            <a:pPr marL="285750" indent="-285750" defTabSz="546100" hangingPunct="0">
              <a:buFont typeface="Arial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Deeper and better digital sales kits</a:t>
            </a:r>
          </a:p>
          <a:p>
            <a:pPr marL="285750" indent="-285750" defTabSz="546100" hangingPunct="0">
              <a:buFont typeface="Arial" charset="0"/>
              <a:buChar char="•"/>
            </a:pP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 Light"/>
            </a:endParaRPr>
          </a:p>
          <a:p>
            <a:pPr marL="285750" indent="-285750" defTabSz="546100" hangingPunct="0">
              <a:buFont typeface="Arial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Benchmarks, success stories and case studies</a:t>
            </a:r>
          </a:p>
          <a:p>
            <a:pPr marL="285750" indent="-285750" defTabSz="546100" hangingPunct="0">
              <a:buFont typeface="Arial" charset="0"/>
              <a:buChar char="•"/>
            </a:pP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  <a:sym typeface="Helvetica Neue Light"/>
            </a:endParaRPr>
          </a:p>
          <a:p>
            <a:pPr marL="285750" indent="-285750" defTabSz="546100" hangingPunct="0">
              <a:buFont typeface="Arial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Helvetica Neue Light"/>
              </a:rPr>
              <a:t>Streamlined, simple processes</a:t>
            </a: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694" y="690197"/>
            <a:ext cx="2249175" cy="2549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defTabSz="546100" hangingPunct="0"/>
            <a:r>
              <a:rPr lang="en-US" b="1" dirty="0" smtClean="0">
                <a:solidFill>
                  <a:srgbClr val="0F63A9"/>
                </a:solidFill>
                <a:latin typeface="Helvetica Neue" charset="0"/>
                <a:ea typeface="Helvetica Neue" charset="0"/>
                <a:cs typeface="Helvetica Neue" charset="0"/>
              </a:rPr>
              <a:t>Give your sales an accelerated start in the second half.</a:t>
            </a:r>
          </a:p>
          <a:p>
            <a:pPr defTabSz="546100" hangingPunct="0"/>
            <a:endParaRPr lang="en-US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546100" hangingPunct="0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We are launching new patterns and prototypes continuously this year.</a:t>
            </a:r>
          </a:p>
          <a:p>
            <a:pPr defTabSz="546100" hangingPunct="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546100" hangingPunct="0"/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Group One Assets: </a:t>
            </a:r>
          </a:p>
          <a:p>
            <a:pPr defTabSz="546100" hangingPunct="0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hlinkClick r:id="rId2"/>
              </a:rPr>
              <a:t>Click to go to Box folder</a:t>
            </a:r>
            <a:endParaRPr 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546100" hangingPunct="0"/>
            <a:endParaRPr lang="en-US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3889" y="1282390"/>
            <a:ext cx="2103102" cy="38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F63A9"/>
                </a:solidFill>
                <a:latin typeface="Helvetica Neue" charset="0"/>
                <a:ea typeface="Helvetica Neue" charset="0"/>
                <a:cs typeface="Helvetica Neue" charset="0"/>
              </a:rPr>
              <a:t>Today</a:t>
            </a:r>
            <a:endParaRPr lang="en-US" b="1" dirty="0">
              <a:solidFill>
                <a:srgbClr val="0F63A9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8620" y="1278753"/>
            <a:ext cx="2103102" cy="38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F63A9"/>
                </a:solidFill>
                <a:latin typeface="Helvetica Neue" charset="0"/>
                <a:ea typeface="Helvetica Neue" charset="0"/>
                <a:cs typeface="Helvetica Neue" charset="0"/>
              </a:rPr>
              <a:t>By August</a:t>
            </a:r>
            <a:endParaRPr lang="en-US" b="1" dirty="0">
              <a:solidFill>
                <a:srgbClr val="0F63A9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5998" y="1275036"/>
            <a:ext cx="2103102" cy="38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F63A9"/>
                </a:solidFill>
                <a:latin typeface="Helvetica Neue" charset="0"/>
                <a:ea typeface="Helvetica Neue" charset="0"/>
                <a:cs typeface="Helvetica Neue" charset="0"/>
              </a:rPr>
              <a:t>By Year End</a:t>
            </a:r>
            <a:endParaRPr lang="en-US" b="1" dirty="0">
              <a:solidFill>
                <a:srgbClr val="0F63A9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62020" y="1650886"/>
            <a:ext cx="8628927" cy="4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11</a:t>
            </a:fld>
            <a:endParaRPr lang="en-US" sz="900" dirty="0">
              <a:solidFill>
                <a:srgbClr val="7F7F7F"/>
              </a:solidFill>
            </a:endParaRPr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31065"/>
              </p:ext>
            </p:extLst>
          </p:nvPr>
        </p:nvGraphicFramePr>
        <p:xfrm>
          <a:off x="3668487" y="1417937"/>
          <a:ext cx="5315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02"/>
                <a:gridCol w="1735579"/>
                <a:gridCol w="484347"/>
                <a:gridCol w="587996"/>
                <a:gridCol w="693506"/>
                <a:gridCol w="1412682"/>
              </a:tblGrid>
              <a:tr h="225623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Use Case 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WEX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APIs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Analytics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Target Enablement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None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Agent Assist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July 8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016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Social CRM BOT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July 8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2016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Expertise Finder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July 8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2016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Equipment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Repair and Maintenance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July 8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2016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Conversational BOT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July 8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2016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4567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Contact Center Analytics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July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22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, 2016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Cognitive Claims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July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22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, 2016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bg1"/>
                          </a:solidFill>
                        </a:rPr>
                        <a:t>Brexit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August 5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, 2016 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Network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Optimization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August 5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, 2016  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2562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KYC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– Know Your Customer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097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August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 12</a:t>
                      </a:r>
                      <a:r>
                        <a:rPr lang="en-US" sz="1050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, 2016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1134" y="1727974"/>
            <a:ext cx="2729523" cy="261610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defTabSz="1386427"/>
            <a:r>
              <a:rPr lang="en-US" sz="1600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Watson APIs used</a:t>
            </a:r>
            <a:endParaRPr lang="en-US" sz="16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1386427"/>
            <a:endParaRPr lang="en-US" sz="16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Conversation</a:t>
            </a: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NLC &amp; Dialog</a:t>
            </a:r>
            <a:endParaRPr lang="en-US" sz="12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R&amp;R</a:t>
            </a:r>
            <a:endParaRPr lang="en-US" sz="12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WKS with SIRE</a:t>
            </a: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AlchemyLanguage</a:t>
            </a: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AlchemyData </a:t>
            </a:r>
            <a:r>
              <a:rPr lang="en-US" sz="12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News</a:t>
            </a: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Document Conversion</a:t>
            </a: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Tone Analyzer</a:t>
            </a: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AlchemyData Buckets or </a:t>
            </a:r>
            <a:r>
              <a:rPr lang="en-US" sz="1200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Future </a:t>
            </a:r>
            <a:r>
              <a:rPr lang="en-US" sz="12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Knowledge </a:t>
            </a:r>
            <a:r>
              <a:rPr lang="en-US" sz="1200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Graph</a:t>
            </a:r>
          </a:p>
          <a:p>
            <a:pPr marL="303597" indent="-303597" defTabSz="1386427">
              <a:buFont typeface="Wingdings" charset="2"/>
              <a:buChar char="§"/>
            </a:pPr>
            <a:r>
              <a:rPr lang="en-US" sz="1200" dirty="0" smtClean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Personality Insights</a:t>
            </a:r>
            <a:endParaRPr lang="en-US" sz="12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239" y="273726"/>
            <a:ext cx="3419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6100" hangingPunct="0"/>
            <a:r>
              <a:rPr lang="en-US" b="1" dirty="0" smtClean="0">
                <a:solidFill>
                  <a:srgbClr val="0F63A9"/>
                </a:solidFill>
                <a:latin typeface="Helvetica Neue" charset="0"/>
                <a:ea typeface="Helvetica Neue" charset="0"/>
                <a:cs typeface="Helvetica Neue" charset="0"/>
              </a:rPr>
              <a:t>What comes next?</a:t>
            </a:r>
          </a:p>
          <a:p>
            <a:pPr defTabSz="546100" hangingPunct="0"/>
            <a:r>
              <a:rPr lang="en-US" b="1" dirty="0" smtClean="0">
                <a:solidFill>
                  <a:srgbClr val="0F63A9"/>
                </a:solidFill>
                <a:latin typeface="Helvetica Neue" charset="0"/>
                <a:ea typeface="Helvetica Neue" charset="0"/>
                <a:cs typeface="Helvetica Neue" charset="0"/>
              </a:rPr>
              <a:t>Five more solutions, coming in the next 4 weeks</a:t>
            </a:r>
            <a:endParaRPr lang="en-US" b="1" dirty="0">
              <a:solidFill>
                <a:srgbClr val="0F63A9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1134" y="1297592"/>
            <a:ext cx="8628927" cy="4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12</a:t>
            </a:fld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135" y="510014"/>
            <a:ext cx="4172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6100" hangingPunct="0"/>
            <a:r>
              <a:rPr lang="en-US" b="1" dirty="0" smtClean="0">
                <a:solidFill>
                  <a:srgbClr val="0F63A9"/>
                </a:solidFill>
                <a:latin typeface="Helvetica Neue" charset="0"/>
                <a:ea typeface="Helvetica Neue" charset="0"/>
                <a:cs typeface="Helvetica Neue" charset="0"/>
              </a:rPr>
              <a:t>A simple bundle to board the client on the </a:t>
            </a:r>
            <a:r>
              <a:rPr lang="en-US" b="1" smtClean="0">
                <a:solidFill>
                  <a:srgbClr val="0F63A9"/>
                </a:solidFill>
                <a:latin typeface="Helvetica Neue" charset="0"/>
                <a:ea typeface="Helvetica Neue" charset="0"/>
                <a:cs typeface="Helvetica Neue" charset="0"/>
              </a:rPr>
              <a:t>Watson Hybrid Cloud</a:t>
            </a:r>
            <a:endParaRPr lang="en-US" b="1" dirty="0">
              <a:solidFill>
                <a:srgbClr val="0F63A9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1134" y="1297592"/>
            <a:ext cx="8628927" cy="4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2809" y="-974454"/>
            <a:ext cx="6583680" cy="512605"/>
          </a:xfrm>
        </p:spPr>
        <p:txBody>
          <a:bodyPr anchor="b"/>
          <a:lstStyle/>
          <a:p>
            <a:r>
              <a:rPr lang="en-US" altLang="en-US" sz="2900" dirty="0">
                <a:solidFill>
                  <a:schemeClr val="tx2"/>
                </a:solidFill>
                <a:ea typeface="MS PGothic" pitchFamily="34" charset="-128"/>
              </a:rPr>
              <a:t>WEX </a:t>
            </a:r>
            <a:r>
              <a:rPr lang="en-US" altLang="en-US" sz="2800" dirty="0">
                <a:solidFill>
                  <a:schemeClr val="tx2"/>
                </a:solidFill>
                <a:ea typeface="MS PGothic" pitchFamily="34" charset="-128"/>
              </a:rPr>
              <a:t>Fast</a:t>
            </a:r>
            <a:r>
              <a:rPr lang="en-US" altLang="en-US" sz="2900" dirty="0">
                <a:solidFill>
                  <a:schemeClr val="tx2"/>
                </a:solidFill>
                <a:ea typeface="MS PGothic" pitchFamily="34" charset="-128"/>
              </a:rPr>
              <a:t> Start Bundle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10703"/>
              </p:ext>
            </p:extLst>
          </p:nvPr>
        </p:nvGraphicFramePr>
        <p:xfrm>
          <a:off x="391239" y="1353739"/>
          <a:ext cx="8409477" cy="3328114"/>
        </p:xfrm>
        <a:graphic>
          <a:graphicData uri="http://schemas.openxmlformats.org/drawingml/2006/table">
            <a:tbl>
              <a:tblPr/>
              <a:tblGrid>
                <a:gridCol w="1543023"/>
                <a:gridCol w="6866454"/>
              </a:tblGrid>
              <a:tr h="35292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Overview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Bundle of WEX AE, WDC and WKS   </a:t>
                      </a: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786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Goal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Create a low barrier of entry for new customers with limited entitlement of WEX technology bundled with cloud services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7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Entitlements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 RVU WEX AE perpetual license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 month free subscription to WKS to provide tooling to expand annotators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 month free subscription to WDC to get the client started on the Watson Cloud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Pricing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All-in price of $250K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Accounting treatment - $200K Transactional Revenue + $50K SaaS ACV</a:t>
                      </a: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751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GTM Approach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4266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Coordinated Marketing lead campaign focused on Hybrid Cloud value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Sales Kit unique to each use case pattern (includes elevator pitch &amp; value prop)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Live Prototype to demonstrate capability for multiple use cases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Board client quickly.  Drive follow-on SaaS and RVU growth sales.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146304" marR="146304" marT="73091" marB="73091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03"/>
          <p:cNvSpPr/>
          <p:nvPr/>
        </p:nvSpPr>
        <p:spPr>
          <a:xfrm>
            <a:off x="2982917" y="999673"/>
            <a:ext cx="6161083" cy="4156568"/>
          </a:xfrm>
          <a:prstGeom prst="rect">
            <a:avLst/>
          </a:prstGeom>
          <a:solidFill>
            <a:srgbClr val="0D3151"/>
          </a:solidFill>
          <a:ln w="12700">
            <a:miter lim="400000"/>
          </a:ln>
        </p:spPr>
        <p:txBody>
          <a:bodyPr lIns="25697" rIns="25697" anchor="ctr"/>
          <a:lstStyle/>
          <a:p>
            <a:r>
              <a:rPr lang="en-US" sz="1349" u="sng" dirty="0"/>
              <a:t>Cost</a:t>
            </a:r>
          </a:p>
          <a:p>
            <a:pPr marL="160620" indent="-160620">
              <a:buFont typeface="Arial" charset="0"/>
              <a:buChar char="•"/>
            </a:pPr>
            <a:r>
              <a:rPr lang="en-US" sz="1349" dirty="0"/>
              <a:t>15-20K (to be approved)</a:t>
            </a:r>
            <a:endParaRPr lang="en-US" sz="1124" dirty="0"/>
          </a:p>
        </p:txBody>
      </p:sp>
      <p:sp>
        <p:nvSpPr>
          <p:cNvPr id="42" name="Shape 203"/>
          <p:cNvSpPr/>
          <p:nvPr/>
        </p:nvSpPr>
        <p:spPr>
          <a:xfrm>
            <a:off x="3067314" y="1019826"/>
            <a:ext cx="3062277" cy="41418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697" rIns="2569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349"/>
          </a:p>
        </p:txBody>
      </p:sp>
      <p:sp>
        <p:nvSpPr>
          <p:cNvPr id="203" name="Shape 203"/>
          <p:cNvSpPr/>
          <p:nvPr/>
        </p:nvSpPr>
        <p:spPr>
          <a:xfrm>
            <a:off x="0" y="999672"/>
            <a:ext cx="3062277" cy="4156853"/>
          </a:xfrm>
          <a:prstGeom prst="rect">
            <a:avLst/>
          </a:prstGeom>
          <a:solidFill>
            <a:srgbClr val="0D3151"/>
          </a:solidFill>
          <a:ln w="12700">
            <a:miter lim="400000"/>
          </a:ln>
        </p:spPr>
        <p:txBody>
          <a:bodyPr lIns="25697" rIns="2569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349"/>
          </a:p>
        </p:txBody>
      </p:sp>
      <p:sp>
        <p:nvSpPr>
          <p:cNvPr id="204" name="Shape 204"/>
          <p:cNvSpPr/>
          <p:nvPr/>
        </p:nvSpPr>
        <p:spPr>
          <a:xfrm>
            <a:off x="383304" y="1220760"/>
            <a:ext cx="2866858" cy="26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53" tIns="28553" rIns="28553" bIns="28553" anchor="ctr">
            <a:spAutoFit/>
          </a:bodyPr>
          <a:lstStyle>
            <a:lvl1pPr>
              <a:defRPr sz="2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1349" dirty="0"/>
              <a:t>Design Workshop</a:t>
            </a:r>
            <a:endParaRPr sz="1349" dirty="0"/>
          </a:p>
        </p:txBody>
      </p:sp>
      <p:sp>
        <p:nvSpPr>
          <p:cNvPr id="205" name="Shape 205"/>
          <p:cNvSpPr/>
          <p:nvPr/>
        </p:nvSpPr>
        <p:spPr>
          <a:xfrm>
            <a:off x="383304" y="1731862"/>
            <a:ext cx="2295668" cy="3621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697" rIns="25697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sz="1124" u="sng" dirty="0"/>
              <a:t>Intent</a:t>
            </a:r>
          </a:p>
          <a:p>
            <a:r>
              <a:rPr lang="en-US" sz="1124" dirty="0"/>
              <a:t>Leverage design thinking to identify solutions that deliver exceptional user experiences </a:t>
            </a:r>
          </a:p>
          <a:p>
            <a:endParaRPr lang="en-US" sz="1124" u="sng" dirty="0"/>
          </a:p>
          <a:p>
            <a:r>
              <a:rPr lang="en-US" sz="1124" u="sng" dirty="0"/>
              <a:t>Agenda</a:t>
            </a:r>
          </a:p>
          <a:p>
            <a:r>
              <a:rPr lang="en-US" sz="1124" dirty="0"/>
              <a:t>2 day session where clients work side-by-side with Watson Designers and Architects to solidify a use case journey</a:t>
            </a:r>
            <a:r>
              <a:rPr sz="1124" dirty="0"/>
              <a:t> </a:t>
            </a:r>
            <a:endParaRPr lang="en-US" sz="1124" dirty="0"/>
          </a:p>
          <a:p>
            <a:endParaRPr lang="en-US" sz="1124" dirty="0"/>
          </a:p>
          <a:p>
            <a:r>
              <a:rPr lang="en-US" sz="1124" u="sng" dirty="0"/>
              <a:t>Outcome </a:t>
            </a:r>
          </a:p>
          <a:p>
            <a:pPr marL="77098" indent="-77098">
              <a:buFont typeface="Arial"/>
              <a:buChar char="•"/>
            </a:pPr>
            <a:r>
              <a:rPr lang="en-US" sz="1124" dirty="0"/>
              <a:t>Map client’s business strategy to a validated cognitive use case </a:t>
            </a:r>
            <a:br>
              <a:rPr lang="en-US" sz="1124" dirty="0"/>
            </a:br>
            <a:endParaRPr lang="en-US" sz="1124" dirty="0"/>
          </a:p>
          <a:p>
            <a:r>
              <a:rPr lang="en-US" sz="1124" u="sng" dirty="0"/>
              <a:t>Cost</a:t>
            </a:r>
          </a:p>
          <a:p>
            <a:pPr marL="160620" indent="-160620">
              <a:buFont typeface="Arial" charset="0"/>
              <a:buChar char="•"/>
            </a:pPr>
            <a:r>
              <a:rPr lang="en-US" sz="1124" dirty="0"/>
              <a:t>15-20K (to be approved)</a:t>
            </a:r>
            <a:endParaRPr lang="en-US" sz="1012" dirty="0"/>
          </a:p>
          <a:p>
            <a:endParaRPr lang="en-US" sz="1124" u="sng" dirty="0"/>
          </a:p>
          <a:p>
            <a:endParaRPr lang="en-US" sz="1349" u="sng" dirty="0"/>
          </a:p>
          <a:p>
            <a:endParaRPr lang="en-US" sz="1349" u="sng" dirty="0"/>
          </a:p>
        </p:txBody>
      </p:sp>
      <p:sp>
        <p:nvSpPr>
          <p:cNvPr id="29" name="Shape 204"/>
          <p:cNvSpPr/>
          <p:nvPr/>
        </p:nvSpPr>
        <p:spPr>
          <a:xfrm>
            <a:off x="6267065" y="1230239"/>
            <a:ext cx="2866858" cy="26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53" tIns="28553" rIns="28553" bIns="28553" anchor="ctr">
            <a:spAutoFit/>
          </a:bodyPr>
          <a:lstStyle>
            <a:lvl1pPr>
              <a:defRPr sz="2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1349" dirty="0" err="1"/>
              <a:t>Hackathon</a:t>
            </a:r>
            <a:endParaRPr sz="1349" dirty="0"/>
          </a:p>
        </p:txBody>
      </p:sp>
      <p:sp>
        <p:nvSpPr>
          <p:cNvPr id="30" name="Shape 205"/>
          <p:cNvSpPr/>
          <p:nvPr/>
        </p:nvSpPr>
        <p:spPr>
          <a:xfrm>
            <a:off x="3326319" y="1497124"/>
            <a:ext cx="2515509" cy="459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697" rIns="25697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sz="1124" u="sng" dirty="0">
                <a:solidFill>
                  <a:srgbClr val="0D3151"/>
                </a:solidFill>
              </a:rPr>
              <a:t>Intent </a:t>
            </a:r>
          </a:p>
          <a:p>
            <a:r>
              <a:rPr lang="en-US" sz="1124" dirty="0">
                <a:solidFill>
                  <a:srgbClr val="0D3151"/>
                </a:solidFill>
              </a:rPr>
              <a:t>Enable client to develop </a:t>
            </a:r>
            <a:r>
              <a:rPr sz="1124" dirty="0">
                <a:solidFill>
                  <a:srgbClr val="0D3151"/>
                </a:solidFill>
              </a:rPr>
              <a:t>a deep understanding of Watson Developer Cloud capabilities</a:t>
            </a:r>
            <a:r>
              <a:rPr lang="en-US" sz="1124" dirty="0">
                <a:solidFill>
                  <a:srgbClr val="0D3151"/>
                </a:solidFill>
              </a:rPr>
              <a:t>, and create a high level systematic plan to build and deploy the solution</a:t>
            </a:r>
          </a:p>
          <a:p>
            <a:endParaRPr lang="en-US" sz="1124" dirty="0">
              <a:solidFill>
                <a:srgbClr val="0D3151"/>
              </a:solidFill>
            </a:endParaRPr>
          </a:p>
          <a:p>
            <a:r>
              <a:rPr lang="en-US" sz="1124" u="sng" dirty="0">
                <a:solidFill>
                  <a:srgbClr val="0D3151"/>
                </a:solidFill>
              </a:rPr>
              <a:t>Agenda</a:t>
            </a:r>
          </a:p>
          <a:p>
            <a:r>
              <a:rPr lang="en-US" sz="1124" dirty="0">
                <a:solidFill>
                  <a:srgbClr val="0D3151"/>
                </a:solidFill>
              </a:rPr>
              <a:t>3 day experience with Watson Architects where client gets hands-on </a:t>
            </a:r>
            <a:r>
              <a:rPr sz="1124" dirty="0">
                <a:solidFill>
                  <a:srgbClr val="0D3151"/>
                </a:solidFill>
              </a:rPr>
              <a:t>with Watson Solutions</a:t>
            </a:r>
            <a:endParaRPr lang="en-US" sz="1124" u="sng" dirty="0">
              <a:solidFill>
                <a:srgbClr val="0D3151"/>
              </a:solidFill>
            </a:endParaRPr>
          </a:p>
          <a:p>
            <a:endParaRPr lang="en-US" sz="1124" u="sng" dirty="0">
              <a:solidFill>
                <a:srgbClr val="0D3151"/>
              </a:solidFill>
            </a:endParaRPr>
          </a:p>
          <a:p>
            <a:r>
              <a:rPr lang="en-US" sz="1124" u="sng" dirty="0">
                <a:solidFill>
                  <a:srgbClr val="0D3151"/>
                </a:solidFill>
              </a:rPr>
              <a:t>Outcome </a:t>
            </a:r>
          </a:p>
          <a:p>
            <a:pPr marL="77098" indent="-77098">
              <a:buFont typeface="Arial"/>
              <a:buChar char="•"/>
            </a:pPr>
            <a:r>
              <a:rPr lang="en-US" sz="1124" dirty="0">
                <a:solidFill>
                  <a:srgbClr val="0D3151"/>
                </a:solidFill>
              </a:rPr>
              <a:t>Validated use case and solution architecture that aligns with WDC capabilities </a:t>
            </a:r>
          </a:p>
          <a:p>
            <a:pPr marL="77098" indent="-77098">
              <a:buFont typeface="Arial"/>
              <a:buChar char="•"/>
            </a:pPr>
            <a:r>
              <a:rPr lang="en-US" sz="1124" dirty="0">
                <a:solidFill>
                  <a:srgbClr val="0D3151"/>
                </a:solidFill>
              </a:rPr>
              <a:t>Design content, training, and integration strategy </a:t>
            </a:r>
          </a:p>
          <a:p>
            <a:pPr marL="77098" indent="-77098">
              <a:buFont typeface="Arial"/>
              <a:buChar char="•"/>
            </a:pPr>
            <a:endParaRPr lang="en-US" sz="1124" dirty="0">
              <a:solidFill>
                <a:srgbClr val="0D3151"/>
              </a:solidFill>
            </a:endParaRPr>
          </a:p>
          <a:p>
            <a:r>
              <a:rPr lang="en-US" sz="1124" u="sng" dirty="0">
                <a:solidFill>
                  <a:schemeClr val="tx1"/>
                </a:solidFill>
              </a:rPr>
              <a:t>Cost</a:t>
            </a:r>
          </a:p>
          <a:p>
            <a:pPr marL="160620" indent="-160620">
              <a:buFont typeface="Arial" charset="0"/>
              <a:buChar char="•"/>
            </a:pPr>
            <a:r>
              <a:rPr lang="en-US" sz="1124" dirty="0">
                <a:solidFill>
                  <a:schemeClr val="tx1"/>
                </a:solidFill>
              </a:rPr>
              <a:t>35-40K (to be approved)</a:t>
            </a:r>
            <a:endParaRPr lang="en-US" sz="1012" dirty="0">
              <a:solidFill>
                <a:schemeClr val="tx1"/>
              </a:solidFill>
            </a:endParaRPr>
          </a:p>
          <a:p>
            <a:endParaRPr lang="en-US" sz="1124" u="sng" dirty="0">
              <a:solidFill>
                <a:schemeClr val="tx1"/>
              </a:solidFill>
            </a:endParaRPr>
          </a:p>
          <a:p>
            <a:endParaRPr lang="en-US" sz="1124" u="sng" dirty="0"/>
          </a:p>
          <a:p>
            <a:endParaRPr lang="en-US" sz="1124" u="sng" dirty="0"/>
          </a:p>
          <a:p>
            <a:pPr marL="77098" indent="-77098">
              <a:buFont typeface="Arial"/>
              <a:buChar char="•"/>
            </a:pPr>
            <a:endParaRPr lang="en-US" sz="1124" dirty="0">
              <a:solidFill>
                <a:srgbClr val="0D3151"/>
              </a:solidFill>
            </a:endParaRPr>
          </a:p>
          <a:p>
            <a:endParaRPr lang="en-US" sz="1124" dirty="0">
              <a:solidFill>
                <a:srgbClr val="0D3151"/>
              </a:solidFill>
            </a:endParaRPr>
          </a:p>
        </p:txBody>
      </p:sp>
      <p:sp>
        <p:nvSpPr>
          <p:cNvPr id="31" name="Shape 204"/>
          <p:cNvSpPr/>
          <p:nvPr/>
        </p:nvSpPr>
        <p:spPr>
          <a:xfrm>
            <a:off x="3326319" y="1220760"/>
            <a:ext cx="2866858" cy="26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53" tIns="28553" rIns="28553" bIns="28553" anchor="ctr">
            <a:spAutoFit/>
          </a:bodyPr>
          <a:lstStyle>
            <a:lvl1pPr>
              <a:defRPr sz="2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1349" dirty="0">
                <a:solidFill>
                  <a:srgbClr val="0D3151"/>
                </a:solidFill>
              </a:rPr>
              <a:t>Architecture Workshop</a:t>
            </a:r>
            <a:endParaRPr sz="1349" dirty="0">
              <a:solidFill>
                <a:srgbClr val="0D3151"/>
              </a:solidFill>
            </a:endParaRPr>
          </a:p>
        </p:txBody>
      </p:sp>
      <p:pic>
        <p:nvPicPr>
          <p:cNvPr id="32" name="image16.tif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4989" y="1119818"/>
            <a:ext cx="463982" cy="46398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" name="image6.tif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0766" y="1119819"/>
            <a:ext cx="461062" cy="46106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205"/>
          <p:cNvSpPr/>
          <p:nvPr/>
        </p:nvSpPr>
        <p:spPr>
          <a:xfrm>
            <a:off x="6267065" y="1718324"/>
            <a:ext cx="2515509" cy="286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697" rIns="25697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sz="1124" u="sng" dirty="0"/>
              <a:t>Intent </a:t>
            </a:r>
          </a:p>
          <a:p>
            <a:r>
              <a:rPr lang="en-US" sz="1124" dirty="0"/>
              <a:t>Enable client to develop rapid prototypes using Watson technology</a:t>
            </a:r>
          </a:p>
          <a:p>
            <a:endParaRPr lang="en-US" sz="1124" dirty="0"/>
          </a:p>
          <a:p>
            <a:r>
              <a:rPr lang="en-US" sz="1124" u="sng" dirty="0"/>
              <a:t>Agenda</a:t>
            </a:r>
          </a:p>
          <a:p>
            <a:r>
              <a:rPr lang="en-US" sz="1124" dirty="0"/>
              <a:t>2 day IBM led workshop with a </a:t>
            </a:r>
          </a:p>
          <a:p>
            <a:r>
              <a:rPr lang="en-US" sz="1124" dirty="0"/>
              <a:t>pre-education component</a:t>
            </a:r>
          </a:p>
          <a:p>
            <a:endParaRPr lang="en-US" sz="1124" u="sng" dirty="0"/>
          </a:p>
          <a:p>
            <a:r>
              <a:rPr lang="en-US" sz="1124" u="sng" dirty="0"/>
              <a:t>Outcome </a:t>
            </a:r>
          </a:p>
          <a:p>
            <a:pPr marL="77098" indent="-77098">
              <a:buFont typeface="Arial"/>
              <a:buChar char="•"/>
            </a:pPr>
            <a:r>
              <a:rPr lang="en-US" sz="1124" dirty="0"/>
              <a:t>Enable creation of meaningful prototypes</a:t>
            </a:r>
          </a:p>
          <a:p>
            <a:pPr marL="77098" indent="-77098">
              <a:buFont typeface="Arial"/>
              <a:buChar char="•"/>
            </a:pPr>
            <a:r>
              <a:rPr lang="en-US" sz="1124" dirty="0"/>
              <a:t>Hands on experience with the APIs</a:t>
            </a:r>
          </a:p>
          <a:p>
            <a:pPr marL="77098" indent="-77098">
              <a:buFont typeface="Arial"/>
              <a:buChar char="•"/>
            </a:pPr>
            <a:r>
              <a:rPr lang="en-US" sz="1124" dirty="0"/>
              <a:t>Validate technology</a:t>
            </a:r>
          </a:p>
          <a:p>
            <a:r>
              <a:rPr lang="en-US" sz="1124" u="sng" dirty="0"/>
              <a:t/>
            </a:r>
            <a:br>
              <a:rPr lang="en-US" sz="1124" u="sng" dirty="0"/>
            </a:br>
            <a:r>
              <a:rPr lang="en-US" sz="1124" u="sng" dirty="0"/>
              <a:t>Cost </a:t>
            </a:r>
          </a:p>
          <a:p>
            <a:pPr marL="77098" indent="-77098">
              <a:buFont typeface="Arial"/>
              <a:buChar char="•"/>
            </a:pPr>
            <a:r>
              <a:rPr lang="en-US" sz="1124" dirty="0"/>
              <a:t>15-20K (to be approved)</a:t>
            </a:r>
          </a:p>
        </p:txBody>
      </p:sp>
      <p:pic>
        <p:nvPicPr>
          <p:cNvPr id="36" name="Primary-DarkBackground-45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60317" y="1229312"/>
            <a:ext cx="392064" cy="34263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ext Box 1"/>
          <p:cNvSpPr txBox="1">
            <a:spLocks noChangeArrowheads="1"/>
          </p:cNvSpPr>
          <p:nvPr/>
        </p:nvSpPr>
        <p:spPr bwMode="auto">
          <a:xfrm>
            <a:off x="258759" y="420483"/>
            <a:ext cx="7430313" cy="29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4266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ts val="309"/>
              </a:spcBef>
              <a:buClrTx/>
              <a:defRPr/>
            </a:pPr>
            <a:r>
              <a:rPr lang="en-US" altLang="en-US" sz="2248" b="1" dirty="0">
                <a:ea typeface="ヒラギノ角ゴ Pro W3" charset="-128"/>
                <a:cs typeface="ヒラギノ角ゴ Pro W3" charset="0"/>
              </a:rPr>
              <a:t>Watson Platform Service Offerings</a:t>
            </a:r>
            <a:br>
              <a:rPr lang="en-US" altLang="en-US" sz="2248" b="1" dirty="0">
                <a:ea typeface="ヒラギノ角ゴ Pro W3" charset="-128"/>
                <a:cs typeface="ヒラギノ角ゴ Pro W3" charset="0"/>
              </a:rPr>
            </a:br>
            <a:r>
              <a:rPr lang="en-US" altLang="en-US" sz="1574" b="1" i="1" dirty="0">
                <a:solidFill>
                  <a:srgbClr val="00B2F2"/>
                </a:solidFill>
                <a:ea typeface="ヒラギノ角ゴ Pro W3" charset="-128"/>
                <a:cs typeface="ヒラギノ角ゴ Pro W3" charset="0"/>
              </a:rPr>
              <a:t>Offerings Overview</a:t>
            </a:r>
          </a:p>
        </p:txBody>
      </p:sp>
    </p:spTree>
    <p:extLst>
      <p:ext uri="{BB962C8B-B14F-4D97-AF65-F5344CB8AC3E}">
        <p14:creationId xmlns:p14="http://schemas.microsoft.com/office/powerpoint/2010/main" val="2116305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Q&amp;A graphic 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6866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694" y="1190941"/>
            <a:ext cx="3837077" cy="4288353"/>
          </a:xfrm>
          <a:prstGeom prst="rect">
            <a:avLst/>
          </a:prstGeom>
          <a:solidFill>
            <a:schemeClr val="bg1">
              <a:alpha val="29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defTabSz="546100" hangingPunct="0"/>
            <a:r>
              <a:rPr lang="en-US" sz="40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Questions?</a:t>
            </a:r>
          </a:p>
          <a:p>
            <a:pPr defTabSz="546100" hangingPunct="0"/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546100" hangingPunct="0"/>
            <a:endParaRPr lang="en-US" sz="28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546100" hangingPunct="0"/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546100" hangingPunct="0"/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Go Now:</a:t>
            </a:r>
          </a:p>
          <a:p>
            <a:pPr defTabSz="546100" hangingPunct="0"/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Group One Assets: </a:t>
            </a:r>
          </a:p>
          <a:p>
            <a:pPr defTabSz="546100" hangingPunct="0"/>
            <a:r>
              <a:rPr lang="en-US" sz="32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hlinkClick r:id="rId3"/>
              </a:rPr>
              <a:t>Click to go to Box folder</a:t>
            </a:r>
            <a:endParaRPr lang="en-US" sz="28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defTabSz="546100" hangingPunct="0"/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3652" y="818149"/>
            <a:ext cx="7979148" cy="3837858"/>
            <a:chOff x="919645" y="1458700"/>
            <a:chExt cx="7047162" cy="3293558"/>
          </a:xfrm>
        </p:grpSpPr>
        <p:pic>
          <p:nvPicPr>
            <p:cNvPr id="19" name="Background 5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2796447" y="-418102"/>
              <a:ext cx="3293558" cy="704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ln w="12700">
              <a:miter lim="400000"/>
            </a:ln>
          </p:spPr>
        </p:pic>
        <p:sp>
          <p:nvSpPr>
            <p:cNvPr id="24" name="Rectangle 23"/>
            <p:cNvSpPr/>
            <p:nvPr/>
          </p:nvSpPr>
          <p:spPr>
            <a:xfrm>
              <a:off x="997307" y="1557412"/>
              <a:ext cx="6875469" cy="3096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91896" y="1189495"/>
            <a:ext cx="168811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Scale</a:t>
            </a:r>
            <a:endParaRPr kumimoji="0" lang="en-US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972" y="1616128"/>
            <a:ext cx="2127827" cy="2503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Leverage strong Platform &amp; WEX capabilities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indent="-285750" defTabSz="546100" hangingPunct="0">
              <a:buFont typeface="Arial" charset="0"/>
              <a:buChar char="•"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Show immediate Business value </a:t>
            </a:r>
            <a:endParaRPr lang="en-US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Board Watson &amp; grow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2996" y="1189495"/>
            <a:ext cx="107721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Simplicity</a:t>
            </a:r>
            <a:endParaRPr kumimoji="0" lang="en-US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973" y="1189495"/>
            <a:ext cx="165215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Science</a:t>
            </a:r>
            <a:endParaRPr kumimoji="0" lang="en-US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48086" y="283259"/>
            <a:ext cx="6914930" cy="45140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800" spc="-1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Sales Acceleration through . . . </a:t>
            </a:r>
            <a:endParaRPr lang="en-US" sz="2800" spc="-1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2</a:t>
            </a:fld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4701" y="1776073"/>
            <a:ext cx="2218592" cy="2503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Demonstrate the capability up front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Provide materials &amp; tools to quickly sell the value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Sales bundles that are easier for clients to consume</a:t>
            </a:r>
            <a:endParaRPr lang="en-US" sz="13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3195" y="1776078"/>
            <a:ext cx="2294708" cy="2503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3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More capabilities made</a:t>
            </a:r>
            <a:r>
              <a:rPr kumimoji="0" lang="en-US" sz="130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 available every 2 weeks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Faster qualification with broader range of prospects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Regular drumbeat of new clients on Watson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52574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3652" y="914401"/>
            <a:ext cx="7979148" cy="3837858"/>
            <a:chOff x="919645" y="1458700"/>
            <a:chExt cx="7047162" cy="3293558"/>
          </a:xfrm>
        </p:grpSpPr>
        <p:pic>
          <p:nvPicPr>
            <p:cNvPr id="19" name="Background 5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2796447" y="-418102"/>
              <a:ext cx="3293558" cy="704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ln w="12700">
              <a:miter lim="400000"/>
            </a:ln>
          </p:spPr>
        </p:pic>
        <p:sp>
          <p:nvSpPr>
            <p:cNvPr id="24" name="Rectangle 23"/>
            <p:cNvSpPr/>
            <p:nvPr/>
          </p:nvSpPr>
          <p:spPr>
            <a:xfrm>
              <a:off x="997307" y="1557412"/>
              <a:ext cx="6875469" cy="3096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91896" y="1053138"/>
            <a:ext cx="168811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What</a:t>
            </a:r>
            <a:r>
              <a:rPr kumimoji="0" lang="en-US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 to expect</a:t>
            </a:r>
            <a:endParaRPr kumimoji="0" lang="en-US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972" y="1443908"/>
            <a:ext cx="2127827" cy="2703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3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Pilot a frictionless sales</a:t>
            </a:r>
            <a:r>
              <a:rPr kumimoji="0" lang="en-US" sz="130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 execution model to onboard clients to the Watson Platform and Hybrid Cloud (WEX)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Reduce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 mean time to SaaS to weeks from months and years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3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Make</a:t>
            </a:r>
            <a:r>
              <a:rPr kumimoji="0" lang="en-US" sz="130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 it easy for larger IBM sales force to sell Watson</a:t>
            </a: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2996" y="1053138"/>
            <a:ext cx="182966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What is different </a:t>
            </a:r>
            <a:endParaRPr kumimoji="0" lang="en-US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973" y="1053138"/>
            <a:ext cx="165215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Strategic Intent</a:t>
            </a:r>
            <a:endParaRPr kumimoji="0" lang="en-US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48086" y="283259"/>
            <a:ext cx="6914930" cy="45140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800" spc="-1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Our approach</a:t>
            </a:r>
            <a:endParaRPr lang="en-US" sz="2800" spc="-1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912668"/>
            <a:ext cx="914400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Cognitive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Solutions July 2016 Enablement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3</a:t>
            </a:fld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4701" y="1543935"/>
            <a:ext cx="2218592" cy="3103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These are examples of client business problems that we can solve using Watson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3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These examples </a:t>
            </a:r>
            <a:r>
              <a:rPr kumimoji="0" lang="en-US" sz="130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transcend multiple industries 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The goal is to start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 educating the sales team on these types of solution patterns and arm sales team with real demos</a:t>
            </a: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3195" y="1543935"/>
            <a:ext cx="2294708" cy="2903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3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We</a:t>
            </a:r>
            <a:r>
              <a:rPr kumimoji="0" lang="en-US" sz="130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 are going to talk about 5 solution patterns today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13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3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In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  <a:sym typeface="Helvetica Neue Light"/>
              </a:rPr>
              <a:t> 2 weeks we will review the next 2 and thereafter get on a 2 week running schedule with more solution patterns</a:t>
            </a: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marR="0" indent="-285750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30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There</a:t>
            </a:r>
            <a:r>
              <a:rPr kumimoji="0" lang="en-US" sz="1300" u="none" strike="noStrike" cap="none" spc="0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"/>
                <a:ea typeface="Helvetica Neue Light"/>
                <a:cs typeface="Arial"/>
                <a:sym typeface="Helvetica Neue Light"/>
              </a:rPr>
              <a:t> is a dedicated pre sales team to help you with client specific demos and any help you need </a:t>
            </a:r>
            <a:endParaRPr kumimoji="0" lang="en-US" sz="130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"/>
              <a:ea typeface="Helvetica Neue Light"/>
              <a:cs typeface="Arial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667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6031" y="1133789"/>
            <a:ext cx="2117969" cy="3758642"/>
          </a:xfrm>
          <a:prstGeom prst="rect">
            <a:avLst/>
          </a:prstGeom>
          <a:solidFill>
            <a:srgbClr val="00B0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6100" hangingPunct="0"/>
            <a:r>
              <a:rPr lang="en-US" sz="1400" dirty="0">
                <a:solidFill>
                  <a:srgbClr val="FFFFFF"/>
                </a:solidFill>
                <a:latin typeface="Arial"/>
                <a:ea typeface="Helvetica Neue Light"/>
                <a:cs typeface="Arial"/>
                <a:sym typeface="Helvetica Neue Light"/>
              </a:rPr>
              <a:t>Watson as the IVR for the digital universe </a:t>
            </a:r>
          </a:p>
          <a:p>
            <a:pPr marL="285750" indent="-285750" defTabSz="546100" hangingPunct="0"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indent="-285750" defTabSz="546100" hangingPunct="0">
              <a:buFont typeface="Arial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rial"/>
                <a:ea typeface="Helvetica Neue Light"/>
                <a:cs typeface="Arial"/>
                <a:sym typeface="Helvetica Neue Light"/>
              </a:rPr>
              <a:t>Ability to respond to requests in real time </a:t>
            </a:r>
          </a:p>
          <a:p>
            <a:pPr marL="285750" indent="-285750" defTabSz="546100" hangingPunct="0"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indent="-285750" defTabSz="546100" hangingPunct="0">
              <a:buFont typeface="Arial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rial"/>
                <a:ea typeface="Helvetica Neue Light"/>
                <a:cs typeface="Arial"/>
                <a:sym typeface="Helvetica Neue Light"/>
              </a:rPr>
              <a:t>Triage customer complaints and route them to the right organizations </a:t>
            </a:r>
          </a:p>
          <a:p>
            <a:pPr marL="285750" indent="-285750" defTabSz="546100" hangingPunct="0"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  <a:latin typeface="Arial"/>
              <a:ea typeface="Helvetica Neue Light"/>
              <a:cs typeface="Arial"/>
              <a:sym typeface="Helvetica Neue Light"/>
            </a:endParaRPr>
          </a:p>
          <a:p>
            <a:pPr marL="285750" indent="-285750" defTabSz="546100" hangingPunct="0">
              <a:buFont typeface="Arial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rial"/>
                <a:ea typeface="Helvetica Neue Light"/>
                <a:cs typeface="Arial"/>
                <a:sym typeface="Helvetica Neue Light"/>
              </a:rPr>
              <a:t>Analyze conversations and tweets in real time 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3" y="11205"/>
            <a:ext cx="8198341" cy="85725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2400" dirty="0" smtClean="0"/>
              <a:t>1. Leveraging API’s w/ Twitter to engage customers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6" y="1133789"/>
            <a:ext cx="2096742" cy="1649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302" y="1133789"/>
            <a:ext cx="2144606" cy="22070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21" y="1133789"/>
            <a:ext cx="2070467" cy="3684511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4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84" y="984276"/>
            <a:ext cx="4295151" cy="36751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315003" y="984276"/>
            <a:ext cx="2498857" cy="3675116"/>
          </a:xfrm>
          <a:prstGeom prst="rect">
            <a:avLst/>
          </a:prstGeom>
          <a:solidFill>
            <a:srgbClr val="00B0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defTabSz="546100" hangingPunct="0">
              <a:defRPr sz="1400">
                <a:solidFill>
                  <a:srgbClr val="FFFFFF"/>
                </a:solidFill>
                <a:latin typeface="Arial"/>
                <a:ea typeface="Helvetica Neue Light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Match expertise with relevant employee experience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Streamline a company’s internal discovery process for resource matching to projects </a:t>
            </a:r>
          </a:p>
          <a:p>
            <a:pPr marL="285750" indent="-285750">
              <a:buFont typeface="Arial"/>
              <a:buChar char="•"/>
            </a:pPr>
            <a:endParaRPr lang="en-US" dirty="0">
              <a:sym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ym typeface="Helvetica Neue Light"/>
              </a:rPr>
              <a:t>This pattern can be applied to any scenario where locating human expertise globally is essential to solving problems</a:t>
            </a:r>
          </a:p>
          <a:p>
            <a:endParaRPr lang="en-US" dirty="0">
              <a:sym typeface="Helvetica Neue Light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6539"/>
            <a:ext cx="8182566" cy="528867"/>
          </a:xfrm>
        </p:spPr>
        <p:txBody>
          <a:bodyPr/>
          <a:lstStyle/>
          <a:p>
            <a:r>
              <a:rPr lang="en-US" sz="2400" dirty="0"/>
              <a:t>2</a:t>
            </a:r>
            <a:r>
              <a:rPr lang="en-US" sz="2400" dirty="0" smtClean="0"/>
              <a:t>. Leveraging WEX to locate expertise</a:t>
            </a:r>
            <a:endParaRPr lang="en-US" sz="240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5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15482"/>
            <a:ext cx="6214100" cy="2652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248658" y="1307530"/>
            <a:ext cx="2707617" cy="3519756"/>
          </a:xfrm>
          <a:prstGeom prst="rect">
            <a:avLst/>
          </a:prstGeom>
          <a:solidFill>
            <a:srgbClr val="00B0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 defTabSz="546100" hangingPunct="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ea typeface="Helvetica Neue Light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Allow </a:t>
            </a:r>
            <a:r>
              <a:rPr lang="en-US" dirty="0" smtClean="0"/>
              <a:t>a technician </a:t>
            </a:r>
            <a:r>
              <a:rPr lang="en-US" dirty="0"/>
              <a:t>to tackle service </a:t>
            </a:r>
            <a:r>
              <a:rPr lang="en-US" dirty="0" smtClean="0"/>
              <a:t>request </a:t>
            </a:r>
            <a:r>
              <a:rPr lang="en-US" dirty="0"/>
              <a:t>execution more efficiently over a simple interface </a:t>
            </a:r>
          </a:p>
          <a:p>
            <a:endParaRPr lang="en-US" dirty="0"/>
          </a:p>
          <a:p>
            <a:r>
              <a:rPr lang="en-US" dirty="0" smtClean="0"/>
              <a:t>Deliver tools </a:t>
            </a:r>
            <a:r>
              <a:rPr lang="en-US" dirty="0"/>
              <a:t>for diagnosis, context and </a:t>
            </a:r>
            <a:r>
              <a:rPr lang="en-US" dirty="0" smtClean="0"/>
              <a:t>repair; </a:t>
            </a:r>
            <a:r>
              <a:rPr lang="en-US" dirty="0"/>
              <a:t>connecting to current internal systems</a:t>
            </a:r>
          </a:p>
          <a:p>
            <a:endParaRPr lang="en-US" dirty="0"/>
          </a:p>
          <a:p>
            <a:r>
              <a:rPr lang="en-US" dirty="0"/>
              <a:t>Enable technicians to fix problems the first time, reduce service write-offs, drive incremental revenue, and improve customer satisfaction overall 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6539"/>
            <a:ext cx="8182566" cy="570170"/>
          </a:xfrm>
        </p:spPr>
        <p:txBody>
          <a:bodyPr/>
          <a:lstStyle/>
          <a:p>
            <a:r>
              <a:rPr lang="en-US" sz="2400" dirty="0" smtClean="0"/>
              <a:t>3. Leveraging WEX to assist ‘</a:t>
            </a:r>
            <a:r>
              <a:rPr lang="en-US" sz="2400" smtClean="0"/>
              <a:t>Repair Technician’</a:t>
            </a:r>
            <a:endParaRPr lang="en-US" sz="240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6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23" y="784755"/>
            <a:ext cx="2096436" cy="372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287936" y="784755"/>
            <a:ext cx="2521094" cy="3728860"/>
          </a:xfrm>
          <a:prstGeom prst="rect">
            <a:avLst/>
          </a:prstGeom>
          <a:solidFill>
            <a:srgbClr val="00B0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 defTabSz="546100" hangingPunct="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ea typeface="Helvetica Neue Light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Demonstrate </a:t>
            </a:r>
            <a:r>
              <a:rPr lang="en-US" dirty="0"/>
              <a:t>how large enterprises can engage with </a:t>
            </a:r>
            <a:r>
              <a:rPr lang="en-US" dirty="0" smtClean="0"/>
              <a:t>their customers </a:t>
            </a:r>
            <a:r>
              <a:rPr lang="en-US" dirty="0"/>
              <a:t>via self service 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nswer </a:t>
            </a:r>
            <a:r>
              <a:rPr lang="en-US" dirty="0"/>
              <a:t>inquiries or triage </a:t>
            </a:r>
            <a:r>
              <a:rPr lang="en-US" dirty="0" smtClean="0"/>
              <a:t>them to </a:t>
            </a:r>
            <a:r>
              <a:rPr lang="en-US" dirty="0"/>
              <a:t>the right agents within the enterprise</a:t>
            </a:r>
            <a:endParaRPr lang="en-US" dirty="0">
              <a:sym typeface="Helvetica Neue Light"/>
            </a:endParaRPr>
          </a:p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integrated </a:t>
            </a:r>
            <a:r>
              <a:rPr lang="en-US" dirty="0"/>
              <a:t>this into their existing iOS/Android customer facing </a:t>
            </a:r>
            <a:r>
              <a:rPr lang="en-US" dirty="0" smtClean="0"/>
              <a:t>apps – </a:t>
            </a:r>
            <a:r>
              <a:rPr lang="en-US" i="1" dirty="0" smtClean="0"/>
              <a:t>a real benefit according to several CEO who have seen it</a:t>
            </a:r>
            <a:endParaRPr lang="en-US" i="1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6539"/>
            <a:ext cx="8182566" cy="508216"/>
          </a:xfrm>
        </p:spPr>
        <p:txBody>
          <a:bodyPr/>
          <a:lstStyle/>
          <a:p>
            <a:r>
              <a:rPr lang="en-US" sz="2400" dirty="0" smtClean="0"/>
              <a:t>4. Building a conversation bot with Watson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12907" y="1992595"/>
            <a:ext cx="2747538" cy="65659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46100" hangingPunct="0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Helvetica Neue Light"/>
                <a:cs typeface="Arial"/>
              </a:rPr>
              <a:t>** Special thanks to Duncan Anderson and Chris Williams from the Europe team for building this asset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Helvetica Neue Light"/>
              <a:cs typeface="Arial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7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" y="1133788"/>
            <a:ext cx="6586556" cy="36205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16157" y="1124717"/>
            <a:ext cx="2259002" cy="3629613"/>
          </a:xfrm>
          <a:prstGeom prst="rect">
            <a:avLst/>
          </a:prstGeom>
          <a:solidFill>
            <a:srgbClr val="00B0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 defTabSz="546100" hangingPunct="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ea typeface="Helvetica Neue Light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Listen into </a:t>
            </a:r>
            <a:r>
              <a:rPr lang="en-US" dirty="0"/>
              <a:t>the conversation between the customer and agent, understand the intent of customer's and </a:t>
            </a:r>
            <a:r>
              <a:rPr lang="en-US" dirty="0" smtClean="0"/>
              <a:t>surface </a:t>
            </a:r>
            <a:r>
              <a:rPr lang="en-US" dirty="0"/>
              <a:t>relevant </a:t>
            </a:r>
            <a:r>
              <a:rPr lang="en-US" dirty="0" smtClean="0"/>
              <a:t>information and actions for </a:t>
            </a:r>
            <a:r>
              <a:rPr lang="en-US" dirty="0"/>
              <a:t>the </a:t>
            </a:r>
            <a:r>
              <a:rPr lang="en-US" dirty="0" smtClean="0"/>
              <a:t>agent</a:t>
            </a:r>
          </a:p>
          <a:p>
            <a:endParaRPr lang="en-US" dirty="0"/>
          </a:p>
          <a:p>
            <a:r>
              <a:rPr lang="en-US" dirty="0" smtClean="0"/>
              <a:t>Enable agents to ask </a:t>
            </a:r>
            <a:r>
              <a:rPr lang="en-US" dirty="0"/>
              <a:t>Watson for specific help when needed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6539"/>
            <a:ext cx="8182566" cy="559844"/>
          </a:xfrm>
        </p:spPr>
        <p:txBody>
          <a:bodyPr/>
          <a:lstStyle/>
          <a:p>
            <a:r>
              <a:rPr lang="en-US" sz="2400" dirty="0"/>
              <a:t>5</a:t>
            </a:r>
            <a:r>
              <a:rPr lang="en-US" sz="2400" dirty="0" smtClean="0"/>
              <a:t>. Leveraging speech to text for Agents </a:t>
            </a:r>
            <a:endParaRPr lang="en-US" sz="240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8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539"/>
            <a:ext cx="8182566" cy="446262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9" y="958985"/>
            <a:ext cx="2828217" cy="22255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79" y="958985"/>
            <a:ext cx="2601005" cy="22255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8" y="3247432"/>
            <a:ext cx="2814299" cy="12979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014" y="958985"/>
            <a:ext cx="2016329" cy="35863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478" y="3247432"/>
            <a:ext cx="2601005" cy="12991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661852" y="4911317"/>
            <a:ext cx="301283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02894-A134-AC4C-A538-B5EF7886A786}" type="slidenum">
              <a:rPr lang="en-US" sz="900" smtClean="0">
                <a:solidFill>
                  <a:srgbClr val="7F7F7F"/>
                </a:solidFill>
              </a:rPr>
              <a:pPr/>
              <a:t>9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1F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2E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34833</TotalTime>
  <Words>1053</Words>
  <Application>Microsoft Macintosh PowerPoint</Application>
  <PresentationFormat>On-screen Show (16:9)</PresentationFormat>
  <Paragraphs>276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Helvetica</vt:lpstr>
      <vt:lpstr>Helvetica Light</vt:lpstr>
      <vt:lpstr>Helvetica Neue</vt:lpstr>
      <vt:lpstr>Helvetica Neue Light</vt:lpstr>
      <vt:lpstr>MS PGothic</vt:lpstr>
      <vt:lpstr>ＭＳ Ｐゴシック</vt:lpstr>
      <vt:lpstr>Times New Roman</vt:lpstr>
      <vt:lpstr>Wingdings</vt:lpstr>
      <vt:lpstr>ヒラギノ角ゴ Pro W3</vt:lpstr>
      <vt:lpstr>Arial</vt:lpstr>
      <vt:lpstr>Office Theme</vt:lpstr>
      <vt:lpstr>Ralph Nelson Ravesh Lala Swami Chandrasekeran Cristene Gonzalez-Wertz July 8th, 2016  Cognitive Solutions 2H July Enablement</vt:lpstr>
      <vt:lpstr>PowerPoint Presentation</vt:lpstr>
      <vt:lpstr>PowerPoint Presentation</vt:lpstr>
      <vt:lpstr>PowerPoint Presentation</vt:lpstr>
      <vt:lpstr>2. Leveraging WEX to locate expertise</vt:lpstr>
      <vt:lpstr>3. Leveraging WEX to assist ‘Repair Technician’</vt:lpstr>
      <vt:lpstr>4. Building a conversation bot with Watson</vt:lpstr>
      <vt:lpstr>5. Leveraging speech to text for Agents </vt:lpstr>
      <vt:lpstr>Live Demos</vt:lpstr>
      <vt:lpstr>PowerPoint Presentation</vt:lpstr>
      <vt:lpstr>PowerPoint Presentation</vt:lpstr>
      <vt:lpstr>WEX Fast Start Bundle</vt:lpstr>
      <vt:lpstr>PowerPoint Presentation</vt:lpstr>
      <vt:lpstr>Insert Q&amp;A graphic chart </vt:lpstr>
    </vt:vector>
  </TitlesOfParts>
  <Company>Leopard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Samuels</dc:creator>
  <cp:lastModifiedBy>CRISTENE GONZALEZ-WERTZ</cp:lastModifiedBy>
  <cp:revision>1273</cp:revision>
  <cp:lastPrinted>2015-11-11T17:12:42Z</cp:lastPrinted>
  <dcterms:created xsi:type="dcterms:W3CDTF">2015-09-21T16:23:04Z</dcterms:created>
  <dcterms:modified xsi:type="dcterms:W3CDTF">2016-07-08T13:06:16Z</dcterms:modified>
</cp:coreProperties>
</file>