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70" r:id="rId3"/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56403f371b_0_1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g56403f371b_0_1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56403f371b_0_12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g56403f371b_0_1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56403f371b_0_13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g56403f371b_0_1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56403f371b_0_14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g56403f371b_0_14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56403f371b_0_15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g56403f371b_0_15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56403f371b_0_16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g56403f371b_0_16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56403f371b_0_17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g56403f371b_0_17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56403f371b_0_18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g56403f371b_0_18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56403f371b_0_18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9" name="Google Shape;329;g56403f371b_0_18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g56403f371b_0_18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56403f371b_0_19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g56403f371b_0_19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4f317c2d09_0_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4f317c2d09_0_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g4f317c2d09_0_1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56403f371b_0_20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g56403f371b_0_20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56403f371b_0_2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g56403f371b_0_2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56403f371b_0_22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g56403f371b_0_2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56403f371b_0_23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g56403f371b_0_2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56403f371b_0_24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g56403f371b_0_2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56403f371b_0_25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g56403f371b_0_25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56403f371b_0_26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g56403f371b_0_26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56403f371b_0_27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g56403f371b_0_27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56403f371b_0_28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g56403f371b_0_28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56403f371b_0_29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g56403f371b_0_29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56403f371b_0_30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g56403f371b_0_30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56403f371b_0_30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g56403f371b_0_30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56403f371b_0_3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g56403f371b_0_3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56403f371b_0_3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g56403f371b_0_3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56403f371b_0_49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56403f371b_0_49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g56403f371b_0_49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33e1fd4ec5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g33e1fd4ec5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33e1fd4ec5_0_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g33e1fd4ec5_0_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56403f371b_0_4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g56403f371b_0_4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7" name="Google Shape;187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56403f371b_0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g56403f371b_0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7" name="Google Shape;217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56403f371b_0_10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g56403f371b_0_10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56403f371b_0_10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g56403f371b_0_10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0" name="Google Shape;20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4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97" name="Google Shape;97;p14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4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5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3" name="Google Shape;103;p15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5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6"/>
          <p:cNvSpPr txBox="1"/>
          <p:nvPr>
            <p:ph idx="1" type="body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9" name="Google Shape;109;p16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6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5" name="Google Shape;115;p17"/>
          <p:cNvSpPr txBox="1"/>
          <p:nvPr>
            <p:ph idx="2" type="body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6" name="Google Shape;116;p17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7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8"/>
          <p:cNvSpPr txBox="1"/>
          <p:nvPr>
            <p:ph idx="1" type="body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2" name="Google Shape;122;p18"/>
          <p:cNvSpPr txBox="1"/>
          <p:nvPr>
            <p:ph idx="2" type="body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3" name="Google Shape;123;p18"/>
          <p:cNvSpPr txBox="1"/>
          <p:nvPr>
            <p:ph idx="3" type="body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4" name="Google Shape;124;p18"/>
          <p:cNvSpPr txBox="1"/>
          <p:nvPr>
            <p:ph idx="4" type="body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5" name="Google Shape;125;p18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8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1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19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19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1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0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2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1"/>
          <p:cNvSpPr txBox="1"/>
          <p:nvPr>
            <p:ph idx="1" type="body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40" name="Google Shape;140;p21"/>
          <p:cNvSpPr txBox="1"/>
          <p:nvPr>
            <p:ph idx="2" type="body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41" name="Google Shape;141;p21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21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2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/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22"/>
          <p:cNvSpPr/>
          <p:nvPr>
            <p:ph idx="2" type="pic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7" name="Google Shape;147;p22"/>
          <p:cNvSpPr txBox="1"/>
          <p:nvPr>
            <p:ph idx="1" type="body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48" name="Google Shape;148;p22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22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2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23"/>
          <p:cNvSpPr txBox="1"/>
          <p:nvPr>
            <p:ph idx="1" type="body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4" name="Google Shape;154;p23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23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2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"/>
          <p:cNvSpPr txBox="1"/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24"/>
          <p:cNvSpPr txBox="1"/>
          <p:nvPr>
            <p:ph idx="1" type="body"/>
          </p:nvPr>
        </p:nvSpPr>
        <p:spPr>
          <a:xfrm rot="5400000">
            <a:off x="1799400" y="-596075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0" name="Google Shape;160;p24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24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2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9" name="Google Shape;39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3" name="Google Shape;63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4" name="Google Shape;64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Google Shape;70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1" name="Google Shape;71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2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1.xml"/><Relationship Id="rId1" Type="http://schemas.openxmlformats.org/officeDocument/2006/relationships/image" Target="../media/image4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4" Type="http://schemas.openxmlformats.org/officeDocument/2006/relationships/theme" Target="../theme/theme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" name="Google Shape;15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547463" y="5861683"/>
            <a:ext cx="4277683" cy="9505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41332" y="5740559"/>
            <a:ext cx="736537" cy="105219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8" name="Google Shape;88;p13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Google Shape;89;p13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0" name="Google Shape;90;p13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1" name="Google Shape;91;p1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2" name="Google Shape;92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9036362" y="5953524"/>
            <a:ext cx="3744536" cy="832119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41332" y="5740559"/>
            <a:ext cx="736537" cy="105219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ayla@dcx.ufpb.br" TargetMode="External"/><Relationship Id="rId4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ai2.appinventor.mit.edu/" TargetMode="External"/><Relationship Id="rId4" Type="http://schemas.openxmlformats.org/officeDocument/2006/relationships/image" Target="../media/image1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Relationship Id="rId5" Type="http://schemas.openxmlformats.org/officeDocument/2006/relationships/image" Target="../media/image29.png"/><Relationship Id="rId6" Type="http://schemas.openxmlformats.org/officeDocument/2006/relationships/image" Target="../media/image14.png"/><Relationship Id="rId7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Relationship Id="rId4" Type="http://schemas.openxmlformats.org/officeDocument/2006/relationships/image" Target="../media/image2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1.png"/><Relationship Id="rId4" Type="http://schemas.openxmlformats.org/officeDocument/2006/relationships/image" Target="../media/image2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7.png"/><Relationship Id="rId4" Type="http://schemas.openxmlformats.org/officeDocument/2006/relationships/hyperlink" Target="https://cdn.pixabay.com/photo/2018/03/02/03/44/unordered-3192273_960_720.png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8.png"/><Relationship Id="rId4" Type="http://schemas.openxmlformats.org/officeDocument/2006/relationships/image" Target="../media/image2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6.png"/><Relationship Id="rId4" Type="http://schemas.openxmlformats.org/officeDocument/2006/relationships/image" Target="../media/image3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9.png"/><Relationship Id="rId4" Type="http://schemas.openxmlformats.org/officeDocument/2006/relationships/image" Target="../media/image2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2.png"/><Relationship Id="rId4" Type="http://schemas.openxmlformats.org/officeDocument/2006/relationships/image" Target="../media/image3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0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46.png"/><Relationship Id="rId4" Type="http://schemas.openxmlformats.org/officeDocument/2006/relationships/image" Target="../media/image43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47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45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44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://socialissues.cs.toronto.edu/index.html%3Fp=279.html" TargetMode="External"/><Relationship Id="rId4" Type="http://schemas.openxmlformats.org/officeDocument/2006/relationships/hyperlink" Target="http://socialissues.cs.toronto.edu/index.html%3Fp=279.html" TargetMode="Externa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7.xml"/><Relationship Id="rId3" Type="http://schemas.openxmlformats.org/officeDocument/2006/relationships/hyperlink" Target="http://appinventor.mit.edu/explore/about-us.html" TargetMode="External"/><Relationship Id="rId4" Type="http://schemas.openxmlformats.org/officeDocument/2006/relationships/hyperlink" Target="http://appinventor.mit.edu/explore/ai2/setup.html" TargetMode="External"/><Relationship Id="rId5" Type="http://schemas.openxmlformats.org/officeDocument/2006/relationships/hyperlink" Target="http://appinventor.mit.edu/explore/ai2/concepts.html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jpg"/><Relationship Id="rId4" Type="http://schemas.openxmlformats.org/officeDocument/2006/relationships/hyperlink" Target="http://s.glbimg.com/po/tt/f/original/2013/05/24/pac-man-classic.jpg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Relationship Id="rId4" Type="http://schemas.openxmlformats.org/officeDocument/2006/relationships/hyperlink" Target="https://wap.rocks/computational-thinking/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play.google.com/store/apps/details?id=edu.mit.appinventor.aicompanion3" TargetMode="External"/><Relationship Id="rId4" Type="http://schemas.openxmlformats.org/officeDocument/2006/relationships/image" Target="../media/image7.png"/><Relationship Id="rId5" Type="http://schemas.openxmlformats.org/officeDocument/2006/relationships/image" Target="../media/image6.png"/><Relationship Id="rId6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5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lang="en-US" sz="5400"/>
              <a:t>Minicurso</a:t>
            </a:r>
            <a:r>
              <a:rPr b="1" lang="en-US" sz="5400"/>
              <a:t>: </a:t>
            </a:r>
            <a:br>
              <a:rPr b="1" lang="en-US" sz="5400"/>
            </a:br>
            <a:r>
              <a:rPr b="1" lang="en-US" sz="5400"/>
              <a:t>Criação de Aplicativos com </a:t>
            </a:r>
            <a:endParaRPr b="1" sz="54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b="1" lang="en-US" sz="5400"/>
              <a:t>MIT App Inventor 2</a:t>
            </a:r>
            <a:endParaRPr/>
          </a:p>
        </p:txBody>
      </p:sp>
      <p:sp>
        <p:nvSpPr>
          <p:cNvPr id="168" name="Google Shape;168;p25"/>
          <p:cNvSpPr txBox="1"/>
          <p:nvPr>
            <p:ph idx="1" type="subTitle"/>
          </p:nvPr>
        </p:nvSpPr>
        <p:spPr>
          <a:xfrm>
            <a:off x="1524000" y="4219073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Ayla Dantas Rebouças (DCX – CCAE/UFPB)</a:t>
            </a:r>
            <a:endParaRPr/>
          </a:p>
          <a:p>
            <a:pPr indent="0" lvl="0" marL="0" rtl="0" algn="ctr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ayla@dcx.ufpb.br</a:t>
            </a:r>
            <a:endParaRPr/>
          </a:p>
          <a:p>
            <a:pPr indent="0" lvl="0" marL="0" rtl="0" algn="ctr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pic>
        <p:nvPicPr>
          <p:cNvPr id="169" name="Google Shape;16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11325" y="5874825"/>
            <a:ext cx="825349" cy="8175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Acessando o App Inventor 2</a:t>
            </a:r>
            <a:endParaRPr/>
          </a:p>
        </p:txBody>
      </p:sp>
      <p:sp>
        <p:nvSpPr>
          <p:cNvPr id="250" name="Google Shape;250;p34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Acesse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http://ai2.appinventor.mit.edu/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Faça o login em uma conta Google (Exemplo: conta do Gmail)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Altere o idioma para “Português do Brasil” ao invés de “English”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251" name="Google Shape;251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3794572"/>
            <a:ext cx="12191998" cy="413444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34"/>
          <p:cNvSpPr/>
          <p:nvPr/>
        </p:nvSpPr>
        <p:spPr>
          <a:xfrm>
            <a:off x="10084226" y="3841603"/>
            <a:ext cx="1214100" cy="434700"/>
          </a:xfrm>
          <a:prstGeom prst="ellipse">
            <a:avLst/>
          </a:prstGeom>
          <a:noFill/>
          <a:ln cap="flat" cmpd="sng" w="4127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34"/>
          <p:cNvSpPr/>
          <p:nvPr/>
        </p:nvSpPr>
        <p:spPr>
          <a:xfrm rot="3153281">
            <a:off x="9255800" y="3844873"/>
            <a:ext cx="221051" cy="2298587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Google Shape;258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29091" y="2588227"/>
            <a:ext cx="7955086" cy="4178369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35"/>
          <p:cNvSpPr txBox="1"/>
          <p:nvPr>
            <p:ph type="title"/>
          </p:nvPr>
        </p:nvSpPr>
        <p:spPr>
          <a:xfrm>
            <a:off x="206975" y="365125"/>
            <a:ext cx="118119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Visão Geral do App Inventor 2: Visão de Designer</a:t>
            </a:r>
            <a:endParaRPr/>
          </a:p>
        </p:txBody>
      </p:sp>
      <p:sp>
        <p:nvSpPr>
          <p:cNvPr id="260" name="Google Shape;260;p35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Mostra a aparência dos aplicativos</a:t>
            </a:r>
            <a:endParaRPr/>
          </a:p>
        </p:txBody>
      </p:sp>
      <p:sp>
        <p:nvSpPr>
          <p:cNvPr id="261" name="Google Shape;261;p35"/>
          <p:cNvSpPr/>
          <p:nvPr/>
        </p:nvSpPr>
        <p:spPr>
          <a:xfrm>
            <a:off x="11353801" y="2757870"/>
            <a:ext cx="418500" cy="434700"/>
          </a:xfrm>
          <a:prstGeom prst="ellipse">
            <a:avLst/>
          </a:prstGeom>
          <a:noFill/>
          <a:ln cap="flat" cmpd="sng" w="4127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35"/>
          <p:cNvSpPr/>
          <p:nvPr/>
        </p:nvSpPr>
        <p:spPr>
          <a:xfrm rot="7503273">
            <a:off x="10766911" y="1969362"/>
            <a:ext cx="202662" cy="896053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35"/>
          <p:cNvSpPr txBox="1"/>
          <p:nvPr/>
        </p:nvSpPr>
        <p:spPr>
          <a:xfrm>
            <a:off x="1486940" y="4002302"/>
            <a:ext cx="2447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Paleta de Componentes</a:t>
            </a:r>
            <a:endParaRPr/>
          </a:p>
        </p:txBody>
      </p:sp>
      <p:sp>
        <p:nvSpPr>
          <p:cNvPr id="264" name="Google Shape;264;p35"/>
          <p:cNvSpPr/>
          <p:nvPr/>
        </p:nvSpPr>
        <p:spPr>
          <a:xfrm>
            <a:off x="6205755" y="3292574"/>
            <a:ext cx="2702700" cy="3565500"/>
          </a:xfrm>
          <a:prstGeom prst="ellipse">
            <a:avLst/>
          </a:prstGeom>
          <a:noFill/>
          <a:ln cap="flat" cmpd="sng" w="4127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p35"/>
          <p:cNvSpPr/>
          <p:nvPr/>
        </p:nvSpPr>
        <p:spPr>
          <a:xfrm rot="7503301">
            <a:off x="3094454" y="4090866"/>
            <a:ext cx="223552" cy="1446037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p35"/>
          <p:cNvSpPr txBox="1"/>
          <p:nvPr/>
        </p:nvSpPr>
        <p:spPr>
          <a:xfrm>
            <a:off x="10024794" y="1742261"/>
            <a:ext cx="1936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Botão de Designer</a:t>
            </a:r>
            <a:endParaRPr/>
          </a:p>
        </p:txBody>
      </p:sp>
      <p:sp>
        <p:nvSpPr>
          <p:cNvPr id="267" name="Google Shape;267;p35"/>
          <p:cNvSpPr/>
          <p:nvPr/>
        </p:nvSpPr>
        <p:spPr>
          <a:xfrm>
            <a:off x="10443170" y="3058591"/>
            <a:ext cx="1748700" cy="3969000"/>
          </a:xfrm>
          <a:prstGeom prst="ellipse">
            <a:avLst/>
          </a:prstGeom>
          <a:noFill/>
          <a:ln cap="flat" cmpd="sng" w="4127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p35"/>
          <p:cNvSpPr/>
          <p:nvPr/>
        </p:nvSpPr>
        <p:spPr>
          <a:xfrm rot="7504862">
            <a:off x="10083247" y="1817055"/>
            <a:ext cx="205660" cy="1683573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p35"/>
          <p:cNvSpPr txBox="1"/>
          <p:nvPr/>
        </p:nvSpPr>
        <p:spPr>
          <a:xfrm>
            <a:off x="7943264" y="1690688"/>
            <a:ext cx="18459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Propriedades dos</a:t>
            </a:r>
            <a:br>
              <a:rPr b="1" lang="en-US" sz="18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-US" sz="18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componentes</a:t>
            </a:r>
            <a:endParaRPr/>
          </a:p>
        </p:txBody>
      </p:sp>
      <p:sp>
        <p:nvSpPr>
          <p:cNvPr id="270" name="Google Shape;270;p35"/>
          <p:cNvSpPr txBox="1"/>
          <p:nvPr/>
        </p:nvSpPr>
        <p:spPr>
          <a:xfrm>
            <a:off x="6881030" y="5321020"/>
            <a:ext cx="13521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Área de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Visualização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6"/>
          <p:cNvSpPr txBox="1"/>
          <p:nvPr>
            <p:ph type="title"/>
          </p:nvPr>
        </p:nvSpPr>
        <p:spPr>
          <a:xfrm>
            <a:off x="138000" y="0"/>
            <a:ext cx="119361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Visão Geral do App Inventor 2: Visão de Designer</a:t>
            </a:r>
            <a:endParaRPr/>
          </a:p>
        </p:txBody>
      </p:sp>
      <p:pic>
        <p:nvPicPr>
          <p:cNvPr id="276" name="Google Shape;276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59538" y="1173060"/>
            <a:ext cx="2317319" cy="56249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3976" y="1216962"/>
            <a:ext cx="2377461" cy="55786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3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581796" y="1196176"/>
            <a:ext cx="2232698" cy="566182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3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814489" y="1154614"/>
            <a:ext cx="2233826" cy="570338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3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154235" y="1175395"/>
            <a:ext cx="2205310" cy="57033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5" name="Google Shape;285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18895" y="2369127"/>
            <a:ext cx="8773108" cy="4488874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37"/>
          <p:cNvSpPr txBox="1"/>
          <p:nvPr>
            <p:ph type="title"/>
          </p:nvPr>
        </p:nvSpPr>
        <p:spPr>
          <a:xfrm>
            <a:off x="317375" y="136525"/>
            <a:ext cx="116325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Visão Geral do App Inventor 2: Editor de Blocos</a:t>
            </a:r>
            <a:endParaRPr/>
          </a:p>
        </p:txBody>
      </p:sp>
      <p:sp>
        <p:nvSpPr>
          <p:cNvPr id="287" name="Google Shape;287;p37"/>
          <p:cNvSpPr txBox="1"/>
          <p:nvPr>
            <p:ph idx="1" type="body"/>
          </p:nvPr>
        </p:nvSpPr>
        <p:spPr>
          <a:xfrm>
            <a:off x="685800" y="15970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Contém a lógica que define como seu aplicativo vai funcionar</a:t>
            </a:r>
            <a:endParaRPr/>
          </a:p>
        </p:txBody>
      </p:sp>
      <p:sp>
        <p:nvSpPr>
          <p:cNvPr id="288" name="Google Shape;288;p37"/>
          <p:cNvSpPr/>
          <p:nvPr/>
        </p:nvSpPr>
        <p:spPr>
          <a:xfrm>
            <a:off x="11824949" y="2625179"/>
            <a:ext cx="367200" cy="434700"/>
          </a:xfrm>
          <a:prstGeom prst="ellipse">
            <a:avLst/>
          </a:prstGeom>
          <a:noFill/>
          <a:ln cap="flat" cmpd="sng" w="4127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p37"/>
          <p:cNvSpPr/>
          <p:nvPr/>
        </p:nvSpPr>
        <p:spPr>
          <a:xfrm rot="7505856">
            <a:off x="11016998" y="1399712"/>
            <a:ext cx="213402" cy="1553315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37"/>
          <p:cNvSpPr txBox="1"/>
          <p:nvPr/>
        </p:nvSpPr>
        <p:spPr>
          <a:xfrm>
            <a:off x="9458706" y="1205730"/>
            <a:ext cx="1716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Botão de Blocos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8"/>
          <p:cNvSpPr/>
          <p:nvPr/>
        </p:nvSpPr>
        <p:spPr>
          <a:xfrm>
            <a:off x="475488" y="0"/>
            <a:ext cx="10910400" cy="6858000"/>
          </a:xfrm>
          <a:prstGeom prst="rect">
            <a:avLst/>
          </a:prstGeom>
          <a:gradFill>
            <a:gsLst>
              <a:gs pos="0">
                <a:srgbClr val="3865B4"/>
              </a:gs>
              <a:gs pos="25000">
                <a:srgbClr val="3865B4"/>
              </a:gs>
              <a:gs pos="94000">
                <a:srgbClr val="3A3838"/>
              </a:gs>
              <a:gs pos="100000">
                <a:srgbClr val="3A3838"/>
              </a:gs>
            </a:gsLst>
            <a:lin ang="4199895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6" name="Google Shape;296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38"/>
          <p:cNvSpPr txBox="1"/>
          <p:nvPr>
            <p:ph type="title"/>
          </p:nvPr>
        </p:nvSpPr>
        <p:spPr>
          <a:xfrm>
            <a:off x="2769593" y="2029809"/>
            <a:ext cx="6652800" cy="373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Calibri"/>
              <a:buNone/>
            </a:pPr>
            <a:r>
              <a:rPr lang="en-US"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Que tal construir</a:t>
            </a:r>
            <a:br>
              <a:rPr lang="en-US"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um app que fala quan</a:t>
            </a:r>
            <a:r>
              <a:rPr lang="en-US" sz="4800">
                <a:solidFill>
                  <a:srgbClr val="FFFFFF"/>
                </a:solidFill>
              </a:rPr>
              <a:t>d</a:t>
            </a:r>
            <a:r>
              <a:rPr lang="en-US"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 clicamos </a:t>
            </a:r>
            <a:br>
              <a:rPr lang="en-US"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em um botão ou sacudimos o </a:t>
            </a:r>
            <a:br>
              <a:rPr lang="en-US"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dispositivo? </a:t>
            </a:r>
            <a:endParaRPr sz="4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Criando Seu Primeiro App</a:t>
            </a:r>
            <a:endParaRPr b="1"/>
          </a:p>
        </p:txBody>
      </p:sp>
      <p:sp>
        <p:nvSpPr>
          <p:cNvPr id="303" name="Google Shape;303;p39"/>
          <p:cNvSpPr txBox="1"/>
          <p:nvPr>
            <p:ph idx="1" type="body"/>
          </p:nvPr>
        </p:nvSpPr>
        <p:spPr>
          <a:xfrm>
            <a:off x="401950" y="1586850"/>
            <a:ext cx="11216700" cy="45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Clique no botão “</a:t>
            </a:r>
            <a:r>
              <a:rPr lang="en-US" u="sng"/>
              <a:t>Iniciar novo projeto</a:t>
            </a:r>
            <a:r>
              <a:rPr lang="en-US"/>
              <a:t>”  ou vá em  “</a:t>
            </a:r>
            <a:r>
              <a:rPr lang="en-US" u="sng"/>
              <a:t>Projetos</a:t>
            </a:r>
            <a:r>
              <a:rPr lang="en-US"/>
              <a:t>” &gt; “</a:t>
            </a:r>
            <a:r>
              <a:rPr lang="en-US" u="sng"/>
              <a:t>Iniciar novo projeto</a:t>
            </a:r>
            <a:r>
              <a:rPr lang="en-US"/>
              <a:t>...”</a:t>
            </a:r>
            <a:endParaRPr/>
          </a:p>
        </p:txBody>
      </p:sp>
      <p:pic>
        <p:nvPicPr>
          <p:cNvPr id="304" name="Google Shape;304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1942" y="2708118"/>
            <a:ext cx="10883153" cy="1796558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39"/>
          <p:cNvSpPr/>
          <p:nvPr/>
        </p:nvSpPr>
        <p:spPr>
          <a:xfrm>
            <a:off x="291059" y="3043004"/>
            <a:ext cx="1214100" cy="434700"/>
          </a:xfrm>
          <a:prstGeom prst="ellipse">
            <a:avLst/>
          </a:prstGeom>
          <a:noFill/>
          <a:ln cap="flat" cmpd="sng" w="4127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p39"/>
          <p:cNvSpPr/>
          <p:nvPr/>
        </p:nvSpPr>
        <p:spPr>
          <a:xfrm rot="-1724014">
            <a:off x="1802262" y="3369375"/>
            <a:ext cx="156010" cy="2575631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7" name="Google Shape;307;p39"/>
          <p:cNvPicPr preferRelativeResize="0"/>
          <p:nvPr/>
        </p:nvPicPr>
        <p:blipFill rotWithShape="1">
          <a:blip r:embed="rId4">
            <a:alphaModFix/>
          </a:blip>
          <a:srcRect b="66629" l="0" r="0" t="0"/>
          <a:stretch/>
        </p:blipFill>
        <p:spPr>
          <a:xfrm>
            <a:off x="4206614" y="5099035"/>
            <a:ext cx="7772400" cy="1737600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39"/>
          <p:cNvSpPr/>
          <p:nvPr/>
        </p:nvSpPr>
        <p:spPr>
          <a:xfrm>
            <a:off x="7084101" y="5169811"/>
            <a:ext cx="1214100" cy="434700"/>
          </a:xfrm>
          <a:prstGeom prst="ellipse">
            <a:avLst/>
          </a:prstGeom>
          <a:noFill/>
          <a:ln cap="flat" cmpd="sng" w="4127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p39"/>
          <p:cNvSpPr/>
          <p:nvPr/>
        </p:nvSpPr>
        <p:spPr>
          <a:xfrm>
            <a:off x="7191531" y="6094542"/>
            <a:ext cx="1802700" cy="434700"/>
          </a:xfrm>
          <a:prstGeom prst="ellipse">
            <a:avLst/>
          </a:prstGeom>
          <a:noFill/>
          <a:ln cap="flat" cmpd="sng" w="4127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Google Shape;310;p39"/>
          <p:cNvSpPr/>
          <p:nvPr/>
        </p:nvSpPr>
        <p:spPr>
          <a:xfrm rot="5618207">
            <a:off x="4765608" y="3502351"/>
            <a:ext cx="141886" cy="4786073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Criando Seu Primeiro App</a:t>
            </a:r>
            <a:endParaRPr/>
          </a:p>
        </p:txBody>
      </p:sp>
      <p:sp>
        <p:nvSpPr>
          <p:cNvPr id="316" name="Google Shape;316;p4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Chame seu primeiro aplicativo de “</a:t>
            </a:r>
            <a:r>
              <a:rPr lang="en-US" u="sng"/>
              <a:t>FaleComigo</a:t>
            </a:r>
            <a:r>
              <a:rPr lang="en-US"/>
              <a:t>”</a:t>
            </a:r>
            <a:endParaRPr/>
          </a:p>
        </p:txBody>
      </p:sp>
      <p:pic>
        <p:nvPicPr>
          <p:cNvPr id="317" name="Google Shape;317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27632" y="2775744"/>
            <a:ext cx="4546600" cy="2451100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40"/>
          <p:cNvSpPr/>
          <p:nvPr/>
        </p:nvSpPr>
        <p:spPr>
          <a:xfrm>
            <a:off x="5837419" y="3222886"/>
            <a:ext cx="1214100" cy="434700"/>
          </a:xfrm>
          <a:prstGeom prst="ellipse">
            <a:avLst/>
          </a:prstGeom>
          <a:noFill/>
          <a:ln cap="flat" cmpd="sng" w="4127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" name="Google Shape;319;p40"/>
          <p:cNvSpPr/>
          <p:nvPr/>
        </p:nvSpPr>
        <p:spPr>
          <a:xfrm rot="-1724014">
            <a:off x="7348622" y="3549257"/>
            <a:ext cx="156010" cy="2575631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1"/>
          <p:cNvSpPr txBox="1"/>
          <p:nvPr>
            <p:ph type="title"/>
          </p:nvPr>
        </p:nvSpPr>
        <p:spPr>
          <a:xfrm>
            <a:off x="289775" y="365125"/>
            <a:ext cx="114945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Acessando a Tela de Design do App Inventor 2</a:t>
            </a:r>
            <a:endParaRPr/>
          </a:p>
        </p:txBody>
      </p:sp>
      <p:sp>
        <p:nvSpPr>
          <p:cNvPr id="325" name="Google Shape;325;p41"/>
          <p:cNvSpPr txBox="1"/>
          <p:nvPr>
            <p:ph idx="1" type="body"/>
          </p:nvPr>
        </p:nvSpPr>
        <p:spPr>
          <a:xfrm>
            <a:off x="565750" y="1690825"/>
            <a:ext cx="109839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 Nesta tela, v</a:t>
            </a:r>
            <a:r>
              <a:rPr lang="en-US" sz="2400"/>
              <a:t>ocê pode configurar os componentes de sua aplicação e o seu layout.</a:t>
            </a:r>
            <a:endParaRPr sz="2400"/>
          </a:p>
        </p:txBody>
      </p:sp>
      <p:pic>
        <p:nvPicPr>
          <p:cNvPr id="326" name="Google Shape;326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33929" y="2308491"/>
            <a:ext cx="8024735" cy="41097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Adicionando um botão na tela</a:t>
            </a:r>
            <a:endParaRPr/>
          </a:p>
        </p:txBody>
      </p:sp>
      <p:sp>
        <p:nvSpPr>
          <p:cNvPr id="333" name="Google Shape;333;p42"/>
          <p:cNvSpPr txBox="1"/>
          <p:nvPr>
            <p:ph idx="1" type="body"/>
          </p:nvPr>
        </p:nvSpPr>
        <p:spPr>
          <a:xfrm>
            <a:off x="838200" y="16732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Arraste o botão para a tela de inicialização </a:t>
            </a:r>
            <a:endParaRPr/>
          </a:p>
        </p:txBody>
      </p:sp>
      <p:pic>
        <p:nvPicPr>
          <p:cNvPr id="334" name="Google Shape;334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0" y="2221600"/>
            <a:ext cx="12150401" cy="3265625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p42"/>
          <p:cNvSpPr/>
          <p:nvPr/>
        </p:nvSpPr>
        <p:spPr>
          <a:xfrm>
            <a:off x="65475" y="4088544"/>
            <a:ext cx="1214100" cy="434700"/>
          </a:xfrm>
          <a:prstGeom prst="ellipse">
            <a:avLst/>
          </a:prstGeom>
          <a:noFill/>
          <a:ln cap="flat" cmpd="sng" w="4127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6" name="Google Shape;336;p42"/>
          <p:cNvSpPr/>
          <p:nvPr/>
        </p:nvSpPr>
        <p:spPr>
          <a:xfrm>
            <a:off x="4454140" y="4767981"/>
            <a:ext cx="1632600" cy="434700"/>
          </a:xfrm>
          <a:prstGeom prst="ellipse">
            <a:avLst/>
          </a:prstGeom>
          <a:noFill/>
          <a:ln cap="flat" cmpd="sng" w="4127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3"/>
          <p:cNvSpPr txBox="1"/>
          <p:nvPr>
            <p:ph type="title"/>
          </p:nvPr>
        </p:nvSpPr>
        <p:spPr>
          <a:xfrm>
            <a:off x="275975" y="365125"/>
            <a:ext cx="115911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Visualizando seu aplicativo no dispositivo em tempo real </a:t>
            </a:r>
            <a:endParaRPr/>
          </a:p>
        </p:txBody>
      </p:sp>
      <p:sp>
        <p:nvSpPr>
          <p:cNvPr id="342" name="Google Shape;342;p43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Selecione:</a:t>
            </a:r>
            <a:endParaRPr b="1"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u="sng"/>
              <a:t>Conectar</a:t>
            </a:r>
            <a:r>
              <a:rPr lang="en-US"/>
              <a:t> &gt; </a:t>
            </a:r>
            <a:r>
              <a:rPr lang="en-US" u="sng"/>
              <a:t>Assistente AI</a:t>
            </a:r>
            <a:endParaRPr u="sng"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Pegue seu smartphone ou tablet e abra o app “</a:t>
            </a:r>
            <a:r>
              <a:rPr lang="en-US" u="sng"/>
              <a:t>MIT AI2 Companion</a:t>
            </a:r>
            <a:r>
              <a:rPr lang="en-US"/>
              <a:t>” para ler o </a:t>
            </a:r>
            <a:r>
              <a:rPr lang="en-US" u="sng"/>
              <a:t>QR Code</a:t>
            </a:r>
            <a:r>
              <a:rPr lang="en-US"/>
              <a:t> que é mostrado, usando a opção “</a:t>
            </a:r>
            <a:r>
              <a:rPr b="1" lang="en-US" u="sng"/>
              <a:t>Scan QR Code</a:t>
            </a:r>
            <a:r>
              <a:rPr lang="en-US"/>
              <a:t>”</a:t>
            </a:r>
            <a:endParaRPr/>
          </a:p>
        </p:txBody>
      </p:sp>
      <p:pic>
        <p:nvPicPr>
          <p:cNvPr id="343" name="Google Shape;343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9607" y="3768880"/>
            <a:ext cx="5496393" cy="135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p43"/>
          <p:cNvPicPr preferRelativeResize="0"/>
          <p:nvPr/>
        </p:nvPicPr>
        <p:blipFill rotWithShape="1">
          <a:blip r:embed="rId4">
            <a:alphaModFix/>
          </a:blip>
          <a:srcRect b="25203" l="0" r="0" t="-413"/>
          <a:stretch/>
        </p:blipFill>
        <p:spPr>
          <a:xfrm>
            <a:off x="7255239" y="3742343"/>
            <a:ext cx="4928017" cy="299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6"/>
          <p:cNvSpPr txBox="1"/>
          <p:nvPr>
            <p:ph type="title"/>
          </p:nvPr>
        </p:nvSpPr>
        <p:spPr>
          <a:xfrm>
            <a:off x="0" y="0"/>
            <a:ext cx="107040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A64D79"/>
                </a:solidFill>
              </a:rPr>
              <a:t>Você gosta de resolver problemas</a:t>
            </a:r>
            <a:r>
              <a:rPr b="1" lang="en-US">
                <a:solidFill>
                  <a:srgbClr val="A64D79"/>
                </a:solidFill>
              </a:rPr>
              <a:t>?</a:t>
            </a:r>
            <a:endParaRPr>
              <a:solidFill>
                <a:srgbClr val="A64D79"/>
              </a:solidFill>
            </a:endParaRPr>
          </a:p>
        </p:txBody>
      </p:sp>
      <p:sp>
        <p:nvSpPr>
          <p:cNvPr id="176" name="Google Shape;176;p26"/>
          <p:cNvSpPr txBox="1"/>
          <p:nvPr/>
        </p:nvSpPr>
        <p:spPr>
          <a:xfrm>
            <a:off x="0" y="1859100"/>
            <a:ext cx="5336100" cy="3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Ao criar um aplicativo queremos resolver problemas e desenvolver o pensamento computacional</a:t>
            </a:r>
            <a:endParaRPr/>
          </a:p>
        </p:txBody>
      </p:sp>
      <p:pic>
        <p:nvPicPr>
          <p:cNvPr id="177" name="Google Shape;17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1150" y="888550"/>
            <a:ext cx="7080849" cy="5664676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6"/>
          <p:cNvSpPr txBox="1"/>
          <p:nvPr/>
        </p:nvSpPr>
        <p:spPr>
          <a:xfrm>
            <a:off x="5111150" y="6465050"/>
            <a:ext cx="4609500" cy="8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Imagem: </a:t>
            </a:r>
            <a:r>
              <a:rPr lang="en-US" sz="1800" u="sng">
                <a:solidFill>
                  <a:schemeClr val="hlink"/>
                </a:solidFill>
                <a:hlinkClick r:id="rId4"/>
              </a:rPr>
              <a:t>unordered-3192273_960_720.png</a:t>
            </a:r>
            <a:endParaRPr sz="1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4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Alterando nosso botão</a:t>
            </a:r>
            <a:endParaRPr/>
          </a:p>
        </p:txBody>
      </p:sp>
      <p:sp>
        <p:nvSpPr>
          <p:cNvPr id="350" name="Google Shape;350;p44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 painel de </a:t>
            </a:r>
            <a:r>
              <a:rPr b="1" lang="en-US" u="sng"/>
              <a:t>propriedades</a:t>
            </a:r>
            <a:r>
              <a:rPr lang="en-US"/>
              <a:t>, vá em </a:t>
            </a:r>
            <a:r>
              <a:rPr b="1" lang="en-US" u="sng"/>
              <a:t>Texto</a:t>
            </a:r>
            <a:r>
              <a:rPr lang="en-US"/>
              <a:t> e mude </a:t>
            </a:r>
            <a:br>
              <a:rPr lang="en-US"/>
            </a:br>
            <a:r>
              <a:rPr lang="en-US"/>
              <a:t>o conteúdo para “</a:t>
            </a:r>
            <a:r>
              <a:rPr lang="en-US" u="sng"/>
              <a:t>Fale comigo</a:t>
            </a:r>
            <a:r>
              <a:rPr lang="en-US"/>
              <a:t>”</a:t>
            </a:r>
            <a:endParaRPr/>
          </a:p>
        </p:txBody>
      </p:sp>
      <p:pic>
        <p:nvPicPr>
          <p:cNvPr id="351" name="Google Shape;351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4557" y="2717729"/>
            <a:ext cx="7574973" cy="3952891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p44"/>
          <p:cNvSpPr/>
          <p:nvPr/>
        </p:nvSpPr>
        <p:spPr>
          <a:xfrm>
            <a:off x="6700603" y="2852170"/>
            <a:ext cx="1407900" cy="3818400"/>
          </a:xfrm>
          <a:prstGeom prst="ellipse">
            <a:avLst/>
          </a:prstGeom>
          <a:noFill/>
          <a:ln cap="flat" cmpd="sng" w="4127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" name="Google Shape;353;p44"/>
          <p:cNvSpPr/>
          <p:nvPr/>
        </p:nvSpPr>
        <p:spPr>
          <a:xfrm rot="-2235984">
            <a:off x="8703660" y="3211569"/>
            <a:ext cx="156064" cy="2575631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4" name="Google Shape;354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781736" y="1825625"/>
            <a:ext cx="3116405" cy="2620864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Google Shape;355;p44"/>
          <p:cNvSpPr/>
          <p:nvPr/>
        </p:nvSpPr>
        <p:spPr>
          <a:xfrm>
            <a:off x="9312612" y="3247104"/>
            <a:ext cx="1407900" cy="335400"/>
          </a:xfrm>
          <a:prstGeom prst="ellipse">
            <a:avLst/>
          </a:prstGeom>
          <a:noFill/>
          <a:ln cap="flat" cmpd="sng" w="4127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6" name="Google Shape;356;p44"/>
          <p:cNvSpPr/>
          <p:nvPr/>
        </p:nvSpPr>
        <p:spPr>
          <a:xfrm rot="-420613">
            <a:off x="10036531" y="3857849"/>
            <a:ext cx="167150" cy="1447264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4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Adicionando um áudio ao aplicativo</a:t>
            </a:r>
            <a:endParaRPr/>
          </a:p>
        </p:txBody>
      </p:sp>
      <p:sp>
        <p:nvSpPr>
          <p:cNvPr id="362" name="Google Shape;362;p45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Vá em “</a:t>
            </a:r>
            <a:r>
              <a:rPr b="1" lang="en-US" u="sng"/>
              <a:t>Mídia</a:t>
            </a:r>
            <a:r>
              <a:rPr lang="en-US"/>
              <a:t>” e arraste um componente “</a:t>
            </a:r>
            <a:r>
              <a:rPr b="1" lang="en-US" u="sng"/>
              <a:t>TextoParaFalar</a:t>
            </a:r>
            <a:r>
              <a:rPr lang="en-US"/>
              <a:t>”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Esse componente vai ser mostrado em</a:t>
            </a:r>
            <a:br>
              <a:rPr lang="en-US"/>
            </a:br>
            <a:r>
              <a:rPr lang="en-US"/>
              <a:t>baixo da tela como um </a:t>
            </a:r>
            <a:br>
              <a:rPr lang="en-US"/>
            </a:br>
            <a:r>
              <a:rPr lang="en-US"/>
              <a:t>“</a:t>
            </a:r>
            <a:r>
              <a:rPr lang="en-US" u="sng"/>
              <a:t>Componente invisível"</a:t>
            </a:r>
            <a:endParaRPr/>
          </a:p>
        </p:txBody>
      </p:sp>
      <p:pic>
        <p:nvPicPr>
          <p:cNvPr id="363" name="Google Shape;363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70702" y="2332109"/>
            <a:ext cx="4721297" cy="4525891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Google Shape;364;p45"/>
          <p:cNvSpPr/>
          <p:nvPr/>
        </p:nvSpPr>
        <p:spPr>
          <a:xfrm>
            <a:off x="7470702" y="4911012"/>
            <a:ext cx="1407900" cy="335400"/>
          </a:xfrm>
          <a:prstGeom prst="ellipse">
            <a:avLst/>
          </a:prstGeom>
          <a:noFill/>
          <a:ln cap="flat" cmpd="sng" w="4127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5" name="Google Shape;365;p45"/>
          <p:cNvSpPr/>
          <p:nvPr/>
        </p:nvSpPr>
        <p:spPr>
          <a:xfrm rot="2678215">
            <a:off x="6819090" y="4984813"/>
            <a:ext cx="167376" cy="1447406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6" name="Google Shape;366;p45"/>
          <p:cNvSpPr/>
          <p:nvPr/>
        </p:nvSpPr>
        <p:spPr>
          <a:xfrm>
            <a:off x="10291695" y="6495199"/>
            <a:ext cx="1407900" cy="335400"/>
          </a:xfrm>
          <a:prstGeom prst="ellipse">
            <a:avLst/>
          </a:prstGeom>
          <a:noFill/>
          <a:ln cap="flat" cmpd="sng" w="4127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Google Shape;367;p45"/>
          <p:cNvSpPr/>
          <p:nvPr/>
        </p:nvSpPr>
        <p:spPr>
          <a:xfrm rot="5400000">
            <a:off x="8390619" y="4935577"/>
            <a:ext cx="217500" cy="33579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6"/>
          <p:cNvSpPr txBox="1"/>
          <p:nvPr>
            <p:ph type="title"/>
          </p:nvPr>
        </p:nvSpPr>
        <p:spPr>
          <a:xfrm>
            <a:off x="465950" y="365125"/>
            <a:ext cx="110379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Especificando o que os componentes devem fazer através da aba “Blocos”</a:t>
            </a:r>
            <a:endParaRPr/>
          </a:p>
        </p:txBody>
      </p:sp>
      <p:sp>
        <p:nvSpPr>
          <p:cNvPr id="373" name="Google Shape;373;p46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Selecione o botão “</a:t>
            </a:r>
            <a:r>
              <a:rPr b="1" lang="en-US" u="sng"/>
              <a:t>Blocos</a:t>
            </a:r>
            <a:r>
              <a:rPr lang="en-US"/>
              <a:t>” e você sairá do modo “</a:t>
            </a:r>
            <a:r>
              <a:rPr b="1" lang="en-US" u="sng"/>
              <a:t>Designer</a:t>
            </a:r>
            <a:r>
              <a:rPr lang="en-US"/>
              <a:t>” </a:t>
            </a:r>
            <a:endParaRPr/>
          </a:p>
        </p:txBody>
      </p:sp>
      <p:pic>
        <p:nvPicPr>
          <p:cNvPr id="374" name="Google Shape;374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5944" y="2393488"/>
            <a:ext cx="10887856" cy="231878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" name="Google Shape;375;p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63384" y="3345383"/>
            <a:ext cx="9728617" cy="3460178"/>
          </a:xfrm>
          <a:prstGeom prst="rect">
            <a:avLst/>
          </a:prstGeom>
          <a:noFill/>
          <a:ln cap="flat" cmpd="sng" w="412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76" name="Google Shape;376;p46"/>
          <p:cNvSpPr/>
          <p:nvPr/>
        </p:nvSpPr>
        <p:spPr>
          <a:xfrm>
            <a:off x="10555119" y="2800045"/>
            <a:ext cx="948600" cy="319800"/>
          </a:xfrm>
          <a:prstGeom prst="ellipse">
            <a:avLst/>
          </a:prstGeom>
          <a:noFill/>
          <a:ln cap="flat" cmpd="sng" w="4127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7" name="Google Shape;377;p46"/>
          <p:cNvSpPr/>
          <p:nvPr/>
        </p:nvSpPr>
        <p:spPr>
          <a:xfrm flipH="1" rot="-8195410">
            <a:off x="11331742" y="1968459"/>
            <a:ext cx="343999" cy="90913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4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Especificando o comportamento da aplicação no editor de blocos</a:t>
            </a:r>
            <a:endParaRPr/>
          </a:p>
        </p:txBody>
      </p:sp>
      <p:sp>
        <p:nvSpPr>
          <p:cNvPr id="383" name="Google Shape;383;p47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Clique no item "</a:t>
            </a:r>
            <a:r>
              <a:rPr b="1" lang="en-US" u="sng"/>
              <a:t>Botão1</a:t>
            </a:r>
            <a:r>
              <a:rPr lang="en-US"/>
              <a:t> e veja todos os blocos que podem ser usados com ele e clique no primeiro bloco.</a:t>
            </a:r>
            <a:endParaRPr/>
          </a:p>
        </p:txBody>
      </p:sp>
      <p:pic>
        <p:nvPicPr>
          <p:cNvPr id="384" name="Google Shape;384;p47"/>
          <p:cNvPicPr preferRelativeResize="0"/>
          <p:nvPr/>
        </p:nvPicPr>
        <p:blipFill rotWithShape="1">
          <a:blip r:embed="rId3">
            <a:alphaModFix/>
          </a:blip>
          <a:srcRect b="36317" l="0" r="0" t="0"/>
          <a:stretch/>
        </p:blipFill>
        <p:spPr>
          <a:xfrm>
            <a:off x="106312" y="3605134"/>
            <a:ext cx="11979374" cy="3252866"/>
          </a:xfrm>
          <a:prstGeom prst="rect">
            <a:avLst/>
          </a:prstGeom>
          <a:noFill/>
          <a:ln>
            <a:noFill/>
          </a:ln>
        </p:spPr>
      </p:pic>
      <p:sp>
        <p:nvSpPr>
          <p:cNvPr id="385" name="Google Shape;385;p47"/>
          <p:cNvSpPr/>
          <p:nvPr/>
        </p:nvSpPr>
        <p:spPr>
          <a:xfrm>
            <a:off x="2205598" y="4736893"/>
            <a:ext cx="2156400" cy="764400"/>
          </a:xfrm>
          <a:prstGeom prst="ellipse">
            <a:avLst/>
          </a:prstGeom>
          <a:noFill/>
          <a:ln cap="flat" cmpd="sng" w="4127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6" name="Google Shape;386;p47"/>
          <p:cNvSpPr/>
          <p:nvPr/>
        </p:nvSpPr>
        <p:spPr>
          <a:xfrm flipH="1" rot="-8196649">
            <a:off x="4539381" y="3051332"/>
            <a:ext cx="377320" cy="1899964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1" name="Google Shape;391;p48"/>
          <p:cNvPicPr preferRelativeResize="0"/>
          <p:nvPr/>
        </p:nvPicPr>
        <p:blipFill rotWithShape="1">
          <a:blip r:embed="rId3">
            <a:alphaModFix/>
          </a:blip>
          <a:srcRect b="0" l="0" r="6550" t="0"/>
          <a:stretch/>
        </p:blipFill>
        <p:spPr>
          <a:xfrm>
            <a:off x="0" y="2387616"/>
            <a:ext cx="6205928" cy="4470384"/>
          </a:xfrm>
          <a:prstGeom prst="rect">
            <a:avLst/>
          </a:prstGeom>
          <a:noFill/>
          <a:ln>
            <a:noFill/>
          </a:ln>
        </p:spPr>
      </p:pic>
      <p:sp>
        <p:nvSpPr>
          <p:cNvPr id="392" name="Google Shape;392;p4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Configurando o TextoParaFalar</a:t>
            </a:r>
            <a:endParaRPr b="1"/>
          </a:p>
        </p:txBody>
      </p:sp>
      <p:sp>
        <p:nvSpPr>
          <p:cNvPr id="393" name="Google Shape;393;p48"/>
          <p:cNvSpPr txBox="1"/>
          <p:nvPr>
            <p:ph idx="1" type="body"/>
          </p:nvPr>
        </p:nvSpPr>
        <p:spPr>
          <a:xfrm>
            <a:off x="6205928" y="1735685"/>
            <a:ext cx="55764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Clique no “</a:t>
            </a:r>
            <a:r>
              <a:rPr b="1" lang="en-US" u="sng"/>
              <a:t>TextoParaFalar1</a:t>
            </a:r>
            <a:r>
              <a:rPr lang="en-US"/>
              <a:t>” e selecione o bloco </a:t>
            </a:r>
            <a:br>
              <a:rPr lang="en-US"/>
            </a:br>
            <a:r>
              <a:rPr lang="en-US"/>
              <a:t>“</a:t>
            </a:r>
            <a:r>
              <a:rPr b="1" lang="en-US" u="sng"/>
              <a:t>chamar TextoParaFalar1</a:t>
            </a:r>
            <a:r>
              <a:rPr lang="en-US"/>
              <a:t> .Falar”, </a:t>
            </a:r>
            <a:br>
              <a:rPr lang="en-US"/>
            </a:br>
            <a:r>
              <a:rPr lang="en-US"/>
              <a:t>encaixando-o no bloco </a:t>
            </a:r>
            <a:br>
              <a:rPr lang="en-US"/>
            </a:br>
            <a:r>
              <a:rPr lang="en-US"/>
              <a:t>“</a:t>
            </a:r>
            <a:r>
              <a:rPr lang="en-US" u="sng"/>
              <a:t>quando Botão1 .clique</a:t>
            </a:r>
            <a:r>
              <a:rPr lang="en-US"/>
              <a:t>”</a:t>
            </a:r>
            <a:endParaRPr/>
          </a:p>
        </p:txBody>
      </p:sp>
      <p:sp>
        <p:nvSpPr>
          <p:cNvPr id="394" name="Google Shape;394;p48"/>
          <p:cNvSpPr/>
          <p:nvPr/>
        </p:nvSpPr>
        <p:spPr>
          <a:xfrm>
            <a:off x="329775" y="6370820"/>
            <a:ext cx="1490100" cy="299700"/>
          </a:xfrm>
          <a:prstGeom prst="ellipse">
            <a:avLst/>
          </a:prstGeom>
          <a:noFill/>
          <a:ln cap="flat" cmpd="sng" w="4127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5" name="Google Shape;395;p48"/>
          <p:cNvSpPr/>
          <p:nvPr/>
        </p:nvSpPr>
        <p:spPr>
          <a:xfrm flipH="1" rot="-10072406">
            <a:off x="1393176" y="1715886"/>
            <a:ext cx="264195" cy="4609915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6" name="Google Shape;396;p48"/>
          <p:cNvSpPr/>
          <p:nvPr/>
        </p:nvSpPr>
        <p:spPr>
          <a:xfrm>
            <a:off x="2139751" y="5240690"/>
            <a:ext cx="3001800" cy="764400"/>
          </a:xfrm>
          <a:prstGeom prst="ellipse">
            <a:avLst/>
          </a:prstGeom>
          <a:noFill/>
          <a:ln cap="flat" cmpd="sng" w="4127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7" name="Google Shape;397;p48"/>
          <p:cNvSpPr/>
          <p:nvPr/>
        </p:nvSpPr>
        <p:spPr>
          <a:xfrm flipH="1" rot="-8196649">
            <a:off x="5723241" y="3871284"/>
            <a:ext cx="377320" cy="1899964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98" name="Google Shape;398;p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23200" y="5219700"/>
            <a:ext cx="4368800" cy="163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4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Configurando o Texto para Falar</a:t>
            </a:r>
            <a:endParaRPr/>
          </a:p>
        </p:txBody>
      </p:sp>
      <p:sp>
        <p:nvSpPr>
          <p:cNvPr id="404" name="Google Shape;404;p49"/>
          <p:cNvSpPr txBox="1"/>
          <p:nvPr>
            <p:ph idx="1" type="body"/>
          </p:nvPr>
        </p:nvSpPr>
        <p:spPr>
          <a:xfrm>
            <a:off x="838200" y="1690688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Selecione “</a:t>
            </a:r>
            <a:r>
              <a:rPr b="1" lang="en-US" u="sng"/>
              <a:t>Texto</a:t>
            </a:r>
            <a:r>
              <a:rPr lang="en-US"/>
              <a:t>”  e escolha o primeiro bloco para especificar o texto a ser falado, encaixando-o no bloco onde é esperada a mensagem</a:t>
            </a:r>
            <a:endParaRPr/>
          </a:p>
        </p:txBody>
      </p:sp>
      <p:pic>
        <p:nvPicPr>
          <p:cNvPr id="405" name="Google Shape;405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630818"/>
            <a:ext cx="7168316" cy="4227183"/>
          </a:xfrm>
          <a:prstGeom prst="rect">
            <a:avLst/>
          </a:prstGeom>
          <a:noFill/>
          <a:ln>
            <a:noFill/>
          </a:ln>
        </p:spPr>
      </p:pic>
      <p:sp>
        <p:nvSpPr>
          <p:cNvPr id="406" name="Google Shape;406;p49"/>
          <p:cNvSpPr/>
          <p:nvPr/>
        </p:nvSpPr>
        <p:spPr>
          <a:xfrm>
            <a:off x="165769" y="5323467"/>
            <a:ext cx="1490100" cy="282900"/>
          </a:xfrm>
          <a:prstGeom prst="ellipse">
            <a:avLst/>
          </a:prstGeom>
          <a:noFill/>
          <a:ln cap="flat" cmpd="sng" w="4127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7" name="Google Shape;407;p49"/>
          <p:cNvSpPr/>
          <p:nvPr/>
        </p:nvSpPr>
        <p:spPr>
          <a:xfrm flipH="1" rot="-8751624">
            <a:off x="2147802" y="2539866"/>
            <a:ext cx="328753" cy="3027178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8" name="Google Shape;408;p49"/>
          <p:cNvSpPr/>
          <p:nvPr/>
        </p:nvSpPr>
        <p:spPr>
          <a:xfrm>
            <a:off x="2371821" y="4215118"/>
            <a:ext cx="1490100" cy="282900"/>
          </a:xfrm>
          <a:prstGeom prst="ellipse">
            <a:avLst/>
          </a:prstGeom>
          <a:noFill/>
          <a:ln cap="flat" cmpd="sng" w="4127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9" name="Google Shape;409;p49"/>
          <p:cNvSpPr/>
          <p:nvPr/>
        </p:nvSpPr>
        <p:spPr>
          <a:xfrm flipH="1" rot="-8750789">
            <a:off x="4087874" y="2296373"/>
            <a:ext cx="329170" cy="2080691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0" name="Google Shape;410;p49"/>
          <p:cNvSpPr/>
          <p:nvPr/>
        </p:nvSpPr>
        <p:spPr>
          <a:xfrm>
            <a:off x="6344196" y="5111647"/>
            <a:ext cx="990000" cy="353100"/>
          </a:xfrm>
          <a:prstGeom prst="ellipse">
            <a:avLst/>
          </a:prstGeom>
          <a:noFill/>
          <a:ln cap="flat" cmpd="sng" w="4127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1" name="Google Shape;411;p49"/>
          <p:cNvSpPr/>
          <p:nvPr/>
        </p:nvSpPr>
        <p:spPr>
          <a:xfrm flipH="1" rot="-8750235">
            <a:off x="7141330" y="4541044"/>
            <a:ext cx="332831" cy="584284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12" name="Google Shape;412;p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06008" y="5398370"/>
            <a:ext cx="4722201" cy="135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5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Configurando o texto para falar</a:t>
            </a:r>
            <a:endParaRPr/>
          </a:p>
        </p:txBody>
      </p:sp>
      <p:sp>
        <p:nvSpPr>
          <p:cNvPr id="418" name="Google Shape;418;p5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Escreva no espaço indicado a mensagem a falar, como por exemplo: “Parabéns! Você fez o seu primeiro aplicativo”</a:t>
            </a:r>
            <a:endParaRPr/>
          </a:p>
        </p:txBody>
      </p:sp>
      <p:pic>
        <p:nvPicPr>
          <p:cNvPr id="419" name="Google Shape;419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17650" y="2969725"/>
            <a:ext cx="9156700" cy="166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5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Testando seu aplicativo</a:t>
            </a:r>
            <a:endParaRPr/>
          </a:p>
        </p:txBody>
      </p:sp>
      <p:sp>
        <p:nvSpPr>
          <p:cNvPr id="425" name="Google Shape;425;p51"/>
          <p:cNvSpPr txBox="1"/>
          <p:nvPr>
            <p:ph idx="1" type="body"/>
          </p:nvPr>
        </p:nvSpPr>
        <p:spPr>
          <a:xfrm>
            <a:off x="838200" y="1508250"/>
            <a:ext cx="3739500" cy="49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Clique no menu &lt;</a:t>
            </a:r>
            <a:r>
              <a:rPr b="1" lang="en-US" u="sng"/>
              <a:t>Conectar</a:t>
            </a:r>
            <a:r>
              <a:rPr lang="en-US"/>
              <a:t>&gt; e escolha &lt;</a:t>
            </a:r>
            <a:r>
              <a:rPr b="1" lang="en-US" u="sng"/>
              <a:t>Reiniciar conexões</a:t>
            </a:r>
            <a:r>
              <a:rPr lang="en-US"/>
              <a:t>&gt; ou</a:t>
            </a:r>
            <a:r>
              <a:rPr b="1" lang="en-US" u="sng"/>
              <a:t> </a:t>
            </a:r>
            <a:r>
              <a:rPr b="1" lang="en-US" u="sng"/>
              <a:t>&lt;Conectar&gt; &lt;Assistente AI&gt;</a:t>
            </a:r>
            <a:r>
              <a:rPr b="1" lang="en-US" u="sng"/>
              <a:t>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Pegue seu smartphone ou tablet e agora clique no botão &lt;</a:t>
            </a:r>
            <a:r>
              <a:rPr b="1" lang="en-US" u="sng"/>
              <a:t>Fale comigo</a:t>
            </a:r>
            <a:r>
              <a:rPr lang="en-US"/>
              <a:t>&gt; e ouça o seu aplicativo “falando” a mensagem que você escreveu no algoritmo.</a:t>
            </a:r>
            <a:endParaRPr/>
          </a:p>
        </p:txBody>
      </p:sp>
      <p:pic>
        <p:nvPicPr>
          <p:cNvPr id="426" name="Google Shape;426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2800" y="1508238"/>
            <a:ext cx="3219644" cy="4862512"/>
          </a:xfrm>
          <a:prstGeom prst="rect">
            <a:avLst/>
          </a:prstGeom>
          <a:noFill/>
          <a:ln>
            <a:noFill/>
          </a:ln>
        </p:spPr>
      </p:pic>
      <p:sp>
        <p:nvSpPr>
          <p:cNvPr id="427" name="Google Shape;427;p51"/>
          <p:cNvSpPr/>
          <p:nvPr/>
        </p:nvSpPr>
        <p:spPr>
          <a:xfrm flipH="1" rot="-8749767">
            <a:off x="7046789" y="1109038"/>
            <a:ext cx="327423" cy="1185377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5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Que tal se seu aplicativo falar algo quando você balançar o telefone?</a:t>
            </a:r>
            <a:endParaRPr/>
          </a:p>
        </p:txBody>
      </p:sp>
      <p:sp>
        <p:nvSpPr>
          <p:cNvPr id="433" name="Google Shape;433;p52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Selecione novamente a visão “</a:t>
            </a:r>
            <a:r>
              <a:rPr b="1" lang="en-US" u="sng"/>
              <a:t>Designer</a:t>
            </a:r>
            <a:r>
              <a:rPr lang="en-US"/>
              <a:t>” saindo da área de “</a:t>
            </a:r>
            <a:r>
              <a:rPr b="1" lang="en-US" u="sng"/>
              <a:t>Blocos</a:t>
            </a:r>
            <a:r>
              <a:rPr lang="en-US"/>
              <a:t>”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Na Paleta, selecione “</a:t>
            </a:r>
            <a:r>
              <a:rPr b="1" lang="en-US" u="sng"/>
              <a:t>Sensores</a:t>
            </a:r>
            <a:r>
              <a:rPr lang="en-US"/>
              <a:t>”  e “</a:t>
            </a:r>
            <a:r>
              <a:rPr b="1" lang="en-US" u="sng"/>
              <a:t>Sensor Acelerômetro</a:t>
            </a:r>
            <a:r>
              <a:rPr lang="en-US"/>
              <a:t>”, que ficará na área dos componentes invisíveis.</a:t>
            </a:r>
            <a:endParaRPr/>
          </a:p>
        </p:txBody>
      </p:sp>
      <p:pic>
        <p:nvPicPr>
          <p:cNvPr id="434" name="Google Shape;434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3557304"/>
            <a:ext cx="12192001" cy="3300696"/>
          </a:xfrm>
          <a:prstGeom prst="rect">
            <a:avLst/>
          </a:prstGeom>
          <a:noFill/>
          <a:ln>
            <a:noFill/>
          </a:ln>
        </p:spPr>
      </p:pic>
      <p:sp>
        <p:nvSpPr>
          <p:cNvPr id="435" name="Google Shape;435;p52"/>
          <p:cNvSpPr/>
          <p:nvPr/>
        </p:nvSpPr>
        <p:spPr>
          <a:xfrm>
            <a:off x="10998157" y="3584775"/>
            <a:ext cx="745200" cy="342600"/>
          </a:xfrm>
          <a:prstGeom prst="ellipse">
            <a:avLst/>
          </a:prstGeom>
          <a:noFill/>
          <a:ln cap="flat" cmpd="sng" w="4127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6" name="Google Shape;436;p52"/>
          <p:cNvSpPr/>
          <p:nvPr/>
        </p:nvSpPr>
        <p:spPr>
          <a:xfrm flipH="1" rot="-8749767">
            <a:off x="11579488" y="2666082"/>
            <a:ext cx="327423" cy="9048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7" name="Google Shape;437;p52"/>
          <p:cNvSpPr/>
          <p:nvPr/>
        </p:nvSpPr>
        <p:spPr>
          <a:xfrm>
            <a:off x="93121" y="5708667"/>
            <a:ext cx="745200" cy="272400"/>
          </a:xfrm>
          <a:prstGeom prst="ellipse">
            <a:avLst/>
          </a:prstGeom>
          <a:noFill/>
          <a:ln cap="flat" cmpd="sng" w="4127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8" name="Google Shape;438;p52"/>
          <p:cNvSpPr/>
          <p:nvPr/>
        </p:nvSpPr>
        <p:spPr>
          <a:xfrm flipH="1" rot="-8749949">
            <a:off x="1338712" y="3153431"/>
            <a:ext cx="259609" cy="2716565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9" name="Google Shape;439;p52"/>
          <p:cNvSpPr/>
          <p:nvPr/>
        </p:nvSpPr>
        <p:spPr>
          <a:xfrm>
            <a:off x="93122" y="5981076"/>
            <a:ext cx="1960500" cy="330900"/>
          </a:xfrm>
          <a:prstGeom prst="ellipse">
            <a:avLst/>
          </a:prstGeom>
          <a:noFill/>
          <a:ln cap="flat" cmpd="sng" w="4127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0" name="Google Shape;440;p52"/>
          <p:cNvSpPr/>
          <p:nvPr/>
        </p:nvSpPr>
        <p:spPr>
          <a:xfrm flipH="1" rot="-8749949">
            <a:off x="2522463" y="3493951"/>
            <a:ext cx="259609" cy="2716565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5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Configurando seu aplicativo para falar ao ser balançado</a:t>
            </a:r>
            <a:endParaRPr/>
          </a:p>
        </p:txBody>
      </p:sp>
      <p:sp>
        <p:nvSpPr>
          <p:cNvPr id="446" name="Google Shape;446;p53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Mude a visão para a de “</a:t>
            </a:r>
            <a:r>
              <a:rPr b="1" lang="en-US" u="sng"/>
              <a:t>Blocos</a:t>
            </a:r>
            <a:r>
              <a:rPr lang="en-US"/>
              <a:t>” novamente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Precisaremos</a:t>
            </a:r>
            <a:br>
              <a:rPr lang="en-US"/>
            </a:br>
            <a:r>
              <a:rPr lang="en-US"/>
              <a:t>de um bloco </a:t>
            </a:r>
            <a:br>
              <a:rPr lang="en-US"/>
            </a:br>
            <a:r>
              <a:rPr lang="en-US"/>
              <a:t>para especi-</a:t>
            </a:r>
            <a:br>
              <a:rPr lang="en-US"/>
            </a:br>
            <a:r>
              <a:rPr lang="en-US"/>
              <a:t>ficar o </a:t>
            </a:r>
            <a:br>
              <a:rPr lang="en-US"/>
            </a:br>
            <a:r>
              <a:rPr lang="en-US"/>
              <a:t>evento de </a:t>
            </a:r>
            <a:br>
              <a:rPr lang="en-US"/>
            </a:br>
            <a:r>
              <a:rPr lang="en-US"/>
              <a:t>que o </a:t>
            </a:r>
            <a:br>
              <a:rPr lang="en-US"/>
            </a:br>
            <a:r>
              <a:rPr lang="en-US"/>
              <a:t>telefone </a:t>
            </a:r>
            <a:br>
              <a:rPr lang="en-US"/>
            </a:br>
            <a:r>
              <a:rPr lang="en-US"/>
              <a:t>está sendo </a:t>
            </a:r>
            <a:br>
              <a:rPr lang="en-US"/>
            </a:br>
            <a:r>
              <a:rPr lang="en-US"/>
              <a:t>sacudido</a:t>
            </a:r>
            <a:endParaRPr/>
          </a:p>
        </p:txBody>
      </p:sp>
      <p:pic>
        <p:nvPicPr>
          <p:cNvPr id="447" name="Google Shape;447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954" y="2330370"/>
            <a:ext cx="9074046" cy="4527630"/>
          </a:xfrm>
          <a:prstGeom prst="rect">
            <a:avLst/>
          </a:prstGeom>
          <a:noFill/>
          <a:ln>
            <a:noFill/>
          </a:ln>
        </p:spPr>
      </p:pic>
      <p:sp>
        <p:nvSpPr>
          <p:cNvPr id="448" name="Google Shape;448;p53"/>
          <p:cNvSpPr/>
          <p:nvPr/>
        </p:nvSpPr>
        <p:spPr>
          <a:xfrm>
            <a:off x="3241057" y="6527177"/>
            <a:ext cx="1960500" cy="330900"/>
          </a:xfrm>
          <a:prstGeom prst="ellipse">
            <a:avLst/>
          </a:prstGeom>
          <a:noFill/>
          <a:ln cap="flat" cmpd="sng" w="4127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9" name="Google Shape;449;p53"/>
          <p:cNvSpPr/>
          <p:nvPr/>
        </p:nvSpPr>
        <p:spPr>
          <a:xfrm rot="7997155">
            <a:off x="3032892" y="5447092"/>
            <a:ext cx="170206" cy="11963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0" name="Google Shape;450;p53"/>
          <p:cNvSpPr/>
          <p:nvPr/>
        </p:nvSpPr>
        <p:spPr>
          <a:xfrm>
            <a:off x="5201587" y="4521284"/>
            <a:ext cx="3687600" cy="710400"/>
          </a:xfrm>
          <a:prstGeom prst="ellipse">
            <a:avLst/>
          </a:prstGeom>
          <a:noFill/>
          <a:ln cap="flat" cmpd="sng" w="4127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1" name="Google Shape;451;p53"/>
          <p:cNvSpPr/>
          <p:nvPr/>
        </p:nvSpPr>
        <p:spPr>
          <a:xfrm rot="-7745904">
            <a:off x="9078488" y="1136979"/>
            <a:ext cx="183619" cy="406351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Pensamento Computacional (PC)</a:t>
            </a:r>
            <a:endParaRPr/>
          </a:p>
        </p:txBody>
      </p:sp>
      <p:sp>
        <p:nvSpPr>
          <p:cNvPr id="184" name="Google Shape;184;p27"/>
          <p:cNvSpPr txBox="1"/>
          <p:nvPr>
            <p:ph idx="1" type="body"/>
          </p:nvPr>
        </p:nvSpPr>
        <p:spPr>
          <a:xfrm>
            <a:off x="838200" y="1825625"/>
            <a:ext cx="10515600" cy="40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“É a </a:t>
            </a:r>
            <a:r>
              <a:rPr b="1" lang="en-US" sz="3000">
                <a:solidFill>
                  <a:srgbClr val="A64D79"/>
                </a:solidFill>
              </a:rPr>
              <a:t>forma como pensamos</a:t>
            </a:r>
            <a:r>
              <a:rPr lang="en-US" sz="3000"/>
              <a:t> no processo de </a:t>
            </a:r>
            <a:r>
              <a:rPr b="1" lang="en-US" sz="3000">
                <a:solidFill>
                  <a:srgbClr val="FF9900"/>
                </a:solidFill>
              </a:rPr>
              <a:t>formula</a:t>
            </a:r>
            <a:r>
              <a:rPr b="1" lang="en-US" sz="3000">
                <a:solidFill>
                  <a:srgbClr val="FF9900"/>
                </a:solidFill>
              </a:rPr>
              <a:t>ção de</a:t>
            </a:r>
            <a:r>
              <a:rPr b="1" lang="en-US" sz="3000">
                <a:solidFill>
                  <a:srgbClr val="FF9900"/>
                </a:solidFill>
              </a:rPr>
              <a:t> um problema</a:t>
            </a:r>
            <a:r>
              <a:rPr lang="en-US" sz="3000"/>
              <a:t> e </a:t>
            </a:r>
            <a:r>
              <a:rPr b="1" lang="en-US" sz="3000">
                <a:solidFill>
                  <a:srgbClr val="38761D"/>
                </a:solidFill>
              </a:rPr>
              <a:t>na</a:t>
            </a:r>
            <a:r>
              <a:rPr lang="en-US" sz="3000">
                <a:solidFill>
                  <a:srgbClr val="38761D"/>
                </a:solidFill>
              </a:rPr>
              <a:t> </a:t>
            </a:r>
            <a:r>
              <a:rPr b="1" lang="en-US" sz="3000">
                <a:solidFill>
                  <a:srgbClr val="38761D"/>
                </a:solidFill>
              </a:rPr>
              <a:t>expressão de sua(s) solução(ões) </a:t>
            </a:r>
            <a:r>
              <a:rPr lang="en-US" sz="3000"/>
              <a:t>de forma que um computador — </a:t>
            </a:r>
            <a:r>
              <a:rPr lang="en-US" sz="3000"/>
              <a:t>humano ou máquina </a:t>
            </a:r>
            <a:r>
              <a:rPr lang="en-US" sz="3000"/>
              <a:t>— possa efetivamente executá-la(s).” </a:t>
            </a:r>
            <a:endParaRPr sz="30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"Computational thinking is the</a:t>
            </a:r>
            <a:r>
              <a:rPr b="1" lang="en-US" sz="3000">
                <a:solidFill>
                  <a:srgbClr val="A64D79"/>
                </a:solidFill>
              </a:rPr>
              <a:t> thought processes</a:t>
            </a:r>
            <a:r>
              <a:rPr lang="en-US" sz="3000"/>
              <a:t> involved in </a:t>
            </a:r>
            <a:r>
              <a:rPr b="1" lang="en-US" sz="3000">
                <a:solidFill>
                  <a:srgbClr val="FF9900"/>
                </a:solidFill>
              </a:rPr>
              <a:t>formulating a problem</a:t>
            </a:r>
            <a:r>
              <a:rPr lang="en-US" sz="3000"/>
              <a:t> and</a:t>
            </a:r>
            <a:r>
              <a:rPr b="1" lang="en-US" sz="3000">
                <a:solidFill>
                  <a:srgbClr val="38761D"/>
                </a:solidFill>
              </a:rPr>
              <a:t> expressing its solution(s)</a:t>
            </a:r>
            <a:r>
              <a:rPr lang="en-US" sz="3000"/>
              <a:t> in such a way that a computer—human or machine—can effectively carry out." </a:t>
            </a:r>
            <a:r>
              <a:rPr lang="en-US" sz="3000"/>
              <a:t>(Wing, 2014)</a:t>
            </a:r>
            <a:endParaRPr sz="3000"/>
          </a:p>
          <a:p>
            <a:pPr indent="0" lvl="0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5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Para especificar o que fazer ao sacudir o dispositivo...</a:t>
            </a:r>
            <a:endParaRPr/>
          </a:p>
        </p:txBody>
      </p:sp>
      <p:sp>
        <p:nvSpPr>
          <p:cNvPr id="457" name="Google Shape;457;p54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Você pode copiar os mesmos blocos utilizados para dizer o que fazer ao clicar o botão, usando os mesmos botões utilizados para copiar texto ou pode arrastar os blocos novamente.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Configure o texto a ser falado para “</a:t>
            </a:r>
            <a:r>
              <a:rPr b="1" lang="en-US" u="sng"/>
              <a:t>Pare de me sacudir!</a:t>
            </a:r>
            <a:r>
              <a:rPr lang="en-US"/>
              <a:t>”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Teste novamente o aplicativo no seu tablet ou smartphone.</a:t>
            </a:r>
            <a:endParaRPr/>
          </a:p>
        </p:txBody>
      </p:sp>
      <p:pic>
        <p:nvPicPr>
          <p:cNvPr id="458" name="Google Shape;458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751881"/>
            <a:ext cx="6292026" cy="2106118"/>
          </a:xfrm>
          <a:prstGeom prst="rect">
            <a:avLst/>
          </a:prstGeom>
          <a:noFill/>
          <a:ln>
            <a:noFill/>
          </a:ln>
        </p:spPr>
      </p:pic>
      <p:pic>
        <p:nvPicPr>
          <p:cNvPr id="459" name="Google Shape;459;p5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55830" y="4563660"/>
            <a:ext cx="5836170" cy="22943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5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Que tal especificar o que será dito?</a:t>
            </a:r>
            <a:endParaRPr/>
          </a:p>
        </p:txBody>
      </p:sp>
      <p:sp>
        <p:nvSpPr>
          <p:cNvPr id="465" name="Google Shape;465;p55"/>
          <p:cNvSpPr txBox="1"/>
          <p:nvPr>
            <p:ph idx="1" type="body"/>
          </p:nvPr>
        </p:nvSpPr>
        <p:spPr>
          <a:xfrm>
            <a:off x="838200" y="1450848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Na aba de “</a:t>
            </a:r>
            <a:r>
              <a:rPr b="1" lang="en-US" u="sng"/>
              <a:t>Designer</a:t>
            </a:r>
            <a:r>
              <a:rPr lang="en-US"/>
              <a:t>”, selecione na “</a:t>
            </a:r>
            <a:r>
              <a:rPr b="1" lang="en-US" u="sng"/>
              <a:t>Paleta</a:t>
            </a:r>
            <a:r>
              <a:rPr lang="en-US"/>
              <a:t>” o componente de “</a:t>
            </a:r>
            <a:r>
              <a:rPr b="1" lang="en-US" u="sng"/>
              <a:t>Interface de Usuário</a:t>
            </a:r>
            <a:r>
              <a:rPr lang="en-US"/>
              <a:t>” chamado “</a:t>
            </a:r>
            <a:r>
              <a:rPr b="1" lang="en-US" u="sng"/>
              <a:t>CaixaDeTexto</a:t>
            </a:r>
            <a:r>
              <a:rPr lang="en-US"/>
              <a:t>”</a:t>
            </a:r>
            <a:endParaRPr/>
          </a:p>
        </p:txBody>
      </p:sp>
      <p:pic>
        <p:nvPicPr>
          <p:cNvPr id="466" name="Google Shape;466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28407" y="2359005"/>
            <a:ext cx="9763593" cy="44989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5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Configurando a Caixa de Texto </a:t>
            </a:r>
            <a:endParaRPr/>
          </a:p>
        </p:txBody>
      </p:sp>
      <p:sp>
        <p:nvSpPr>
          <p:cNvPr id="472" name="Google Shape;472;p56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Na aba de </a:t>
            </a:r>
            <a:r>
              <a:rPr b="1" lang="en-US" u="sng"/>
              <a:t>blocos,</a:t>
            </a:r>
            <a:r>
              <a:rPr lang="en-US"/>
              <a:t> clique em “</a:t>
            </a:r>
            <a:r>
              <a:rPr b="1" lang="en-US" u="sng"/>
              <a:t>CaixaDeTexto1</a:t>
            </a:r>
            <a:r>
              <a:rPr lang="en-US"/>
              <a:t>” e selecione o bloco que indica que deve ser pego o texto desta caixa de texto.</a:t>
            </a:r>
            <a:endParaRPr/>
          </a:p>
        </p:txBody>
      </p:sp>
      <p:pic>
        <p:nvPicPr>
          <p:cNvPr id="473" name="Google Shape;473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01587" y="2837409"/>
            <a:ext cx="6758685" cy="4020591"/>
          </a:xfrm>
          <a:prstGeom prst="rect">
            <a:avLst/>
          </a:prstGeom>
          <a:noFill/>
          <a:ln>
            <a:noFill/>
          </a:ln>
        </p:spPr>
      </p:pic>
      <p:sp>
        <p:nvSpPr>
          <p:cNvPr id="474" name="Google Shape;474;p56"/>
          <p:cNvSpPr/>
          <p:nvPr/>
        </p:nvSpPr>
        <p:spPr>
          <a:xfrm>
            <a:off x="5406452" y="5801193"/>
            <a:ext cx="1379100" cy="254700"/>
          </a:xfrm>
          <a:prstGeom prst="ellipse">
            <a:avLst/>
          </a:prstGeom>
          <a:noFill/>
          <a:ln cap="flat" cmpd="sng" w="4127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5" name="Google Shape;475;p56"/>
          <p:cNvSpPr/>
          <p:nvPr/>
        </p:nvSpPr>
        <p:spPr>
          <a:xfrm rot="7994949">
            <a:off x="4678487" y="3900681"/>
            <a:ext cx="243005" cy="2150765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6" name="Google Shape;476;p56"/>
          <p:cNvSpPr/>
          <p:nvPr/>
        </p:nvSpPr>
        <p:spPr>
          <a:xfrm>
            <a:off x="7085856" y="6124015"/>
            <a:ext cx="1908300" cy="375900"/>
          </a:xfrm>
          <a:prstGeom prst="ellipse">
            <a:avLst/>
          </a:prstGeom>
          <a:noFill/>
          <a:ln cap="flat" cmpd="sng" w="4127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7" name="Google Shape;477;p56"/>
          <p:cNvSpPr/>
          <p:nvPr/>
        </p:nvSpPr>
        <p:spPr>
          <a:xfrm rot="-8576608">
            <a:off x="10107299" y="2660472"/>
            <a:ext cx="257881" cy="3974959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5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Configurando a Caixa de Texto</a:t>
            </a:r>
            <a:endParaRPr/>
          </a:p>
        </p:txBody>
      </p:sp>
      <p:sp>
        <p:nvSpPr>
          <p:cNvPr id="483" name="Google Shape;483;p57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Jogue fora o bloco anterior, arrastando-o para a </a:t>
            </a:r>
            <a:r>
              <a:rPr b="1" lang="en-US" u="sng"/>
              <a:t>lata de lixo</a:t>
            </a:r>
            <a:endParaRPr b="1" u="sng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Arraste o novo bloco verde </a:t>
            </a:r>
            <a:br>
              <a:rPr lang="en-US"/>
            </a:br>
            <a:r>
              <a:rPr lang="en-US"/>
              <a:t>para o bloco </a:t>
            </a:r>
            <a:br>
              <a:rPr lang="en-US"/>
            </a:br>
            <a:r>
              <a:rPr lang="en-US"/>
              <a:t>marrom que indica o que </a:t>
            </a:r>
            <a:br>
              <a:rPr lang="en-US"/>
            </a:br>
            <a:r>
              <a:rPr lang="en-US"/>
              <a:t>deve ser feito ao clicar no </a:t>
            </a:r>
            <a:br>
              <a:rPr lang="en-US"/>
            </a:br>
            <a:r>
              <a:rPr b="1" lang="en-US" u="sng"/>
              <a:t>botão 1</a:t>
            </a:r>
            <a:endParaRPr b="1" u="sng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Teste seu aplicativo digitando</a:t>
            </a:r>
            <a:br>
              <a:rPr lang="en-US"/>
            </a:br>
            <a:r>
              <a:rPr lang="en-US"/>
              <a:t>algo na caixa de texto</a:t>
            </a:r>
            <a:br>
              <a:rPr lang="en-US"/>
            </a:br>
            <a:r>
              <a:rPr lang="en-US"/>
              <a:t>e clicando no botão</a:t>
            </a:r>
            <a:endParaRPr/>
          </a:p>
        </p:txBody>
      </p:sp>
      <p:pic>
        <p:nvPicPr>
          <p:cNvPr id="484" name="Google Shape;484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01390" y="2405014"/>
            <a:ext cx="6690610" cy="4452985"/>
          </a:xfrm>
          <a:prstGeom prst="rect">
            <a:avLst/>
          </a:prstGeom>
          <a:noFill/>
          <a:ln>
            <a:noFill/>
          </a:ln>
        </p:spPr>
      </p:pic>
      <p:sp>
        <p:nvSpPr>
          <p:cNvPr id="485" name="Google Shape;485;p57"/>
          <p:cNvSpPr/>
          <p:nvPr/>
        </p:nvSpPr>
        <p:spPr>
          <a:xfrm>
            <a:off x="10957809" y="6080581"/>
            <a:ext cx="1234200" cy="810300"/>
          </a:xfrm>
          <a:prstGeom prst="ellipse">
            <a:avLst/>
          </a:prstGeom>
          <a:noFill/>
          <a:ln cap="flat" cmpd="sng" w="4127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6" name="Google Shape;486;p57"/>
          <p:cNvSpPr/>
          <p:nvPr/>
        </p:nvSpPr>
        <p:spPr>
          <a:xfrm rot="6240235">
            <a:off x="8717816" y="3891350"/>
            <a:ext cx="257864" cy="3974989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7" name="Google Shape;487;p57"/>
          <p:cNvSpPr/>
          <p:nvPr/>
        </p:nvSpPr>
        <p:spPr>
          <a:xfrm>
            <a:off x="9120496" y="3049585"/>
            <a:ext cx="2751600" cy="810300"/>
          </a:xfrm>
          <a:prstGeom prst="ellipse">
            <a:avLst/>
          </a:prstGeom>
          <a:noFill/>
          <a:ln cap="flat" cmpd="sng" w="4127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8" name="Google Shape;488;p57"/>
          <p:cNvSpPr/>
          <p:nvPr/>
        </p:nvSpPr>
        <p:spPr>
          <a:xfrm rot="-9620265">
            <a:off x="10848891" y="1250009"/>
            <a:ext cx="274612" cy="1772264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5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Desafio:</a:t>
            </a:r>
            <a:r>
              <a:rPr lang="en-US"/>
              <a:t>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Que tal incrementar seu aplicativo?</a:t>
            </a:r>
            <a:endParaRPr/>
          </a:p>
        </p:txBody>
      </p:sp>
      <p:sp>
        <p:nvSpPr>
          <p:cNvPr id="495" name="Google Shape;495;p58"/>
          <p:cNvSpPr txBox="1"/>
          <p:nvPr>
            <p:ph idx="1" type="body"/>
          </p:nvPr>
        </p:nvSpPr>
        <p:spPr>
          <a:xfrm>
            <a:off x="838200" y="1825625"/>
            <a:ext cx="10515600" cy="3845400"/>
          </a:xfrm>
          <a:prstGeom prst="rect">
            <a:avLst/>
          </a:prstGeom>
          <a:ln cap="flat" cmpd="sng" w="28575">
            <a:solidFill>
              <a:srgbClr val="000000"/>
            </a:solidFill>
            <a:prstDash val="dashDot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Tente fazer algumas modificações em seu aplicativo.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u="sng"/>
              <a:t>Sugestões</a:t>
            </a:r>
            <a:r>
              <a:rPr b="1" lang="en-US" u="sng"/>
              <a:t>:</a:t>
            </a:r>
            <a:endParaRPr b="1" u="sng"/>
          </a:p>
          <a:p>
            <a:pPr indent="-406400" lvl="1" marL="914400" rtl="0" algn="l">
              <a:spcBef>
                <a:spcPts val="50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Coloque uma imagem de fundo</a:t>
            </a:r>
            <a:endParaRPr sz="2800"/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Mude a cor do botão ou as letras utilizadas</a:t>
            </a:r>
            <a:endParaRPr sz="2800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b="1" i="1" lang="en-US">
                <a:highlight>
                  <a:srgbClr val="CFE2F3"/>
                </a:highlight>
              </a:rPr>
              <a:t>Use sua curiosidade e imaginação! </a:t>
            </a:r>
            <a:endParaRPr b="1" i="1">
              <a:highlight>
                <a:srgbClr val="CFE2F3"/>
              </a:highlight>
            </a:endParaRPr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b="1" i="1" lang="en-US">
                <a:highlight>
                  <a:srgbClr val="FFF2CC"/>
                </a:highlight>
              </a:rPr>
              <a:t>Não tenha medo de tentar/testar!</a:t>
            </a:r>
            <a:endParaRPr b="1" i="1">
              <a:highlight>
                <a:srgbClr val="FFF2CC"/>
              </a:highlight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5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Referências</a:t>
            </a:r>
            <a:endParaRPr/>
          </a:p>
        </p:txBody>
      </p:sp>
      <p:sp>
        <p:nvSpPr>
          <p:cNvPr id="501" name="Google Shape;501;p59"/>
          <p:cNvSpPr txBox="1"/>
          <p:nvPr>
            <p:ph idx="1" type="body"/>
          </p:nvPr>
        </p:nvSpPr>
        <p:spPr>
          <a:xfrm>
            <a:off x="838200" y="1463300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BORDINI, Adriana et al. Pensamento Computacional nos Ensinos Fundamental e Médio: uma revisão sistemática. In: </a:t>
            </a:r>
            <a:r>
              <a:rPr b="1" lang="en-US"/>
              <a:t>Brazilian Symposium on Computers in Education (Simpósio Brasileiro de Informática na Educação-SBIE)</a:t>
            </a:r>
            <a:r>
              <a:rPr lang="en-US"/>
              <a:t>.  2017. p. 123.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WING, Jeannette (2014). </a:t>
            </a:r>
            <a:r>
              <a:rPr lang="en-US" u="sng">
                <a:solidFill>
                  <a:schemeClr val="hlink"/>
                </a:solidFill>
                <a:hlinkClick r:id="rId3"/>
              </a:rPr>
              <a:t>«Computational Thinking Benefits Society»</a:t>
            </a:r>
            <a:r>
              <a:rPr lang="en-US"/>
              <a:t>. </a:t>
            </a:r>
            <a:r>
              <a:rPr i="1" lang="en-US"/>
              <a:t>40th Anniversary Blog of Social Issues in Computing </a:t>
            </a:r>
            <a:r>
              <a:rPr lang="en-US" u="sng">
                <a:solidFill>
                  <a:schemeClr val="hlink"/>
                </a:solidFill>
                <a:hlinkClick r:id="rId4"/>
              </a:rPr>
              <a:t>http://socialissues.cs.toronto.edu/index.html%3Fp=279.html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WING, Jeannette M. Computational thinking. Commun. ACM 49, 3 (March 2006), 33-35. DOI: https://doi.org/10.1145/1118178.1118215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60"/>
          <p:cNvSpPr txBox="1"/>
          <p:nvPr>
            <p:ph type="title"/>
          </p:nvPr>
        </p:nvSpPr>
        <p:spPr>
          <a:xfrm>
            <a:off x="1015050" y="34547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Referências</a:t>
            </a:r>
            <a:endParaRPr/>
          </a:p>
        </p:txBody>
      </p:sp>
      <p:sp>
        <p:nvSpPr>
          <p:cNvPr id="507" name="Google Shape;507;p6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BRACKMANN, Christian et al.  Pensamento Computacional Desplugado: Ensino e Avaliação na Educação Primária Espanhola. In: </a:t>
            </a:r>
            <a:r>
              <a:rPr b="1" lang="en-US"/>
              <a:t>Anais dos Workshops do Congresso Brasileiro de Informática na Educação</a:t>
            </a:r>
            <a:r>
              <a:rPr lang="en-US"/>
              <a:t>. 2017. p. 982.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BRACKMANN, Christian. Desenvolvimento do Pensamento Computacional Através de Atividades Desplugadas na Educação Básica. Tese de Doutorado. Universidade Federal do Rio Grande do Sul. 2017.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6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Referências</a:t>
            </a:r>
            <a:endParaRPr/>
          </a:p>
        </p:txBody>
      </p:sp>
      <p:sp>
        <p:nvSpPr>
          <p:cNvPr id="513" name="Google Shape;513;p61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http://appinventor.mit.edu/explore/about-us.html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u="sng">
                <a:solidFill>
                  <a:schemeClr val="hlink"/>
                </a:solidFill>
                <a:hlinkClick r:id="rId4"/>
              </a:rPr>
              <a:t>http://appinventor.mit.edu/explore/ai2/setup.html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u="sng">
                <a:solidFill>
                  <a:schemeClr val="hlink"/>
                </a:solidFill>
                <a:hlinkClick r:id="rId5"/>
              </a:rPr>
              <a:t>http://appinventor.mit.edu/explore/ai2/concepts.html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Livro: “Create your own app with App Inventor 2”, de Rupesh Tiwari.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8"/>
          <p:cNvSpPr txBox="1"/>
          <p:nvPr>
            <p:ph type="title"/>
          </p:nvPr>
        </p:nvSpPr>
        <p:spPr>
          <a:xfrm>
            <a:off x="640775" y="365125"/>
            <a:ext cx="4997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Tudo começa com… </a:t>
            </a:r>
            <a:endParaRPr/>
          </a:p>
        </p:txBody>
      </p:sp>
      <p:sp>
        <p:nvSpPr>
          <p:cNvPr id="191" name="Google Shape;191;p28"/>
          <p:cNvSpPr txBox="1"/>
          <p:nvPr>
            <p:ph idx="1" type="body"/>
          </p:nvPr>
        </p:nvSpPr>
        <p:spPr>
          <a:xfrm>
            <a:off x="640775" y="1690825"/>
            <a:ext cx="6103200" cy="29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u="sng"/>
              <a:t>ALGORITMO</a:t>
            </a:r>
            <a:r>
              <a:rPr lang="en-US" sz="3000"/>
              <a:t>: </a:t>
            </a:r>
            <a:endParaRPr sz="3000"/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Conjunto das </a:t>
            </a:r>
            <a:r>
              <a:rPr b="1" lang="en-US" sz="3000"/>
              <a:t>regras e procedimentos lógicos</a:t>
            </a:r>
            <a:r>
              <a:rPr lang="en-US" sz="3000"/>
              <a:t>, perfeitamente definidos, que  levam à </a:t>
            </a:r>
            <a:r>
              <a:rPr b="1" lang="en-US" sz="3000"/>
              <a:t>solução de um problema</a:t>
            </a:r>
            <a:r>
              <a:rPr lang="en-US" sz="3000"/>
              <a:t> em um </a:t>
            </a:r>
            <a:r>
              <a:rPr b="1" lang="en-US" sz="3000"/>
              <a:t>número finito de etapas</a:t>
            </a:r>
            <a:r>
              <a:rPr lang="en-US" sz="3000"/>
              <a:t>. </a:t>
            </a:r>
            <a:endParaRPr sz="3000"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t/>
            </a:r>
            <a:endParaRPr sz="2590"/>
          </a:p>
        </p:txBody>
      </p:sp>
      <p:pic>
        <p:nvPicPr>
          <p:cNvPr id="192" name="Google Shape;192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53679" y="1975757"/>
            <a:ext cx="5538321" cy="4882243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8"/>
          <p:cNvSpPr txBox="1"/>
          <p:nvPr/>
        </p:nvSpPr>
        <p:spPr>
          <a:xfrm rot="-1513160">
            <a:off x="7130871" y="3377444"/>
            <a:ext cx="7970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INÍCIO</a:t>
            </a:r>
            <a:endParaRPr/>
          </a:p>
        </p:txBody>
      </p:sp>
      <p:sp>
        <p:nvSpPr>
          <p:cNvPr id="194" name="Google Shape;194;p28"/>
          <p:cNvSpPr txBox="1"/>
          <p:nvPr/>
        </p:nvSpPr>
        <p:spPr>
          <a:xfrm rot="-1513160">
            <a:off x="10899413" y="5146372"/>
            <a:ext cx="55335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FIM</a:t>
            </a:r>
            <a:endParaRPr/>
          </a:p>
        </p:txBody>
      </p:sp>
      <p:sp>
        <p:nvSpPr>
          <p:cNvPr id="195" name="Google Shape;195;p28"/>
          <p:cNvSpPr txBox="1"/>
          <p:nvPr/>
        </p:nvSpPr>
        <p:spPr>
          <a:xfrm rot="-1513160">
            <a:off x="7946035" y="3762786"/>
            <a:ext cx="124585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ESCOVAR </a:t>
            </a:r>
            <a:b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OS DENTES</a:t>
            </a:r>
            <a:endParaRPr/>
          </a:p>
        </p:txBody>
      </p:sp>
      <p:sp>
        <p:nvSpPr>
          <p:cNvPr id="196" name="Google Shape;196;p28"/>
          <p:cNvSpPr txBox="1"/>
          <p:nvPr/>
        </p:nvSpPr>
        <p:spPr>
          <a:xfrm rot="-1513160">
            <a:off x="9255327" y="4369556"/>
            <a:ext cx="104067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DENTES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LIMPOS?</a:t>
            </a:r>
            <a:endParaRPr/>
          </a:p>
        </p:txBody>
      </p:sp>
      <p:sp>
        <p:nvSpPr>
          <p:cNvPr id="197" name="Google Shape;197;p28"/>
          <p:cNvSpPr txBox="1"/>
          <p:nvPr/>
        </p:nvSpPr>
        <p:spPr>
          <a:xfrm rot="-1513160">
            <a:off x="10337318" y="4576466"/>
            <a:ext cx="55656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</a:t>
            </a:r>
            <a:endParaRPr/>
          </a:p>
        </p:txBody>
      </p:sp>
      <p:sp>
        <p:nvSpPr>
          <p:cNvPr id="198" name="Google Shape;198;p28"/>
          <p:cNvSpPr txBox="1"/>
          <p:nvPr/>
        </p:nvSpPr>
        <p:spPr>
          <a:xfrm rot="-1513160">
            <a:off x="8852877" y="5268282"/>
            <a:ext cx="62869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NÃO</a:t>
            </a:r>
            <a:endParaRPr/>
          </a:p>
        </p:txBody>
      </p:sp>
      <p:sp>
        <p:nvSpPr>
          <p:cNvPr id="199" name="Google Shape;199;p28"/>
          <p:cNvSpPr txBox="1"/>
          <p:nvPr/>
        </p:nvSpPr>
        <p:spPr>
          <a:xfrm>
            <a:off x="5835900" y="542725"/>
            <a:ext cx="4997700" cy="9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rgbClr val="FF00FF"/>
                </a:solidFill>
                <a:highlight>
                  <a:srgbClr val="EFEFEF"/>
                </a:highlight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="1" lang="en-US" sz="4400">
                <a:solidFill>
                  <a:schemeClr val="dk1"/>
                </a:solidFill>
                <a:highlight>
                  <a:srgbClr val="EFEFEF"/>
                </a:highlight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b="1" lang="en-US" sz="4400">
                <a:solidFill>
                  <a:srgbClr val="FF0000"/>
                </a:solidFill>
                <a:highlight>
                  <a:srgbClr val="EFEFEF"/>
                </a:highlight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b="1" lang="en-US" sz="4400">
                <a:solidFill>
                  <a:schemeClr val="dk1"/>
                </a:solidFill>
                <a:highlight>
                  <a:srgbClr val="EFEFEF"/>
                </a:highlight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b="1" lang="en-US" sz="4400">
                <a:solidFill>
                  <a:srgbClr val="FFD966"/>
                </a:solidFill>
                <a:highlight>
                  <a:srgbClr val="EFEFEF"/>
                </a:highlight>
                <a:latin typeface="Calibri"/>
                <a:ea typeface="Calibri"/>
                <a:cs typeface="Calibri"/>
                <a:sym typeface="Calibri"/>
              </a:rPr>
              <a:t>G</a:t>
            </a:r>
            <a:r>
              <a:rPr b="1" lang="en-US" sz="4400">
                <a:solidFill>
                  <a:schemeClr val="dk1"/>
                </a:solidFill>
                <a:highlight>
                  <a:srgbClr val="EFEFEF"/>
                </a:highlight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b="1" lang="en-US" sz="4400">
                <a:solidFill>
                  <a:srgbClr val="FF00FF"/>
                </a:solidFill>
                <a:highlight>
                  <a:srgbClr val="EFEFEF"/>
                </a:highlight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b="1" lang="en-US" sz="4400">
                <a:solidFill>
                  <a:schemeClr val="dk1"/>
                </a:solidFill>
                <a:highlight>
                  <a:srgbClr val="EFEFEF"/>
                </a:highlight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b="1" lang="en-US" sz="4400">
                <a:solidFill>
                  <a:srgbClr val="FF00FF"/>
                </a:solidFill>
                <a:highlight>
                  <a:srgbClr val="EFEFEF"/>
                </a:highlight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b="1" lang="en-US" sz="4400">
                <a:solidFill>
                  <a:schemeClr val="dk1"/>
                </a:solidFill>
                <a:highlight>
                  <a:srgbClr val="EFEFEF"/>
                </a:highlight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b="1" lang="en-US" sz="4400">
                <a:solidFill>
                  <a:srgbClr val="FF0000"/>
                </a:solidFill>
                <a:highlight>
                  <a:srgbClr val="EFEFEF"/>
                </a:highlight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="1" lang="en-US" sz="4400">
                <a:solidFill>
                  <a:schemeClr val="dk1"/>
                </a:solidFill>
                <a:highlight>
                  <a:srgbClr val="EFEFEF"/>
                </a:highlight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b="1" lang="en-US" sz="4400">
                <a:solidFill>
                  <a:srgbClr val="FFD966"/>
                </a:solidFill>
                <a:highlight>
                  <a:srgbClr val="EFEFEF"/>
                </a:highlight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="1" lang="en-US" sz="4400">
                <a:solidFill>
                  <a:schemeClr val="dk1"/>
                </a:solidFill>
                <a:highlight>
                  <a:srgbClr val="EFEFEF"/>
                </a:highlight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b="1" lang="en-US" sz="4400">
                <a:solidFill>
                  <a:srgbClr val="FF00FF"/>
                </a:solidFill>
                <a:highlight>
                  <a:srgbClr val="EFEFEF"/>
                </a:highlight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b="1" lang="en-US" sz="4400">
                <a:solidFill>
                  <a:schemeClr val="dk1"/>
                </a:solidFill>
                <a:highlight>
                  <a:srgbClr val="EFEFEF"/>
                </a:highlight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b="1" lang="en-US" sz="4400">
                <a:solidFill>
                  <a:srgbClr val="FF00FF"/>
                </a:solidFill>
                <a:highlight>
                  <a:srgbClr val="EFEFEF"/>
                </a:highlight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b="1" lang="en-US" sz="4400">
                <a:solidFill>
                  <a:schemeClr val="dk1"/>
                </a:solidFill>
                <a:highlight>
                  <a:srgbClr val="EFEFEF"/>
                </a:highlight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b="1" lang="en-US" sz="4400">
                <a:solidFill>
                  <a:srgbClr val="FF0000"/>
                </a:solidFill>
                <a:highlight>
                  <a:srgbClr val="EFEFEF"/>
                </a:highlight>
                <a:latin typeface="Calibri"/>
                <a:ea typeface="Calibri"/>
                <a:cs typeface="Calibri"/>
                <a:sym typeface="Calibri"/>
              </a:rPr>
              <a:t>S</a:t>
            </a:r>
            <a:endParaRPr>
              <a:solidFill>
                <a:srgbClr val="FF0000"/>
              </a:solidFill>
              <a:highlight>
                <a:srgbClr val="EFEFEF"/>
              </a:highligh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9"/>
          <p:cNvSpPr txBox="1"/>
          <p:nvPr>
            <p:ph idx="1" type="body"/>
          </p:nvPr>
        </p:nvSpPr>
        <p:spPr>
          <a:xfrm>
            <a:off x="793700" y="1308075"/>
            <a:ext cx="6131700" cy="44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just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en-US" sz="2590"/>
              <a:t>Programas são </a:t>
            </a:r>
            <a:r>
              <a:rPr b="1" lang="en-US" sz="2590"/>
              <a:t>sequências de instruções</a:t>
            </a:r>
            <a:r>
              <a:rPr lang="en-US" sz="2590"/>
              <a:t> que o </a:t>
            </a:r>
            <a:r>
              <a:rPr b="1" lang="en-US" sz="2590"/>
              <a:t>computador</a:t>
            </a:r>
            <a:r>
              <a:rPr lang="en-US" sz="2590"/>
              <a:t> deve </a:t>
            </a:r>
            <a:r>
              <a:rPr b="1" lang="en-US" sz="2590"/>
              <a:t>seguir ao pé da letra</a:t>
            </a:r>
            <a:r>
              <a:rPr lang="en-US" sz="2590"/>
              <a:t>.</a:t>
            </a:r>
            <a:endParaRPr/>
          </a:p>
          <a:p>
            <a:pPr indent="-228600" lvl="0" marL="228600" rtl="0" algn="just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en-US" sz="2590"/>
              <a:t>Há várias linguagens para especificar essas instruções de maneira não ambígua.</a:t>
            </a:r>
            <a:endParaRPr/>
          </a:p>
          <a:p>
            <a:pPr indent="-228600" lvl="0" marL="228600" rtl="0" algn="just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en-US" sz="2590"/>
              <a:t>Uma linguagem de programação é como um "</a:t>
            </a:r>
            <a:r>
              <a:rPr lang="en-US" sz="2590">
                <a:solidFill>
                  <a:srgbClr val="FF0000"/>
                </a:solidFill>
              </a:rPr>
              <a:t>idioma</a:t>
            </a:r>
            <a:r>
              <a:rPr lang="en-US" sz="2590"/>
              <a:t>" </a:t>
            </a:r>
            <a:r>
              <a:rPr lang="en-US" sz="2590"/>
              <a:t>que o computador entende.</a:t>
            </a:r>
            <a:endParaRPr/>
          </a:p>
          <a:p>
            <a:pPr indent="-228600" lvl="0" marL="228600" rtl="0" algn="just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en-US" sz="2590"/>
              <a:t>O algoritmo deve ser “</a:t>
            </a:r>
            <a:r>
              <a:rPr lang="en-US" sz="2590">
                <a:solidFill>
                  <a:srgbClr val="FF0000"/>
                </a:solidFill>
              </a:rPr>
              <a:t>escrito</a:t>
            </a:r>
            <a:r>
              <a:rPr lang="en-US" sz="2590"/>
              <a:t>” em uma linguagem de programação para que o computador saiba executá-lo.</a:t>
            </a:r>
            <a:endParaRPr/>
          </a:p>
        </p:txBody>
      </p:sp>
      <p:sp>
        <p:nvSpPr>
          <p:cNvPr id="205" name="Google Shape;205;p29"/>
          <p:cNvSpPr txBox="1"/>
          <p:nvPr>
            <p:ph type="title"/>
          </p:nvPr>
        </p:nvSpPr>
        <p:spPr>
          <a:xfrm>
            <a:off x="773500" y="13220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O que são programas de computador?</a:t>
            </a:r>
            <a:endParaRPr/>
          </a:p>
        </p:txBody>
      </p:sp>
      <p:pic>
        <p:nvPicPr>
          <p:cNvPr id="206" name="Google Shape;20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75400" y="1904451"/>
            <a:ext cx="4964201" cy="3539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29"/>
          <p:cNvSpPr txBox="1"/>
          <p:nvPr/>
        </p:nvSpPr>
        <p:spPr>
          <a:xfrm>
            <a:off x="304800" y="3048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51689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9"/>
          <p:cNvSpPr txBox="1"/>
          <p:nvPr/>
        </p:nvSpPr>
        <p:spPr>
          <a:xfrm>
            <a:off x="6053025" y="5389375"/>
            <a:ext cx="5986500" cy="6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Fonte: </a:t>
            </a:r>
            <a:r>
              <a:rPr lang="en-US" u="sng">
                <a:solidFill>
                  <a:schemeClr val="hlink"/>
                </a:solidFill>
                <a:hlinkClick r:id="rId4"/>
              </a:rPr>
              <a:t>http://s.glbimg.com/po/tt/f/original/2013/05/24/pac-man-classic.jpg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Pilares do Pensamento Computacional </a:t>
            </a:r>
            <a:r>
              <a:rPr lang="en-US" sz="3000"/>
              <a:t>(Brackmann et al., 2017)</a:t>
            </a:r>
            <a:endParaRPr b="1" sz="3000"/>
          </a:p>
        </p:txBody>
      </p:sp>
      <p:sp>
        <p:nvSpPr>
          <p:cNvPr id="214" name="Google Shape;214;p3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Decomposição</a:t>
            </a:r>
            <a:r>
              <a:rPr lang="en-US"/>
              <a:t>: Identificar um problema complexo e quebrá-lo em pedaços menores e mais fáceis de gerenciar. 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/>
              <a:t>Reconhecimento de padrões: </a:t>
            </a:r>
            <a:r>
              <a:rPr lang="en-US"/>
              <a:t>Através da análise individual dos problemas menores com maior profundidade, se pode identificar problemas parecidos, que já foram solucionados anteriormente. 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/>
              <a:t>Abstração</a:t>
            </a:r>
            <a:r>
              <a:rPr lang="en-US"/>
              <a:t>: Foco apenas nos detalhes que são importantes, enquanto informações irrelevantes são ignoradas.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/>
              <a:t>Algoritmo:</a:t>
            </a:r>
            <a:r>
              <a:rPr lang="en-US"/>
              <a:t> Passos ou regras simples que podem ser criados para resolver cada um dos subproblemas encontrados.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0" name="Google Shape;220;p31"/>
          <p:cNvGrpSpPr/>
          <p:nvPr/>
        </p:nvGrpSpPr>
        <p:grpSpPr>
          <a:xfrm>
            <a:off x="1115508" y="147482"/>
            <a:ext cx="7894045" cy="6515126"/>
            <a:chOff x="1115508" y="147482"/>
            <a:chExt cx="7894045" cy="6515126"/>
          </a:xfrm>
        </p:grpSpPr>
        <p:pic>
          <p:nvPicPr>
            <p:cNvPr id="221" name="Google Shape;221;p3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512761" y="258097"/>
              <a:ext cx="6317128" cy="63418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2" name="Google Shape;222;p31"/>
            <p:cNvSpPr txBox="1"/>
            <p:nvPr/>
          </p:nvSpPr>
          <p:spPr>
            <a:xfrm>
              <a:off x="2692453" y="6016408"/>
              <a:ext cx="6317100" cy="646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Fonte: Traduzido e adaptado de </a:t>
              </a:r>
              <a:r>
                <a:rPr lang="en-US" sz="1800" u="sng">
                  <a:solidFill>
                    <a:schemeClr val="hlink"/>
                  </a:solidFill>
                  <a:latin typeface="Calibri"/>
                  <a:ea typeface="Calibri"/>
                  <a:cs typeface="Calibri"/>
                  <a:sym typeface="Calibri"/>
                  <a:hlinkClick r:id="rId4"/>
                </a:rPr>
                <a:t>https://wap.rocks/computational-thinking/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31"/>
            <p:cNvSpPr txBox="1"/>
            <p:nvPr/>
          </p:nvSpPr>
          <p:spPr>
            <a:xfrm>
              <a:off x="1910014" y="147482"/>
              <a:ext cx="6317100" cy="369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Pensamento</a:t>
              </a: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</a:t>
              </a:r>
              <a:r>
                <a:rPr lang="en-US" sz="18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Computacional (PC)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24;p31"/>
            <p:cNvSpPr txBox="1"/>
            <p:nvPr/>
          </p:nvSpPr>
          <p:spPr>
            <a:xfrm>
              <a:off x="1711388" y="516814"/>
              <a:ext cx="6317100" cy="831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757070"/>
                  </a:solidFill>
                  <a:latin typeface="Calibri"/>
                  <a:ea typeface="Calibri"/>
                  <a:cs typeface="Calibri"/>
                  <a:sym typeface="Calibri"/>
                </a:rPr>
                <a:t>Abordagem para resolver um problema de forma que possa ser comunicada a uma pessoa ou computador. Você usa PC quando planeja uma viagem ou cria um jogo</a:t>
              </a:r>
              <a:endParaRPr/>
            </a:p>
          </p:txBody>
        </p:sp>
        <p:sp>
          <p:nvSpPr>
            <p:cNvPr id="225" name="Google Shape;225;p31"/>
            <p:cNvSpPr txBox="1"/>
            <p:nvPr/>
          </p:nvSpPr>
          <p:spPr>
            <a:xfrm>
              <a:off x="1115508" y="3453847"/>
              <a:ext cx="3819900" cy="7386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accent2"/>
                  </a:solidFill>
                  <a:latin typeface="Calibri"/>
                  <a:ea typeface="Calibri"/>
                  <a:cs typeface="Calibri"/>
                  <a:sym typeface="Calibri"/>
                </a:rPr>
                <a:t>Algoritmos</a:t>
              </a:r>
              <a:br>
                <a:rPr lang="en-US" sz="1400">
                  <a:solidFill>
                    <a:srgbClr val="00B050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lang="en-US" sz="1400">
                  <a:solidFill>
                    <a:srgbClr val="3A3838"/>
                  </a:solidFill>
                  <a:latin typeface="Calibri"/>
                  <a:ea typeface="Calibri"/>
                  <a:cs typeface="Calibri"/>
                  <a:sym typeface="Calibri"/>
                </a:rPr>
                <a:t>Vamos escrever um plano passo a passo 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rgbClr val="3A3838"/>
                  </a:solidFill>
                  <a:latin typeface="Calibri"/>
                  <a:ea typeface="Calibri"/>
                  <a:cs typeface="Calibri"/>
                  <a:sym typeface="Calibri"/>
                </a:rPr>
                <a:t>com as instruções do jogo</a:t>
              </a:r>
              <a:endParaRPr/>
            </a:p>
          </p:txBody>
        </p:sp>
        <p:sp>
          <p:nvSpPr>
            <p:cNvPr id="226" name="Google Shape;226;p31"/>
            <p:cNvSpPr/>
            <p:nvPr/>
          </p:nvSpPr>
          <p:spPr>
            <a:xfrm>
              <a:off x="4289323" y="1458426"/>
              <a:ext cx="1076700" cy="528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00B050"/>
                  </a:solidFill>
                  <a:latin typeface="Calibri"/>
                  <a:ea typeface="Calibri"/>
                  <a:cs typeface="Calibri"/>
                  <a:sym typeface="Calibri"/>
                </a:rPr>
                <a:t>Vamos inventar um jogo?</a:t>
              </a:r>
              <a:endParaRPr/>
            </a:p>
          </p:txBody>
        </p:sp>
        <p:sp>
          <p:nvSpPr>
            <p:cNvPr id="227" name="Google Shape;227;p31"/>
            <p:cNvSpPr txBox="1"/>
            <p:nvPr/>
          </p:nvSpPr>
          <p:spPr>
            <a:xfrm>
              <a:off x="4869952" y="3498751"/>
              <a:ext cx="3819900" cy="7386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rgbClr val="548135"/>
                  </a:solidFill>
                  <a:latin typeface="Calibri"/>
                  <a:ea typeface="Calibri"/>
                  <a:cs typeface="Calibri"/>
                  <a:sym typeface="Calibri"/>
                </a:rPr>
                <a:t>Decomponha o Problema</a:t>
              </a:r>
              <a:br>
                <a:rPr lang="en-US" sz="1400">
                  <a:solidFill>
                    <a:srgbClr val="00B050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lang="en-US" sz="1400">
                  <a:solidFill>
                    <a:srgbClr val="3A3838"/>
                  </a:solidFill>
                  <a:latin typeface="Calibri"/>
                  <a:ea typeface="Calibri"/>
                  <a:cs typeface="Calibri"/>
                  <a:sym typeface="Calibri"/>
                </a:rPr>
                <a:t>Quais são os elementos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rgbClr val="3A3838"/>
                  </a:solidFill>
                  <a:latin typeface="Calibri"/>
                  <a:ea typeface="Calibri"/>
                  <a:cs typeface="Calibri"/>
                  <a:sym typeface="Calibri"/>
                </a:rPr>
                <a:t>Importantes do jogo?</a:t>
              </a:r>
              <a:endParaRPr/>
            </a:p>
          </p:txBody>
        </p:sp>
        <p:sp>
          <p:nvSpPr>
            <p:cNvPr id="228" name="Google Shape;228;p31"/>
            <p:cNvSpPr txBox="1"/>
            <p:nvPr/>
          </p:nvSpPr>
          <p:spPr>
            <a:xfrm>
              <a:off x="4319684" y="5390883"/>
              <a:ext cx="3819900" cy="523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Abstração</a:t>
              </a:r>
              <a:br>
                <a:rPr lang="en-US" sz="1400">
                  <a:solidFill>
                    <a:srgbClr val="00B050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lang="en-US" sz="1400">
                  <a:solidFill>
                    <a:srgbClr val="3A3838"/>
                  </a:solidFill>
                  <a:latin typeface="Calibri"/>
                  <a:ea typeface="Calibri"/>
                  <a:cs typeface="Calibri"/>
                  <a:sym typeface="Calibri"/>
                </a:rPr>
                <a:t>Como criar atividades para as cartas do jogo?</a:t>
              </a:r>
              <a:endParaRPr/>
            </a:p>
          </p:txBody>
        </p:sp>
        <p:sp>
          <p:nvSpPr>
            <p:cNvPr id="229" name="Google Shape;229;p31"/>
            <p:cNvSpPr txBox="1"/>
            <p:nvPr/>
          </p:nvSpPr>
          <p:spPr>
            <a:xfrm>
              <a:off x="1590368" y="5290643"/>
              <a:ext cx="3819900" cy="7386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rgbClr val="2E75B5"/>
                  </a:solidFill>
                  <a:latin typeface="Calibri"/>
                  <a:ea typeface="Calibri"/>
                  <a:cs typeface="Calibri"/>
                  <a:sym typeface="Calibri"/>
                </a:rPr>
                <a:t>Reconhecimento de Padrões</a:t>
              </a:r>
              <a:br>
                <a:rPr lang="en-US" sz="1400">
                  <a:solidFill>
                    <a:srgbClr val="00B050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lang="en-US" sz="1400">
                  <a:solidFill>
                    <a:srgbClr val="3A3838"/>
                  </a:solidFill>
                  <a:latin typeface="Calibri"/>
                  <a:ea typeface="Calibri"/>
                  <a:cs typeface="Calibri"/>
                  <a:sym typeface="Calibri"/>
                </a:rPr>
                <a:t>Há elementos de outros jogos que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rgbClr val="3A3838"/>
                  </a:solidFill>
                  <a:latin typeface="Calibri"/>
                  <a:ea typeface="Calibri"/>
                  <a:cs typeface="Calibri"/>
                  <a:sym typeface="Calibri"/>
                </a:rPr>
                <a:t>podemos usar</a:t>
              </a: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O que é o App Inventor?</a:t>
            </a:r>
            <a:endParaRPr/>
          </a:p>
        </p:txBody>
      </p:sp>
      <p:sp>
        <p:nvSpPr>
          <p:cNvPr id="235" name="Google Shape;235;p32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O </a:t>
            </a:r>
            <a:r>
              <a:rPr b="1" lang="en-US" sz="3600"/>
              <a:t>MIT App Inventor</a:t>
            </a:r>
            <a:r>
              <a:rPr lang="en-US" sz="3600"/>
              <a:t> é um ambiente de programação visual e intuitivo que permite que qualquer pessoa, até crianças, construa aplicativos funcionais para </a:t>
            </a:r>
            <a:r>
              <a:rPr i="1" lang="en-US" sz="3600"/>
              <a:t>smarphones</a:t>
            </a:r>
            <a:r>
              <a:rPr lang="en-US" sz="3600"/>
              <a:t> e </a:t>
            </a:r>
            <a:r>
              <a:rPr i="1" lang="en-US" sz="3600"/>
              <a:t>tablets</a:t>
            </a:r>
            <a:r>
              <a:rPr lang="en-US" sz="3600"/>
              <a:t>.</a:t>
            </a:r>
            <a:endParaRPr sz="36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3600"/>
              <a:t>Ele utiliza a </a:t>
            </a:r>
            <a:r>
              <a:rPr b="1" lang="en-US" sz="3600"/>
              <a:t>programação baseada em blocos</a:t>
            </a:r>
            <a:r>
              <a:rPr lang="en-US" sz="3600"/>
              <a:t>.</a:t>
            </a:r>
            <a:endParaRPr sz="3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Opções para testar sua aplicação</a:t>
            </a:r>
            <a:endParaRPr/>
          </a:p>
        </p:txBody>
      </p:sp>
      <p:sp>
        <p:nvSpPr>
          <p:cNvPr id="241" name="Google Shape;241;p33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5143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/>
              <a:t>Baixar o  </a:t>
            </a:r>
            <a:r>
              <a:rPr lang="en-US" u="sng">
                <a:solidFill>
                  <a:schemeClr val="hlink"/>
                </a:solidFill>
                <a:hlinkClick r:id="rId3"/>
              </a:rPr>
              <a:t>App Inventor Companion App</a:t>
            </a:r>
            <a:r>
              <a:rPr lang="en-US"/>
              <a:t> para o seu dispositivo. Ele deve ter conexão </a:t>
            </a:r>
            <a:r>
              <a:rPr i="1" lang="en-US"/>
              <a:t>wireless.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/>
              <a:t>Instalar um emulador em seu computador para testar por meio dele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/>
              <a:t>Instalar um </a:t>
            </a:r>
            <a:r>
              <a:rPr i="1" lang="en-US"/>
              <a:t>software</a:t>
            </a:r>
            <a:r>
              <a:rPr lang="en-US"/>
              <a:t> que permita a conexão via USB com seu dispositivo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242" name="Google Shape;242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4234583"/>
            <a:ext cx="3808751" cy="1222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3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408981" y="4847022"/>
            <a:ext cx="2590800" cy="177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3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600012" y="4177810"/>
            <a:ext cx="4591987" cy="15381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