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ed18e95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6ed18e95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ed18e954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6ed18e954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ed18e954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ed18e954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ed18e954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6ed18e954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ed18e954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6ed18e954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fe0e1d4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9fe0e1d4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fe0e1d4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59fe0e1d4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fe0e1d4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9fe0e1d4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fe0e1d4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59fe0e1d4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9fe0e1d4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59fe0e1d4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9fe0e1d49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59fe0e1d49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9fe0e1d49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9fe0e1d49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9fe0e1d4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59fe0e1d4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8d8d98d7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8d8d98d7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8d8d98d78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e60064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e60064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3e600640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ed18e95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6ed18e95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ed18e95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6ed18e95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d18e95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6ed18e95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36362" y="5953524"/>
            <a:ext cx="3744536" cy="83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332" y="5740559"/>
            <a:ext cx="736537" cy="10521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yla@dcx.ufpb.br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oundbible.com/grab.php?id=2218&amp;type=mp3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appinventor.mit.edu/explore/news-events.html" TargetMode="External"/><Relationship Id="rId4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appinventor.mit.edu/explore/about-us.html" TargetMode="External"/><Relationship Id="rId4" Type="http://schemas.openxmlformats.org/officeDocument/2006/relationships/hyperlink" Target="http://appinventor.mit.edu/explore/ai2/setup.html" TargetMode="External"/><Relationship Id="rId5" Type="http://schemas.openxmlformats.org/officeDocument/2006/relationships/hyperlink" Target="http://appinventor.mit.edu/explore/ai2/concepts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lebiamsilva@ce.ufpb.b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524000" y="243576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pt-BR" sz="5400"/>
              <a:t>Minicurso</a:t>
            </a:r>
            <a:r>
              <a:rPr b="1" lang="pt-BR" sz="5400"/>
              <a:t>: </a:t>
            </a:r>
            <a:br>
              <a:rPr b="1" lang="pt-BR" sz="5400"/>
            </a:br>
            <a:r>
              <a:rPr b="1" lang="pt-BR" sz="5400"/>
              <a:t>Criação de Aplicativos com </a:t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pt-BR" sz="5400"/>
              <a:t>MIT App Inventor 2</a:t>
            </a:r>
            <a:r>
              <a:rPr b="1" lang="pt-BR" sz="5400"/>
              <a:t> </a:t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pt-BR" sz="5400"/>
              <a:t>(Parte 2)</a:t>
            </a:r>
            <a:br>
              <a:rPr b="1" lang="pt-BR" sz="5400"/>
            </a:br>
            <a:endParaRPr sz="54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524000" y="42190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Ayla Dantas Rebouças (DCX – CCAE/UFPB)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ayla@dcx.ufpb.br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925" y="5751175"/>
            <a:ext cx="10096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Selecione nos blocos de matemática aquele que faz a divisão e encaixe-o no bloco verde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9500"/>
            <a:ext cx="106870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513" y="2470963"/>
            <a:ext cx="48672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1714125" y="6358975"/>
            <a:ext cx="1672500" cy="4740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 flipH="1" rot="-7101088">
            <a:off x="4672845" y="3717453"/>
            <a:ext cx="413158" cy="350367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38200" y="1825625"/>
            <a:ext cx="1113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colocar o valor 3 como divisor, já que é a média de 3 notas, selecione nos blocos aquele que guarda o valor e altere seu valor para 3.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Arraste-o para o local do divisor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46586" t="0"/>
          <a:stretch/>
        </p:blipFill>
        <p:spPr>
          <a:xfrm>
            <a:off x="212975" y="3619500"/>
            <a:ext cx="57082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275" y="3769123"/>
            <a:ext cx="6118726" cy="1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>
            <a:off x="2230825" y="3867100"/>
            <a:ext cx="1672500" cy="4740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 flipH="1" rot="-7102093">
            <a:off x="4425087" y="2852329"/>
            <a:ext cx="362422" cy="1485796"/>
          </a:xfrm>
          <a:prstGeom prst="upArrow">
            <a:avLst>
              <a:gd fmla="val 33194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Encaixe no lugar vazio o bloco da soma das três notas que estava solto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Você chegará à organização de blocos abaixo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96754"/>
            <a:ext cx="12192000" cy="102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Tocando um Som ao Mostrar a Média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Adicionar o componente de mídia “</a:t>
            </a:r>
            <a:r>
              <a:rPr b="1" lang="pt-BR" u="sng"/>
              <a:t>Som</a:t>
            </a:r>
            <a:r>
              <a:rPr lang="pt-BR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Fazer </a:t>
            </a:r>
            <a:r>
              <a:rPr i="1" lang="pt-BR"/>
              <a:t>upload</a:t>
            </a:r>
            <a:r>
              <a:rPr lang="pt-BR"/>
              <a:t> de arquivo de áudio representando algum som a ser tocado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http://soundbible.com/grab.php?id=2218&amp;type=mp3</a:t>
            </a:r>
            <a:r>
              <a:rPr lang="pt-BR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Modificar o manipulador de evento do </a:t>
            </a:r>
            <a:r>
              <a:rPr b="1" lang="pt-BR" u="sng"/>
              <a:t>botão</a:t>
            </a:r>
            <a:r>
              <a:rPr lang="pt-BR"/>
              <a:t>, invocando</a:t>
            </a:r>
            <a:br>
              <a:rPr lang="pt-BR"/>
            </a:br>
            <a:r>
              <a:rPr lang="pt-BR"/>
              <a:t>o </a:t>
            </a:r>
            <a:r>
              <a:rPr b="1" lang="pt-BR" u="sng"/>
              <a:t>chamar Som1.Tocar</a:t>
            </a:r>
            <a:endParaRPr b="1" u="sng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1500" y="3364706"/>
            <a:ext cx="27305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25955"/>
            <a:ext cx="12192000" cy="143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Limpando as notas utilizadas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um botão </a:t>
            </a:r>
            <a:br>
              <a:rPr lang="pt-BR"/>
            </a:br>
            <a:r>
              <a:rPr b="1" lang="pt-BR"/>
              <a:t>“</a:t>
            </a:r>
            <a:r>
              <a:rPr b="1" lang="pt-BR" u="sng"/>
              <a:t>Limpar</a:t>
            </a:r>
            <a:r>
              <a:rPr b="1" lang="pt-BR"/>
              <a:t>”</a:t>
            </a:r>
            <a:endParaRPr b="1"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76" y="2849216"/>
            <a:ext cx="5130800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226300" y="365125"/>
            <a:ext cx="1167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Deixando sua aplicação mais "bonitinha"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38200" y="1673225"/>
            <a:ext cx="10515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visão de “</a:t>
            </a:r>
            <a:r>
              <a:rPr b="1" lang="pt-BR" u="sng"/>
              <a:t>Designer</a:t>
            </a:r>
            <a:r>
              <a:rPr lang="pt-BR"/>
              <a:t>”, tente juntar cada legenda com sua caixa de texto como mostrado abaixo.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Você pode criar</a:t>
            </a:r>
            <a:br>
              <a:rPr lang="pt-BR"/>
            </a:br>
            <a:r>
              <a:rPr lang="pt-BR"/>
              <a:t>uma “</a:t>
            </a:r>
            <a:r>
              <a:rPr b="1" lang="pt-BR" u="sng"/>
              <a:t>Organizacao</a:t>
            </a:r>
            <a:br>
              <a:rPr b="1" lang="pt-BR" u="sng"/>
            </a:br>
            <a:r>
              <a:rPr b="1" lang="pt-BR" u="sng"/>
              <a:t>Horizontal</a:t>
            </a:r>
            <a:r>
              <a:rPr lang="pt-BR"/>
              <a:t>” para</a:t>
            </a:r>
            <a:br>
              <a:rPr lang="pt-BR"/>
            </a:br>
            <a:r>
              <a:rPr lang="pt-BR"/>
              <a:t>isso, conforme </a:t>
            </a:r>
            <a:br>
              <a:rPr lang="pt-BR"/>
            </a:br>
            <a:r>
              <a:rPr lang="pt-BR"/>
              <a:t>ilustrado ao lado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713" y="3206532"/>
            <a:ext cx="7844287" cy="365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26300" y="365125"/>
            <a:ext cx="1167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Deixando sua aplicação mais "bonitinha"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838200" y="1673225"/>
            <a:ext cx="10515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Mude o tema para que seja o tema padrão do dispositivo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Theme -&gt; Device Default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Deixe os botões todos centralizados, clicando em cada</a:t>
            </a:r>
            <a:br>
              <a:rPr lang="pt-BR"/>
            </a:br>
            <a:r>
              <a:rPr lang="pt-BR"/>
              <a:t>organização vertical e alterando seu alinhamento 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013" y="971550"/>
            <a:ext cx="2085975" cy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9791650" y="3867100"/>
            <a:ext cx="1752300" cy="5118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67100"/>
            <a:ext cx="7640791" cy="2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/>
          <p:nvPr/>
        </p:nvSpPr>
        <p:spPr>
          <a:xfrm>
            <a:off x="5535325" y="4104700"/>
            <a:ext cx="1752300" cy="13257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226300" y="365125"/>
            <a:ext cx="1167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Deixando sua aplicação mais "bonitinha"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38200" y="1673225"/>
            <a:ext cx="10515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Na Screen1, mude também o alinhamento horizontal e vertical de seus elementos e altere a imagem de fundo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0775"/>
            <a:ext cx="8498250" cy="39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6873800" y="4336200"/>
            <a:ext cx="1752300" cy="20043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Comandos e Expressões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Quando um </a:t>
            </a:r>
            <a:r>
              <a:rPr b="1" lang="pt-BR" u="sng"/>
              <a:t>manipulador de evento</a:t>
            </a:r>
            <a:r>
              <a:rPr lang="pt-BR"/>
              <a:t> dispara (Ex: ocorre clique), ele executa uma sequência de comandos que estão em seu corpo;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Cada </a:t>
            </a:r>
            <a:r>
              <a:rPr b="1" lang="pt-BR" u="sng"/>
              <a:t>comando</a:t>
            </a:r>
            <a:r>
              <a:rPr lang="pt-BR"/>
              <a:t> é um bloco que especifica uma ação a ser realizada no telefone, como falar um texto ou tocar um som.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414" y="3353597"/>
            <a:ext cx="3822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99617"/>
            <a:ext cx="73914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315517"/>
            <a:ext cx="12192000" cy="143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Comandos e Expressões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38200" y="15165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Alguns comandos precisam de </a:t>
            </a:r>
            <a:r>
              <a:rPr b="1" lang="pt-BR"/>
              <a:t>valores </a:t>
            </a:r>
            <a:br>
              <a:rPr b="1" lang="pt-BR"/>
            </a:br>
            <a:r>
              <a:rPr b="1" lang="pt-BR"/>
              <a:t>de entrada </a:t>
            </a:r>
            <a:r>
              <a:rPr lang="pt-BR"/>
              <a:t>(chamadas de parâmetros </a:t>
            </a:r>
            <a:br>
              <a:rPr lang="pt-BR"/>
            </a:br>
            <a:r>
              <a:rPr lang="pt-BR"/>
              <a:t>ou argumentos)</a:t>
            </a:r>
            <a:r>
              <a:rPr b="1" lang="pt-BR"/>
              <a:t> </a:t>
            </a:r>
            <a:r>
              <a:rPr lang="pt-BR"/>
              <a:t>para especificar suas </a:t>
            </a:r>
            <a:br>
              <a:rPr lang="pt-BR"/>
            </a:br>
            <a:r>
              <a:rPr lang="pt-BR"/>
              <a:t>ações.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Alguns valores de entrada podem ser </a:t>
            </a:r>
            <a:br>
              <a:rPr lang="pt-BR"/>
            </a:br>
            <a:r>
              <a:rPr lang="pt-BR"/>
              <a:t>preenchidos com </a:t>
            </a:r>
            <a:r>
              <a:rPr b="1" lang="pt-BR"/>
              <a:t>expressões</a:t>
            </a:r>
            <a:r>
              <a:rPr lang="pt-BR"/>
              <a:t>, que </a:t>
            </a:r>
            <a:br>
              <a:rPr lang="pt-BR"/>
            </a:br>
            <a:r>
              <a:rPr lang="pt-BR"/>
              <a:t>são blocos que denotam um valor e </a:t>
            </a:r>
            <a:br>
              <a:rPr lang="pt-BR"/>
            </a:br>
            <a:r>
              <a:rPr lang="pt-BR"/>
              <a:t>que podem ser compostas.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275" y="1457510"/>
            <a:ext cx="4946650" cy="446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3950" y="5085736"/>
            <a:ext cx="40132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5400" y="5726023"/>
            <a:ext cx="9626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 importantes no App Inventor 2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602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Comandos e Expressões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Controle de Fluxo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Organizando componentes na janela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Manipulando estados de componentes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Utilizando Blocos Condicionais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Eventos e Manipulador de Eventos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Usando Múltiplas Janelas em um App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Controle de Fluxo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Quando um manipulador de eventos é disparado, cada um dos seus blocos vai sendo executado em sequência, no estilo de uma “</a:t>
            </a:r>
            <a:r>
              <a:rPr b="1" lang="pt-BR" u="sng"/>
              <a:t>bolinha</a:t>
            </a:r>
            <a:r>
              <a:rPr lang="pt-BR"/>
              <a:t>” de karaokê, que indica em que ponto da letra se está.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434" y="3825923"/>
            <a:ext cx="11070566" cy="130478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661696" y="4207915"/>
            <a:ext cx="239256" cy="21616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>
            <p:ph type="title"/>
          </p:nvPr>
        </p:nvSpPr>
        <p:spPr>
          <a:xfrm>
            <a:off x="2769593" y="1562159"/>
            <a:ext cx="6652814" cy="373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 tal construir</a:t>
            </a:r>
            <a:b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 app para adivinhar um </a:t>
            </a:r>
            <a:b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número?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838200" y="373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71525" y="100938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Crie um projeto chamado  “</a:t>
            </a:r>
            <a:r>
              <a:rPr b="1" lang="pt-BR" u="sng"/>
              <a:t>Adivinhação</a:t>
            </a:r>
            <a:r>
              <a:rPr lang="pt-BR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Altere o título da janela para “</a:t>
            </a:r>
            <a:r>
              <a:rPr b="1" lang="pt-BR" u="sng"/>
              <a:t>Adivinhe o número [0-100]</a:t>
            </a:r>
            <a:r>
              <a:rPr lang="pt-BR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uma caixa de texto e configure-a para aceitar apenas números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um </a:t>
            </a:r>
            <a:r>
              <a:rPr b="1" lang="pt-BR" u="sng"/>
              <a:t>botão</a:t>
            </a:r>
            <a:r>
              <a:rPr lang="pt-BR"/>
              <a:t> para testar o número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uma </a:t>
            </a:r>
            <a:r>
              <a:rPr b="1" lang="pt-BR" u="sng"/>
              <a:t>legenda</a:t>
            </a:r>
            <a:r>
              <a:rPr lang="pt-BR"/>
              <a:t> sem texto inicialmente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572" y="2630862"/>
            <a:ext cx="17399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583" y="3418279"/>
            <a:ext cx="21209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5728" y="4140155"/>
            <a:ext cx="9276272" cy="27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50150" y="1398963"/>
            <a:ext cx="2152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Criando variável global “</a:t>
            </a:r>
            <a:r>
              <a:rPr b="1" lang="pt-BR" u="sng"/>
              <a:t>numero</a:t>
            </a:r>
            <a:r>
              <a:rPr lang="pt-BR"/>
              <a:t>”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25" y="2835250"/>
            <a:ext cx="7924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>
            <a:off x="3026300" y="3664275"/>
            <a:ext cx="3023100" cy="3522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1228725" y="5340175"/>
            <a:ext cx="1513500" cy="4344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838200" y="1825625"/>
            <a:ext cx="1129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Uma variável representa um espaço de memória onde podemos guardar um valor. Podemos ter diferentes tipos de variáveis, tais como: </a:t>
            </a:r>
            <a:r>
              <a:rPr b="1" lang="pt-BR"/>
              <a:t>números</a:t>
            </a:r>
            <a:r>
              <a:rPr lang="pt-BR"/>
              <a:t>, </a:t>
            </a:r>
            <a:r>
              <a:rPr b="1" lang="pt-BR"/>
              <a:t>textos, valores booleanos/lógicos</a:t>
            </a:r>
            <a:r>
              <a:rPr lang="pt-BR"/>
              <a:t> (</a:t>
            </a:r>
            <a:r>
              <a:rPr i="1" lang="pt-BR"/>
              <a:t>verdadeiro ou falso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Faça com que "numero" receba um número aleatório entre 0 e 100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932" y="4895838"/>
            <a:ext cx="68326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95850"/>
            <a:ext cx="52959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254800" y="6311625"/>
            <a:ext cx="1290300" cy="4395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2172425" y="5798275"/>
            <a:ext cx="3268500" cy="5589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10684275" y="6548075"/>
            <a:ext cx="1290300" cy="3099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Verificando se você acertou, ou seja, se o número digitado na </a:t>
            </a:r>
            <a:r>
              <a:rPr b="1" lang="pt-BR" u="sng"/>
              <a:t>CaixaDeTexto1</a:t>
            </a:r>
            <a:r>
              <a:rPr lang="pt-BR"/>
              <a:t> é igual ao número a ser acertado, guardado na variável “</a:t>
            </a:r>
            <a:r>
              <a:rPr b="1" lang="pt-BR" u="sng"/>
              <a:t>numero</a:t>
            </a:r>
            <a:r>
              <a:rPr lang="pt-BR"/>
              <a:t>”: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Nos blocos internos, selecione "Controle" e o bloco "se/então"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Veja se o texto da caixa de texto é igual</a:t>
            </a:r>
            <a:br>
              <a:rPr lang="pt-BR"/>
            </a:br>
            <a:r>
              <a:rPr lang="pt-BR"/>
              <a:t>ao número sorteado (bloco Lógica)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 for, ajuste a legenda "TextoMostrado"</a:t>
            </a:r>
            <a:br>
              <a:rPr lang="pt-BR"/>
            </a:br>
            <a:r>
              <a:rPr lang="pt-BR"/>
              <a:t>com a mensagem indicando que acertou</a:t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00" y="3672825"/>
            <a:ext cx="46863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297" y="5532425"/>
            <a:ext cx="8385703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Caso o jogo não tenha acabado ainda, devemos verificar se o número procurado é </a:t>
            </a:r>
            <a:r>
              <a:rPr b="1" lang="pt-BR"/>
              <a:t>maior</a:t>
            </a:r>
            <a:r>
              <a:rPr lang="pt-BR"/>
              <a:t> que o número digitado na </a:t>
            </a:r>
            <a:r>
              <a:rPr b="1" lang="pt-BR" u="sng"/>
              <a:t>CaixaDeTexto1 </a:t>
            </a:r>
            <a:r>
              <a:rPr lang="pt-BR"/>
              <a:t>e avisar ao usuário.</a:t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82" y="3524407"/>
            <a:ext cx="11419725" cy="14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Caso o jogo não tenha acabado ainda, devemos verificar se o número procurado é </a:t>
            </a:r>
            <a:r>
              <a:rPr b="1" lang="pt-BR"/>
              <a:t>menor</a:t>
            </a:r>
            <a:r>
              <a:rPr lang="pt-BR"/>
              <a:t> que o número digitado na </a:t>
            </a:r>
            <a:r>
              <a:rPr b="1" lang="pt-BR"/>
              <a:t>CaixaDeTexto1</a:t>
            </a:r>
            <a:r>
              <a:rPr lang="pt-BR"/>
              <a:t> e avisar ao usuário.</a:t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0" y="3573450"/>
            <a:ext cx="10948351" cy="1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Podemos juntar todos os testes em um só bloco “</a:t>
            </a:r>
            <a:r>
              <a:rPr b="1" lang="pt-BR" u="sng"/>
              <a:t>se então/senão, se”</a:t>
            </a:r>
            <a:endParaRPr b="1" u="sng"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50" y="2548150"/>
            <a:ext cx="2650125" cy="24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547" y="5368625"/>
            <a:ext cx="3269625" cy="1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550" y="3326063"/>
            <a:ext cx="7486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testes de condições devem ser feitos quando o botão "TestarNumero" for clicado</a:t>
            </a:r>
            <a:endParaRPr b="1" u="sng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3400503"/>
            <a:ext cx="9805250" cy="35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2769593" y="1562159"/>
            <a:ext cx="6652814" cy="373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 tal construir</a:t>
            </a:r>
            <a:b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 app que calcula</a:t>
            </a:r>
            <a:br>
              <a:rPr lang="pt-BR" sz="6000">
                <a:solidFill>
                  <a:srgbClr val="FFFFFF"/>
                </a:solidFill>
              </a:rPr>
            </a:br>
            <a:r>
              <a:rPr lang="pt-BR" sz="6000">
                <a:solidFill>
                  <a:srgbClr val="FFFFFF"/>
                </a:solidFill>
              </a:rPr>
              <a:t>a média</a:t>
            </a:r>
            <a:br>
              <a:rPr lang="pt-BR" sz="6000">
                <a:solidFill>
                  <a:srgbClr val="FFFFFF"/>
                </a:solidFill>
              </a:rPr>
            </a:br>
            <a:r>
              <a:rPr lang="pt-BR" sz="6000">
                <a:solidFill>
                  <a:srgbClr val="FFFFFF"/>
                </a:solidFill>
              </a:rPr>
              <a:t>de suas notas?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91925" y="365125"/>
            <a:ext cx="1185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Adivinhação: Lidando com pontuação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Inicialize uma variável “</a:t>
            </a:r>
            <a:r>
              <a:rPr b="1" lang="pt-BR" u="sng"/>
              <a:t>pontuação</a:t>
            </a:r>
            <a:r>
              <a:rPr lang="pt-BR"/>
              <a:t>” com o valor 100, que é a pontuação máxima que o jogador pode receber.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uma nova tela ao jogo </a:t>
            </a:r>
            <a:br>
              <a:rPr lang="pt-BR"/>
            </a:br>
            <a:r>
              <a:rPr lang="pt-BR"/>
              <a:t>chamada “</a:t>
            </a:r>
            <a:r>
              <a:rPr b="1" lang="pt-BR" u="sng"/>
              <a:t>TelaFimDeJogo</a:t>
            </a:r>
            <a:r>
              <a:rPr lang="pt-BR"/>
              <a:t>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764" y="2870200"/>
            <a:ext cx="40132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371" y="3605842"/>
            <a:ext cx="6396629" cy="325215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7793870" y="3927867"/>
            <a:ext cx="1214203" cy="434715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2"/>
          <p:cNvSpPr/>
          <p:nvPr/>
        </p:nvSpPr>
        <p:spPr>
          <a:xfrm rot="3154721">
            <a:off x="6339825" y="3622116"/>
            <a:ext cx="206979" cy="390243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Ajustando a Tela de Fim de Jogo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838200" y="109640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quatro legendas nesta tela: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Mensagem de Parabéns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Mensagem “Pontos:”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Mensagem com o valor da pontuação 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Mensagem perguntando se o usuário quer jogar novamente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</a:t>
            </a:r>
            <a:r>
              <a:rPr b="1" lang="pt-BR"/>
              <a:t>dois botões em uma organização horizontal, </a:t>
            </a:r>
            <a:r>
              <a:rPr lang="pt-BR"/>
              <a:t>escolhendo nomes significativos para os elementos da tela:</a:t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4296504"/>
            <a:ext cx="10515601" cy="256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Ajustando a Tela de Fim de Jogo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838200" y="109640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ajustar o nome de cada componente legenda, selecione-o e clique em "Renomear"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 ajustar o texto da legenda, altere o "Texto" na aba de "Propriedades"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25" y="2623675"/>
            <a:ext cx="8658475" cy="41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/>
          <p:nvPr/>
        </p:nvSpPr>
        <p:spPr>
          <a:xfrm>
            <a:off x="9519073" y="6469075"/>
            <a:ext cx="767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10644845" y="6423292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9519076" y="3593300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Explicitando a lógica da Tela de Fim de Jogo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838200" y="1766900"/>
            <a:ext cx="1091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tela final, explicitar na área de Blocos o que deve acontecer ao inicializar essa tela.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Especifique que a tela receberá, durante a inicialização, o valor obtido para a pontuação e que vem da tela principal do jogo e que colocará esse valor no texto da legenda "valorPontuacao".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Esse valor passado de uma tela para outra é obtido nos itens de controle.</a:t>
            </a:r>
            <a:endParaRPr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375" y="5429501"/>
            <a:ext cx="7637625" cy="1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78750"/>
            <a:ext cx="3990749" cy="21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/>
          <p:nvPr/>
        </p:nvSpPr>
        <p:spPr>
          <a:xfrm>
            <a:off x="1575245" y="6423292"/>
            <a:ext cx="12141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185700" y="5297425"/>
            <a:ext cx="811500" cy="434700"/>
          </a:xfrm>
          <a:prstGeom prst="ellipse">
            <a:avLst/>
          </a:prstGeom>
          <a:noFill/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Explicitando a lógica da Tela de Fim de Jogo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838200" y="1766900"/>
            <a:ext cx="1091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o usuário clicar no botão "Sim", indicando que quer jogar novamente, faça com que seja aberta a tela principal (Screen1) novamente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50" y="3903900"/>
            <a:ext cx="7827700" cy="17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Explicitando a lógica da Tela de Fim de Jogo</a:t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838200" y="1766900"/>
            <a:ext cx="1091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o usuário clicar no botão "Não", indicando que não quer jogar novamente, faça com que a aplicação seja fechada.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12" y="3501637"/>
            <a:ext cx="5694275" cy="16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123175" y="365125"/>
            <a:ext cx="1190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Explicitando lógica de mudar de janela na Screen1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295050" y="1515075"/>
            <a:ext cx="1173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Ao </a:t>
            </a:r>
            <a:r>
              <a:rPr b="1" lang="pt-BR" u="sng"/>
              <a:t>acertar</a:t>
            </a:r>
            <a:r>
              <a:rPr lang="pt-BR"/>
              <a:t>, fazer com que seja aberta a outra janela, informando a pontuação para a outra tela (valorInicial)</a:t>
            </a:r>
            <a:endParaRPr/>
          </a:p>
        </p:txBody>
      </p:sp>
      <p:pic>
        <p:nvPicPr>
          <p:cNvPr id="385" name="Google Shape;3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91" y="2506800"/>
            <a:ext cx="10148808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8"/>
          <p:cNvSpPr/>
          <p:nvPr/>
        </p:nvSpPr>
        <p:spPr>
          <a:xfrm>
            <a:off x="2579900" y="4313550"/>
            <a:ext cx="7750800" cy="973800"/>
          </a:xfrm>
          <a:prstGeom prst="ellipse">
            <a:avLst/>
          </a:prstGeom>
          <a:noFill/>
          <a:ln cap="flat" cmpd="sng" w="412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123175" y="365125"/>
            <a:ext cx="1190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Diminuindo a pontuação a cada erro na Screen1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295050" y="1515075"/>
            <a:ext cx="1173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Ao </a:t>
            </a:r>
            <a:r>
              <a:rPr b="1" lang="pt-BR" u="sng"/>
              <a:t>errar</a:t>
            </a:r>
            <a:r>
              <a:rPr lang="pt-BR"/>
              <a:t>, fazer com que o valor da variável pontuação seja decrementado</a:t>
            </a: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2261925"/>
            <a:ext cx="47434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9"/>
          <p:cNvSpPr/>
          <p:nvPr/>
        </p:nvSpPr>
        <p:spPr>
          <a:xfrm>
            <a:off x="2174100" y="3623675"/>
            <a:ext cx="2286600" cy="973800"/>
          </a:xfrm>
          <a:prstGeom prst="ellipse">
            <a:avLst/>
          </a:prstGeom>
          <a:noFill/>
          <a:ln cap="flat" cmpd="sng" w="412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900" y="2285725"/>
            <a:ext cx="53149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/>
          <p:nvPr/>
        </p:nvSpPr>
        <p:spPr>
          <a:xfrm>
            <a:off x="7632100" y="4437925"/>
            <a:ext cx="2073900" cy="681600"/>
          </a:xfrm>
          <a:prstGeom prst="ellipse">
            <a:avLst/>
          </a:prstGeom>
          <a:noFill/>
          <a:ln cap="flat" cmpd="sng" w="412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123175" y="365125"/>
            <a:ext cx="1190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Diminuindo a pontuação a cada erro na Screen1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295050" y="1515075"/>
            <a:ext cx="1173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decrementar, você deve obter o valor da variável pontuação e tirar 1</a:t>
            </a:r>
            <a:endParaRPr/>
          </a:p>
        </p:txBody>
      </p:sp>
      <p:pic>
        <p:nvPicPr>
          <p:cNvPr id="403" name="Google Shape;4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75" y="2242150"/>
            <a:ext cx="799147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23175" y="365125"/>
            <a:ext cx="1190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Lembrar de atualizar número sorteado e pontuação sempre que a Screen1 for inicializada</a:t>
            </a:r>
            <a:endParaRPr/>
          </a:p>
        </p:txBody>
      </p:sp>
      <p:pic>
        <p:nvPicPr>
          <p:cNvPr id="409" name="Google Shape;4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2805128"/>
            <a:ext cx="7048425" cy="15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Aplicativo “Calculadora de Média”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586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Crie um novo projeto e altere o título da janela para “</a:t>
            </a:r>
            <a:r>
              <a:rPr lang="pt-BR" u="sng"/>
              <a:t>Calculadoramedia</a:t>
            </a:r>
            <a:r>
              <a:rPr lang="pt-BR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Adicione os componentes ilustrados abaixo (3 caixas de texto, 4 legendas, sendo uma a do resultado da média e um botão)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151" y="3828578"/>
            <a:ext cx="7401104" cy="334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Manipulando Estados de Componentes</a:t>
            </a:r>
            <a:endParaRPr/>
          </a:p>
        </p:txBody>
      </p:sp>
      <p:sp>
        <p:nvSpPr>
          <p:cNvPr id="415" name="Google Shape;415;p52"/>
          <p:cNvSpPr txBox="1"/>
          <p:nvPr>
            <p:ph idx="1" type="body"/>
          </p:nvPr>
        </p:nvSpPr>
        <p:spPr>
          <a:xfrm>
            <a:off x="838200" y="1825625"/>
            <a:ext cx="8772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Cada componente é caracterizado por várias propriedades.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u="sng"/>
              <a:t>Exemplo</a:t>
            </a:r>
            <a:r>
              <a:rPr lang="pt-BR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Legenda (Label) </a:t>
            </a:r>
            <a:r>
              <a:rPr b="1" lang="pt-BR" u="sng"/>
              <a:t>LegendaNota1</a:t>
            </a:r>
            <a:r>
              <a:rPr lang="pt-BR"/>
              <a:t> tem </a:t>
            </a:r>
            <a:r>
              <a:rPr b="1" lang="pt-BR"/>
              <a:t>propriedades</a:t>
            </a:r>
            <a:r>
              <a:rPr lang="pt-BR"/>
              <a:t> como Tamanho da Fonte, Texto e Cor de Texto.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Os valores atuais das propriedades são o </a:t>
            </a:r>
            <a:r>
              <a:rPr b="1" lang="pt-BR"/>
              <a:t>estado do componente.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valor inicial das propriedades são configurados no painel de propriedades da visão de “</a:t>
            </a:r>
            <a:r>
              <a:rPr b="1" lang="pt-BR" u="sng"/>
              <a:t>Designer</a:t>
            </a:r>
            <a:r>
              <a:rPr lang="pt-BR"/>
              <a:t>”.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Podemos ajustar os valores de propriedades via blocos.</a:t>
            </a:r>
            <a:endParaRPr/>
          </a:p>
        </p:txBody>
      </p:sp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6081" y="0"/>
            <a:ext cx="20659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Utilizando Blocos Condicionais</a:t>
            </a:r>
            <a:endParaRPr/>
          </a:p>
        </p:txBody>
      </p:sp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838200" y="1690700"/>
            <a:ext cx="1064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Você pode querer que seu aplicativo execute diferentes ações, dependendo de diferentes condições.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Podemos testar condições usando blocos de </a:t>
            </a:r>
            <a:r>
              <a:rPr b="1" lang="pt-BR"/>
              <a:t>se/então</a:t>
            </a:r>
            <a:r>
              <a:rPr lang="pt-BR"/>
              <a:t> (if) e </a:t>
            </a:r>
            <a:r>
              <a:rPr b="1" lang="pt-BR"/>
              <a:t>se/então/senão</a:t>
            </a:r>
            <a:r>
              <a:rPr lang="pt-BR"/>
              <a:t> (ifelse)</a:t>
            </a:r>
            <a:endParaRPr/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347" y="3630125"/>
            <a:ext cx="8385703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675" y="4905363"/>
            <a:ext cx="7486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838200" y="365125"/>
            <a:ext cx="1092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Eventos e Manipulador de Eventos</a:t>
            </a:r>
            <a:endParaRPr/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Apps</a:t>
            </a:r>
            <a:r>
              <a:rPr lang="pt-BR"/>
              <a:t> são orientadas a eventos, ou podemos dizer que reagem a eventos como: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Clique de botão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Toque na tela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/>
              <a:t>Arrastar o dedo na tela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</a:t>
            </a:r>
            <a:r>
              <a:rPr i="1" lang="pt-BR"/>
              <a:t>App Inventor</a:t>
            </a:r>
            <a:r>
              <a:rPr lang="pt-BR"/>
              <a:t>, todas as atividades ocorrem em resposta a um evento.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</a:t>
            </a:r>
            <a:r>
              <a:rPr b="1" lang="pt-BR"/>
              <a:t>evento e o conjunto de funções executadas em resposta a ele </a:t>
            </a:r>
            <a:r>
              <a:rPr lang="pt-BR"/>
              <a:t>é chamado de </a:t>
            </a:r>
            <a:r>
              <a:rPr b="1" lang="pt-BR"/>
              <a:t>manipulador de evento </a:t>
            </a:r>
            <a:r>
              <a:rPr i="1" lang="pt-BR"/>
              <a:t>(event handler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838200" y="365125"/>
            <a:ext cx="11058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Eventos e Manipulador de Eventos</a:t>
            </a:r>
            <a:endParaRPr/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pt-BR" sz="3600"/>
              <a:t>Há dois tipos de eventos:</a:t>
            </a:r>
            <a:endParaRPr sz="36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/>
              <a:t>Automáticos (como elementos do app colidindo entre si ou com as bordas)</a:t>
            </a:r>
            <a:endParaRPr sz="30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00"/>
              <a:t>Iniciados pelo usuário (clique, arrastar, etc.)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Usando Múltiplas Janelas em um App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AppInventor, uma janela pode abrir outra janela.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Cada janela que se fecha, retorna o usuário para a janela que a abriu.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blocos de código relacionados a uma janela não podem se referir a blocos de código de outra janela.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Janelas podem compartilhar informações passando e retornando valores quando abrem ou fecham.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Conceitos: Usando Múltiplas Janelas em um App</a:t>
            </a:r>
            <a:endParaRPr/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838200" y="181217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Compartilhando dados entre janelas através do </a:t>
            </a:r>
            <a:r>
              <a:rPr b="1" lang="pt-BR" u="sng"/>
              <a:t>valorInicial</a:t>
            </a:r>
            <a:endParaRPr b="1" u="sng"/>
          </a:p>
        </p:txBody>
      </p:sp>
      <p:pic>
        <p:nvPicPr>
          <p:cNvPr id="449" name="Google Shape;44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4180200"/>
            <a:ext cx="6731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0" y="2871788"/>
            <a:ext cx="5715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838200" y="1309825"/>
            <a:ext cx="10515600" cy="7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/>
              <a:t>Acesse: </a:t>
            </a:r>
            <a:r>
              <a:rPr lang="pt-BR" sz="3000" u="sng">
                <a:solidFill>
                  <a:schemeClr val="hlink"/>
                </a:solidFill>
                <a:hlinkClick r:id="rId3"/>
              </a:rPr>
              <a:t>http://appinventor.mit.edu/explore/news-events.html</a:t>
            </a:r>
            <a:endParaRPr sz="3000"/>
          </a:p>
        </p:txBody>
      </p:sp>
      <p:sp>
        <p:nvSpPr>
          <p:cNvPr id="457" name="Google Shape;457;p58"/>
          <p:cNvSpPr txBox="1"/>
          <p:nvPr>
            <p:ph type="title"/>
          </p:nvPr>
        </p:nvSpPr>
        <p:spPr>
          <a:xfrm>
            <a:off x="277500" y="-15875"/>
            <a:ext cx="11637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QUER SABER MAIS SOBRE COMO O APP INVENTOR TEM SIDO UTILIZADO EM TODO O MUNDO? </a:t>
            </a:r>
            <a:endParaRPr b="1" sz="3400"/>
          </a:p>
        </p:txBody>
      </p:sp>
      <p:pic>
        <p:nvPicPr>
          <p:cNvPr id="458" name="Google Shape;45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450" y="2109625"/>
            <a:ext cx="8566572" cy="44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</a:t>
            </a:r>
            <a:endParaRPr/>
          </a:p>
        </p:txBody>
      </p:sp>
      <p:sp>
        <p:nvSpPr>
          <p:cNvPr id="464" name="Google Shape;464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http://appinventor.mit.edu/explore/about-us.html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http://appinventor.mit.edu/explore/ai2/setup.html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http://appinventor.mit.edu/explore/ai2/concepts.html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Livro: “Create your own app with App Inventor 2”, de Rupesh Tiwari.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Créditos</a:t>
            </a:r>
            <a:endParaRPr/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/>
              <a:t>Parte do material produzido neste curso recebeu contribuições da professora </a:t>
            </a:r>
            <a:r>
              <a:rPr lang="pt-BR" sz="3600"/>
              <a:t>LebiamTamarGomes Silva (DHP – CE/UFPB) - </a:t>
            </a:r>
            <a:r>
              <a:rPr lang="pt-BR" sz="3600" u="sng">
                <a:solidFill>
                  <a:schemeClr val="hlink"/>
                </a:solidFill>
                <a:hlinkClick r:id="rId3"/>
              </a:rPr>
              <a:t>lebiamsilva@ce.ufpb.br</a:t>
            </a:r>
            <a:r>
              <a:rPr lang="pt-BR" sz="3600" u="sng">
                <a:solidFill>
                  <a:srgbClr val="0563C1"/>
                </a:solidFill>
              </a:rPr>
              <a:t> </a:t>
            </a:r>
            <a:r>
              <a:rPr lang="pt-BR" sz="3600"/>
              <a:t> e de outros membros do projeto EducXperience da UFPB</a:t>
            </a:r>
            <a:endParaRPr sz="36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Renomeando Componentes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Dê sempre um nome significativo aos seus componentes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Altere o texto do botão para "Calcular Média"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30206" l="0" r="0" t="0"/>
          <a:stretch/>
        </p:blipFill>
        <p:spPr>
          <a:xfrm>
            <a:off x="2784175" y="3453951"/>
            <a:ext cx="5981174" cy="3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manipulador de evento do </a:t>
            </a:r>
            <a:r>
              <a:rPr b="1" lang="pt-BR" u="sng"/>
              <a:t>botão </a:t>
            </a:r>
            <a:r>
              <a:rPr lang="pt-BR"/>
              <a:t>correspondente ao clique, faça com que o texto da legenda “</a:t>
            </a:r>
            <a:r>
              <a:rPr b="1" lang="pt-BR" u="sng"/>
              <a:t>ResultadoMedia</a:t>
            </a:r>
            <a:r>
              <a:rPr lang="pt-BR"/>
              <a:t>” seja alterado para o resultado da soma do valor das 3 caixas de texto dividida por 3.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Para isso, vá primeiro para a tela de blocos e selecione o bloco abaixo ao clicar no "BotaoCalculaMedia"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3932950"/>
            <a:ext cx="3546200" cy="29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2973550" y="4513700"/>
            <a:ext cx="2294700" cy="7644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 flipH="1" rot="-4307730">
            <a:off x="6040840" y="4263127"/>
            <a:ext cx="377389" cy="19000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Arraste para o bloco selecionado anteriormente, o bloco que ajusta o texto da legenda "ResultadoMedia". Você pode encontrar esse bloco clicando nesta legenda.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71145"/>
            <a:ext cx="3903050" cy="3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2185500" y="5571475"/>
            <a:ext cx="2294700" cy="3882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 flipH="1" rot="-6312431">
            <a:off x="5583391" y="3913423"/>
            <a:ext cx="377416" cy="284837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963" y="3196350"/>
            <a:ext cx="42386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530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menu dos blocos de matemática, selecione o bloco que retorna a soma de dois números.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Como iremos somar 3 notas antes de dividi-las por 3, teremos de selecionar esse bloco duas vezes e encaixá-los como mostrado abaixo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6400"/>
            <a:ext cx="52768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1863200" y="5924975"/>
            <a:ext cx="2294700" cy="5742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 flipH="1" rot="-6311519">
            <a:off x="4990737" y="4780139"/>
            <a:ext cx="501423" cy="20671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624" y="3985248"/>
            <a:ext cx="6524303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 flipH="1" rot="7912587">
            <a:off x="10618926" y="3375827"/>
            <a:ext cx="311448" cy="127578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Especificando o Cálculo da Média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530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Dentro de cada uma das 3 parcelas vamos colocar blocos que correspondem aos valores que estão nas caixas de texto que guardam as notas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5625"/>
            <a:ext cx="7412049" cy="31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1714125" y="6358975"/>
            <a:ext cx="1672500" cy="474000"/>
          </a:xfrm>
          <a:prstGeom prst="ellipse">
            <a:avLst/>
          </a:prstGeom>
          <a:noFill/>
          <a:ln cap="flat" cmpd="sng" w="4127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 flipH="1" rot="-7101088">
            <a:off x="4672845" y="3717453"/>
            <a:ext cx="413158" cy="350367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14" y="2766150"/>
            <a:ext cx="6729187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