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Quantico"/>
      <p:regular r:id="rId19"/>
      <p:bold r:id="rId20"/>
      <p:italic r:id="rId21"/>
      <p:boldItalic r:id="rId22"/>
    </p:embeddedFont>
    <p:embeddedFont>
      <p:font typeface="Varela Round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ntico-bold.fntdata"/><Relationship Id="rId11" Type="http://schemas.openxmlformats.org/officeDocument/2006/relationships/slide" Target="slides/slide6.xml"/><Relationship Id="rId22" Type="http://schemas.openxmlformats.org/officeDocument/2006/relationships/font" Target="fonts/Quantico-boldItalic.fntdata"/><Relationship Id="rId10" Type="http://schemas.openxmlformats.org/officeDocument/2006/relationships/slide" Target="slides/slide5.xml"/><Relationship Id="rId21" Type="http://schemas.openxmlformats.org/officeDocument/2006/relationships/font" Target="fonts/Quantic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VarelaRou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Quantic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541cef9cf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7541cef9cf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53b0e1e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53b0e1e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541cef9cf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541cef9cf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541cef9c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541cef9c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541cef9cf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7541cef9cf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53b0e1e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53b0e1e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541cef9cf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7541cef9cf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541cef9cf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7541cef9cf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41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out decoration">
  <p:cSld name="BLANK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41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206" name="Google Shape;206;p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11" name="Google Shape;211;p1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12" name="Google Shape;2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41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717750" y="1357125"/>
            <a:ext cx="3741600" cy="3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×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0" name="Google Shape;50;p3"/>
          <p:cNvSpPr txBox="1"/>
          <p:nvPr>
            <p:ph idx="2" type="body"/>
          </p:nvPr>
        </p:nvSpPr>
        <p:spPr>
          <a:xfrm>
            <a:off x="4684654" y="1357125"/>
            <a:ext cx="3741600" cy="3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×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41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7813718" y="4683129"/>
            <a:ext cx="499200" cy="4992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 rot="2700000">
            <a:off x="14775" y="2902622"/>
            <a:ext cx="497237" cy="497237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 rot="2700000">
            <a:off x="8520218" y="1141799"/>
            <a:ext cx="719128" cy="719128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310640" y="1552220"/>
            <a:ext cx="573600" cy="5736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 rot="-1799089">
            <a:off x="8562084" y="3081720"/>
            <a:ext cx="542049" cy="542049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/>
          <p:nvPr/>
        </p:nvSpPr>
        <p:spPr>
          <a:xfrm rot="-1528015">
            <a:off x="184406" y="4107717"/>
            <a:ext cx="826066" cy="826066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1240046" y="3562976"/>
            <a:ext cx="412500" cy="4125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7555136" y="603174"/>
            <a:ext cx="389700" cy="389700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 rot="-722532">
            <a:off x="970776" y="658602"/>
            <a:ext cx="593869" cy="593869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957723" y="-74674"/>
            <a:ext cx="355200" cy="3552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 rot="1500134">
            <a:off x="270777" y="190736"/>
            <a:ext cx="354191" cy="354191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7675748" y="3826977"/>
            <a:ext cx="511800" cy="5118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2065152" y="244976"/>
            <a:ext cx="245700" cy="2457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1857705" y="4581900"/>
            <a:ext cx="238500" cy="238500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3015532" y="94100"/>
            <a:ext cx="353700" cy="3537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8066932" y="2335938"/>
            <a:ext cx="239400" cy="2394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3200947" y="4718270"/>
            <a:ext cx="245700" cy="2457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1348282" y="2445799"/>
            <a:ext cx="353700" cy="3537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5643076" y="4619286"/>
            <a:ext cx="344700" cy="3447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 rot="-2700000">
            <a:off x="6674441" y="4438128"/>
            <a:ext cx="232072" cy="232072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6422057" y="132477"/>
            <a:ext cx="232200" cy="232200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41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 txBox="1"/>
          <p:nvPr>
            <p:ph type="ctrTitle"/>
          </p:nvPr>
        </p:nvSpPr>
        <p:spPr>
          <a:xfrm>
            <a:off x="2068850" y="1354750"/>
            <a:ext cx="5006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5"/>
          <p:cNvSpPr txBox="1"/>
          <p:nvPr>
            <p:ph idx="1" type="subTitle"/>
          </p:nvPr>
        </p:nvSpPr>
        <p:spPr>
          <a:xfrm>
            <a:off x="2961650" y="2992450"/>
            <a:ext cx="322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5"/>
          <p:cNvSpPr/>
          <p:nvPr/>
        </p:nvSpPr>
        <p:spPr>
          <a:xfrm>
            <a:off x="4409077" y="2598899"/>
            <a:ext cx="325800" cy="3258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2032675" y="2161800"/>
            <a:ext cx="50787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×"/>
              <a:defRPr i="1" sz="2400"/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 i="1"/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 i="1"/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 i="1" sz="2400"/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 i="1" sz="2400"/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 i="1" sz="2400"/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9pPr>
          </a:lstStyle>
          <a:p/>
        </p:txBody>
      </p:sp>
      <p:sp>
        <p:nvSpPr>
          <p:cNvPr id="105" name="Google Shape;105;p6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pt-BR" sz="96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b="0" i="0" sz="9600" u="none" cap="none" strike="noStrike"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fmla="val 31040" name="adj"/>
            </a:avLst>
          </a:prstGeom>
          <a:solidFill>
            <a:srgbClr val="667F8C">
              <a:alpha val="1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fmla="val 28897" name="adj1"/>
            </a:avLst>
          </a:prstGeom>
          <a:solidFill>
            <a:srgbClr val="667F8C">
              <a:alpha val="1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fmla="val 23520" name="adj1"/>
            </a:avLst>
          </a:prstGeom>
          <a:solidFill>
            <a:srgbClr val="667F8C">
              <a:alpha val="1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fmla="val 31040" name="adj"/>
            </a:avLst>
          </a:prstGeom>
          <a:solidFill>
            <a:srgbClr val="667F8C">
              <a:alpha val="1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fmla="val 28897" name="adj1"/>
            </a:avLst>
          </a:prstGeom>
          <a:solidFill>
            <a:srgbClr val="667F8C">
              <a:alpha val="1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fmla="val 23520" name="adj1"/>
            </a:avLst>
          </a:prstGeom>
          <a:solidFill>
            <a:srgbClr val="667F8C">
              <a:alpha val="1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fmla="val 31040" name="adj"/>
            </a:avLst>
          </a:prstGeom>
          <a:solidFill>
            <a:srgbClr val="667F8C">
              <a:alpha val="1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fmla="val 28897" name="adj1"/>
            </a:avLst>
          </a:prstGeom>
          <a:solidFill>
            <a:srgbClr val="667F8C">
              <a:alpha val="1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fmla="val 23520" name="adj1"/>
            </a:avLst>
          </a:prstGeom>
          <a:solidFill>
            <a:srgbClr val="667F8C">
              <a:alpha val="1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fmla="val 31040" name="adj"/>
            </a:avLst>
          </a:prstGeom>
          <a:solidFill>
            <a:srgbClr val="667F8C">
              <a:alpha val="1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fmla="val 28897" name="adj1"/>
            </a:avLst>
          </a:prstGeom>
          <a:solidFill>
            <a:srgbClr val="667F8C">
              <a:alpha val="1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fmla="val 23520" name="adj1"/>
            </a:avLst>
          </a:prstGeom>
          <a:solidFill>
            <a:srgbClr val="667F8C">
              <a:alpha val="1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fmla="val 31040" name="adj"/>
            </a:avLst>
          </a:prstGeom>
          <a:solidFill>
            <a:srgbClr val="667F8C">
              <a:alpha val="1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fmla="val 28897" name="adj1"/>
            </a:avLst>
          </a:prstGeom>
          <a:solidFill>
            <a:srgbClr val="667F8C">
              <a:alpha val="1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667F8C">
              <a:alpha val="1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fmla="val 31040" name="adj"/>
            </a:avLst>
          </a:prstGeom>
          <a:solidFill>
            <a:srgbClr val="667F8C">
              <a:alpha val="1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fmla="val 31040" name="adj"/>
            </a:avLst>
          </a:prstGeom>
          <a:solidFill>
            <a:srgbClr val="667F8C">
              <a:alpha val="1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667F8C">
              <a:alpha val="1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667F8C">
              <a:alpha val="1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fmla="val 28897" name="adj1"/>
            </a:avLst>
          </a:prstGeom>
          <a:solidFill>
            <a:srgbClr val="667F8C">
              <a:alpha val="1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fmla="val 28897" name="adj1"/>
            </a:avLst>
          </a:prstGeom>
          <a:solidFill>
            <a:srgbClr val="667F8C">
              <a:alpha val="1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41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×"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5pPr>
            <a:lvl6pPr indent="-406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6pPr>
            <a:lvl7pPr indent="-406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133" name="Google Shape;133;p7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41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8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2" name="Google Shape;162;p8"/>
          <p:cNvSpPr txBox="1"/>
          <p:nvPr>
            <p:ph idx="1" type="body"/>
          </p:nvPr>
        </p:nvSpPr>
        <p:spPr>
          <a:xfrm>
            <a:off x="457200" y="1363150"/>
            <a:ext cx="2631900" cy="3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3" name="Google Shape;163;p8"/>
          <p:cNvSpPr txBox="1"/>
          <p:nvPr>
            <p:ph idx="2" type="body"/>
          </p:nvPr>
        </p:nvSpPr>
        <p:spPr>
          <a:xfrm>
            <a:off x="3223964" y="1363150"/>
            <a:ext cx="2631900" cy="3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4" name="Google Shape;164;p8"/>
          <p:cNvSpPr txBox="1"/>
          <p:nvPr>
            <p:ph idx="3" type="body"/>
          </p:nvPr>
        </p:nvSpPr>
        <p:spPr>
          <a:xfrm>
            <a:off x="5990727" y="1363150"/>
            <a:ext cx="2631900" cy="3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5" name="Google Shape;165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41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9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2" name="Google Shape;182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/>
          <p:nvPr/>
        </p:nvSpPr>
        <p:spPr>
          <a:xfrm flipH="1" rot="10800000">
            <a:off x="0" y="4394700"/>
            <a:ext cx="9144000" cy="748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41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/>
          <p:nvPr/>
        </p:nvSpPr>
        <p:spPr>
          <a:xfrm flipH="1" rot="10800000">
            <a:off x="25" y="0"/>
            <a:ext cx="9144000" cy="439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0"/>
          <p:cNvSpPr/>
          <p:nvPr/>
        </p:nvSpPr>
        <p:spPr>
          <a:xfrm flipH="1" rot="10800000">
            <a:off x="600363" y="4468213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0"/>
          <p:cNvSpPr/>
          <p:nvPr/>
        </p:nvSpPr>
        <p:spPr>
          <a:xfrm flipH="1" rot="10800000">
            <a:off x="2072752" y="4305585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0"/>
          <p:cNvSpPr/>
          <p:nvPr/>
        </p:nvSpPr>
        <p:spPr>
          <a:xfrm flipH="1" rot="-9504435">
            <a:off x="1719786" y="4902830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0"/>
          <p:cNvSpPr/>
          <p:nvPr/>
        </p:nvSpPr>
        <p:spPr>
          <a:xfrm flipH="1" rot="10800000">
            <a:off x="7099013" y="4898763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"/>
          <p:cNvSpPr/>
          <p:nvPr/>
        </p:nvSpPr>
        <p:spPr>
          <a:xfrm flipH="1" rot="9749673">
            <a:off x="6663925" y="4453738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0"/>
          <p:cNvSpPr/>
          <p:nvPr/>
        </p:nvSpPr>
        <p:spPr>
          <a:xfrm flipH="1" rot="9301861">
            <a:off x="8006334" y="4368566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"/>
          <p:cNvSpPr/>
          <p:nvPr/>
        </p:nvSpPr>
        <p:spPr>
          <a:xfrm flipH="1" rot="10800000">
            <a:off x="990538" y="4864100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"/>
          <p:cNvSpPr/>
          <p:nvPr/>
        </p:nvSpPr>
        <p:spPr>
          <a:xfrm flipH="1" rot="9577518">
            <a:off x="108260" y="4767237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/>
          <p:nvPr/>
        </p:nvSpPr>
        <p:spPr>
          <a:xfrm flipH="1" rot="8100000">
            <a:off x="1289705" y="4512591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0"/>
          <p:cNvSpPr/>
          <p:nvPr/>
        </p:nvSpPr>
        <p:spPr>
          <a:xfrm flipH="1" rot="10800000">
            <a:off x="8761763" y="4596250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"/>
          <p:cNvSpPr/>
          <p:nvPr/>
        </p:nvSpPr>
        <p:spPr>
          <a:xfrm flipH="1" rot="10800000">
            <a:off x="8309194" y="4823445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0"/>
          <p:cNvSpPr/>
          <p:nvPr/>
        </p:nvSpPr>
        <p:spPr>
          <a:xfrm flipH="1" rot="10800000">
            <a:off x="7656300" y="4650068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"/>
          <p:cNvSpPr txBox="1"/>
          <p:nvPr>
            <p:ph idx="1" type="body"/>
          </p:nvPr>
        </p:nvSpPr>
        <p:spPr>
          <a:xfrm>
            <a:off x="2346325" y="4406300"/>
            <a:ext cx="44514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199" name="Google Shape;199;p10"/>
          <p:cNvSpPr txBox="1"/>
          <p:nvPr>
            <p:ph idx="12" type="sldNum"/>
          </p:nvPr>
        </p:nvSpPr>
        <p:spPr>
          <a:xfrm>
            <a:off x="4297650" y="4829475"/>
            <a:ext cx="548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7BD1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ts val="3000"/>
              <a:buFont typeface="Varela Round"/>
              <a:buChar char="×"/>
              <a:defRPr b="0" i="0" sz="3000" u="none" cap="none" strike="noStrik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2400"/>
              <a:buFont typeface="Varela Round"/>
              <a:buChar char="×"/>
              <a:defRPr b="0" i="0" sz="2400" u="none" cap="none" strike="noStrik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2400"/>
              <a:buFont typeface="Varela Round"/>
              <a:buChar char="×"/>
              <a:defRPr b="0" i="0" sz="2400" u="none" cap="none" strike="noStrik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1800"/>
              <a:buFont typeface="Varela Round"/>
              <a:buChar char="×"/>
              <a:defRPr b="0" i="0" sz="1800" u="none" cap="none" strike="noStrik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1800"/>
              <a:buFont typeface="Varela Round"/>
              <a:buChar char="×"/>
              <a:defRPr b="0" i="0" sz="1800" u="none" cap="none" strike="noStrik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1800"/>
              <a:buFont typeface="Varela Round"/>
              <a:buChar char="×"/>
              <a:defRPr b="0" i="0" sz="1800" u="none" cap="none" strike="noStrik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●"/>
              <a:defRPr b="0" i="0" sz="1800" u="none" cap="none" strike="noStrik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○"/>
              <a:defRPr b="0" i="0" sz="1800" u="none" cap="none" strike="noStrik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■"/>
              <a:defRPr b="0" i="0" sz="1800" u="none" cap="none" strike="noStrik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unity.com/p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/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>
                <a:latin typeface="Quantico"/>
                <a:ea typeface="Quantico"/>
                <a:cs typeface="Quantico"/>
                <a:sym typeface="Quantico"/>
              </a:rPr>
              <a:t>UNITY </a:t>
            </a:r>
            <a:r>
              <a:rPr lang="pt-BR" sz="3600">
                <a:latin typeface="Quantico"/>
                <a:ea typeface="Quantico"/>
                <a:cs typeface="Quantico"/>
                <a:sym typeface="Quantico"/>
              </a:rPr>
              <a:t>CONHECENDO A GAME ENGINE</a:t>
            </a:r>
            <a:endParaRPr sz="360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8" name="Google Shape;218;p13"/>
          <p:cNvSpPr txBox="1"/>
          <p:nvPr>
            <p:ph idx="4294967295" type="subTitle"/>
          </p:nvPr>
        </p:nvSpPr>
        <p:spPr>
          <a:xfrm>
            <a:off x="1633950" y="3356250"/>
            <a:ext cx="5876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000">
                <a:solidFill>
                  <a:srgbClr val="FFFFFF"/>
                </a:solidFill>
                <a:latin typeface="Quantico"/>
                <a:ea typeface="Quantico"/>
                <a:cs typeface="Quantico"/>
                <a:sym typeface="Quantico"/>
              </a:rPr>
              <a:t>JEANE CARDOSO E MAILSON ANACLETO</a:t>
            </a:r>
            <a:endParaRPr sz="2000">
              <a:solidFill>
                <a:srgbClr val="FFFFFF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12" y="347662"/>
            <a:ext cx="8870374" cy="444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 txBox="1"/>
          <p:nvPr>
            <p:ph type="title"/>
          </p:nvPr>
        </p:nvSpPr>
        <p:spPr>
          <a:xfrm>
            <a:off x="1540950" y="203025"/>
            <a:ext cx="60621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latin typeface="Quantico"/>
                <a:ea typeface="Quantico"/>
                <a:cs typeface="Quantico"/>
                <a:sym typeface="Quantico"/>
              </a:rPr>
              <a:t>PREÇO DA UNITY</a:t>
            </a:r>
            <a:endParaRPr sz="2800"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278" name="Google Shape;278;p23"/>
          <p:cNvPicPr preferRelativeResize="0"/>
          <p:nvPr/>
        </p:nvPicPr>
        <p:blipFill rotWithShape="1">
          <a:blip r:embed="rId3">
            <a:alphaModFix/>
          </a:blip>
          <a:srcRect b="0" l="8407" r="9564" t="14052"/>
          <a:stretch/>
        </p:blipFill>
        <p:spPr>
          <a:xfrm>
            <a:off x="1100775" y="1132050"/>
            <a:ext cx="6942449" cy="387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/>
          <p:nvPr>
            <p:ph type="title"/>
          </p:nvPr>
        </p:nvSpPr>
        <p:spPr>
          <a:xfrm>
            <a:off x="1540950" y="203025"/>
            <a:ext cx="60621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latin typeface="Quantico"/>
                <a:ea typeface="Quantico"/>
                <a:cs typeface="Quantico"/>
                <a:sym typeface="Quantico"/>
              </a:rPr>
              <a:t>PREÇO DA UNITY</a:t>
            </a:r>
            <a:endParaRPr sz="2800"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284" name="Google Shape;284;p24"/>
          <p:cNvPicPr preferRelativeResize="0"/>
          <p:nvPr/>
        </p:nvPicPr>
        <p:blipFill rotWithShape="1">
          <a:blip r:embed="rId3">
            <a:alphaModFix/>
          </a:blip>
          <a:srcRect b="0" l="3305" r="5127" t="14784"/>
          <a:stretch/>
        </p:blipFill>
        <p:spPr>
          <a:xfrm>
            <a:off x="837925" y="1093263"/>
            <a:ext cx="7468175" cy="37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latin typeface="Quantico"/>
                <a:ea typeface="Quantico"/>
                <a:cs typeface="Quantico"/>
                <a:sym typeface="Quantico"/>
                <a:hlinkClick r:id="rId3"/>
              </a:rPr>
              <a:t>https://unity.com/pt</a:t>
            </a:r>
            <a:endParaRPr sz="240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90" name="Google Shape;290;p25"/>
          <p:cNvSpPr txBox="1"/>
          <p:nvPr>
            <p:ph type="title"/>
          </p:nvPr>
        </p:nvSpPr>
        <p:spPr>
          <a:xfrm>
            <a:off x="1540950" y="203025"/>
            <a:ext cx="60621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latin typeface="Quantico"/>
                <a:ea typeface="Quantico"/>
                <a:cs typeface="Quantico"/>
                <a:sym typeface="Quantico"/>
              </a:rPr>
              <a:t>LINKS ÚTEIS</a:t>
            </a:r>
            <a:endParaRPr sz="2800"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>
            <p:ph type="title"/>
          </p:nvPr>
        </p:nvSpPr>
        <p:spPr>
          <a:xfrm>
            <a:off x="50" y="198775"/>
            <a:ext cx="91440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latin typeface="Quantico"/>
                <a:ea typeface="Quantico"/>
                <a:cs typeface="Quantico"/>
                <a:sym typeface="Quantico"/>
              </a:rPr>
              <a:t>PRIMEIRAMENTE, O QUE É UM GAME ENGINE?</a:t>
            </a:r>
            <a:endParaRPr sz="280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4" name="Google Shape;224;p14"/>
          <p:cNvSpPr txBox="1"/>
          <p:nvPr>
            <p:ph idx="1" type="body"/>
          </p:nvPr>
        </p:nvSpPr>
        <p:spPr>
          <a:xfrm>
            <a:off x="552300" y="1223400"/>
            <a:ext cx="8039400" cy="29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Quantico"/>
              <a:buChar char="●"/>
            </a:pPr>
            <a:r>
              <a:rPr lang="pt-BR" sz="2200">
                <a:solidFill>
                  <a:srgbClr val="000000"/>
                </a:solidFill>
                <a:latin typeface="Quantico"/>
                <a:ea typeface="Quantico"/>
                <a:cs typeface="Quantico"/>
                <a:sym typeface="Quantico"/>
              </a:rPr>
              <a:t>Em português </a:t>
            </a:r>
            <a:r>
              <a:rPr i="1" lang="pt-BR" sz="2200">
                <a:solidFill>
                  <a:srgbClr val="000000"/>
                </a:solidFill>
                <a:latin typeface="Quantico"/>
                <a:ea typeface="Quantico"/>
                <a:cs typeface="Quantico"/>
                <a:sym typeface="Quantico"/>
              </a:rPr>
              <a:t>Motor de Jogo</a:t>
            </a:r>
            <a:r>
              <a:rPr lang="pt-BR" sz="2200">
                <a:solidFill>
                  <a:srgbClr val="000000"/>
                </a:solidFill>
                <a:latin typeface="Quantico"/>
                <a:ea typeface="Quantico"/>
                <a:cs typeface="Quantico"/>
                <a:sym typeface="Quantico"/>
              </a:rPr>
              <a:t>, é um programa de computador capaz de construir todos os elementos de um jogo em tempo real;</a:t>
            </a:r>
            <a:endParaRPr sz="2200">
              <a:solidFill>
                <a:srgbClr val="000000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Quantico"/>
              <a:buChar char="●"/>
            </a:pPr>
            <a:r>
              <a:rPr lang="pt-BR" sz="2200">
                <a:solidFill>
                  <a:srgbClr val="000000"/>
                </a:solidFill>
                <a:latin typeface="Quantico"/>
                <a:ea typeface="Quantico"/>
                <a:cs typeface="Quantico"/>
                <a:sym typeface="Quantico"/>
              </a:rPr>
              <a:t>Uma Game Engine inclui: um motor gráfico, um motor de física, possui suporte para animações, sons, inteligência artificial, programação e gerenciamento de arquivos.</a:t>
            </a:r>
            <a:endParaRPr sz="2200">
              <a:solidFill>
                <a:srgbClr val="000000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>
            <p:ph type="title"/>
          </p:nvPr>
        </p:nvSpPr>
        <p:spPr>
          <a:xfrm>
            <a:off x="2477850" y="135350"/>
            <a:ext cx="41883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latin typeface="Quantico"/>
                <a:ea typeface="Quantico"/>
                <a:cs typeface="Quantico"/>
                <a:sym typeface="Quantico"/>
              </a:rPr>
              <a:t>POR QUE USAR UNITY?</a:t>
            </a:r>
            <a:endParaRPr sz="280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30" name="Google Shape;230;p15"/>
          <p:cNvSpPr txBox="1"/>
          <p:nvPr>
            <p:ph idx="1" type="body"/>
          </p:nvPr>
        </p:nvSpPr>
        <p:spPr>
          <a:xfrm>
            <a:off x="868500" y="1169700"/>
            <a:ext cx="7407000" cy="3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antico"/>
              <a:buChar char="●"/>
            </a:pPr>
            <a:r>
              <a:rPr lang="pt-BR" sz="2000">
                <a:solidFill>
                  <a:srgbClr val="000000"/>
                </a:solidFill>
                <a:latin typeface="Quantico"/>
                <a:ea typeface="Quantico"/>
                <a:cs typeface="Quantico"/>
                <a:sym typeface="Quantico"/>
              </a:rPr>
              <a:t>Unity é a engine mais usada no mundo;</a:t>
            </a:r>
            <a:endParaRPr sz="2000">
              <a:solidFill>
                <a:srgbClr val="000000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antico"/>
              <a:buChar char="●"/>
            </a:pPr>
            <a:r>
              <a:rPr lang="pt-BR" sz="2000">
                <a:solidFill>
                  <a:srgbClr val="000000"/>
                </a:solidFill>
                <a:latin typeface="Quantico"/>
                <a:ea typeface="Quantico"/>
                <a:cs typeface="Quantico"/>
                <a:sym typeface="Quantico"/>
              </a:rPr>
              <a:t>Possui um grande acervo de jogos e animações;</a:t>
            </a:r>
            <a:endParaRPr sz="2000">
              <a:solidFill>
                <a:srgbClr val="000000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antico"/>
              <a:buChar char="○"/>
            </a:pPr>
            <a:r>
              <a:rPr lang="pt-BR" sz="2000">
                <a:solidFill>
                  <a:srgbClr val="000000"/>
                </a:solidFill>
                <a:latin typeface="Quantico"/>
                <a:ea typeface="Quantico"/>
                <a:cs typeface="Quantico"/>
                <a:sym typeface="Quantico"/>
              </a:rPr>
              <a:t>Cuphead</a:t>
            </a:r>
            <a:endParaRPr sz="2000">
              <a:solidFill>
                <a:srgbClr val="000000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antico"/>
              <a:buChar char="○"/>
            </a:pPr>
            <a:r>
              <a:rPr lang="pt-BR" sz="2000">
                <a:solidFill>
                  <a:srgbClr val="000000"/>
                </a:solidFill>
                <a:latin typeface="Quantico"/>
                <a:ea typeface="Quantico"/>
                <a:cs typeface="Quantico"/>
                <a:sym typeface="Quantico"/>
              </a:rPr>
              <a:t>Ori and The Blind Forest</a:t>
            </a:r>
            <a:endParaRPr sz="2000">
              <a:solidFill>
                <a:srgbClr val="000000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antico"/>
              <a:buChar char="●"/>
            </a:pPr>
            <a:r>
              <a:rPr lang="pt-BR" sz="2000">
                <a:solidFill>
                  <a:srgbClr val="000000"/>
                </a:solidFill>
                <a:latin typeface="Quantico"/>
                <a:ea typeface="Quantico"/>
                <a:cs typeface="Quantico"/>
                <a:sym typeface="Quantico"/>
              </a:rPr>
              <a:t>Assim como o Java, ela possui uma forte comunidade ao redor do mundo;</a:t>
            </a:r>
            <a:endParaRPr sz="2000">
              <a:solidFill>
                <a:srgbClr val="000000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antico"/>
              <a:buChar char="○"/>
            </a:pPr>
            <a:r>
              <a:rPr lang="pt-BR" sz="2000">
                <a:solidFill>
                  <a:srgbClr val="000000"/>
                </a:solidFill>
                <a:latin typeface="Quantico"/>
                <a:ea typeface="Quantico"/>
                <a:cs typeface="Quantico"/>
                <a:sym typeface="Quantico"/>
              </a:rPr>
              <a:t>forum.unity.com</a:t>
            </a:r>
            <a:endParaRPr sz="2000">
              <a:solidFill>
                <a:srgbClr val="000000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antico"/>
              <a:buChar char="○"/>
            </a:pPr>
            <a:r>
              <a:rPr lang="pt-BR" sz="2000">
                <a:solidFill>
                  <a:srgbClr val="000000"/>
                </a:solidFill>
                <a:latin typeface="Quantico"/>
                <a:ea typeface="Quantico"/>
                <a:cs typeface="Quantico"/>
                <a:sym typeface="Quantico"/>
              </a:rPr>
              <a:t>answers.unity.com</a:t>
            </a:r>
            <a:endParaRPr sz="2000">
              <a:solidFill>
                <a:srgbClr val="000000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2477850" y="135350"/>
            <a:ext cx="41883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latin typeface="Quantico"/>
                <a:ea typeface="Quantico"/>
                <a:cs typeface="Quantico"/>
                <a:sym typeface="Quantico"/>
              </a:rPr>
              <a:t>POR QUE USAR UNITY?</a:t>
            </a:r>
            <a:endParaRPr sz="280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36" name="Google Shape;236;p16"/>
          <p:cNvSpPr txBox="1"/>
          <p:nvPr>
            <p:ph idx="1" type="body"/>
          </p:nvPr>
        </p:nvSpPr>
        <p:spPr>
          <a:xfrm>
            <a:off x="868500" y="1169700"/>
            <a:ext cx="7407000" cy="3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Char char="●"/>
            </a:pPr>
            <a:r>
              <a:rPr lang="pt-BR"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Jogos feitos na Unity podem rodar tanto em celulares, como em PCs e até mesmo em consoles: PS4, XBOX</a:t>
            </a:r>
            <a:endParaRPr sz="2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Char char="●"/>
            </a:pPr>
            <a:r>
              <a:rPr lang="pt-BR"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Possui uma documentação muito detalhada:</a:t>
            </a:r>
            <a:endParaRPr sz="2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683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Char char="○"/>
            </a:pPr>
            <a:r>
              <a:rPr lang="pt-BR"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docs.unity3d.com</a:t>
            </a:r>
            <a:endParaRPr sz="2200">
              <a:solidFill>
                <a:srgbClr val="000000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325" y="1262125"/>
            <a:ext cx="4686525" cy="26192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7"/>
          <p:cNvSpPr txBox="1"/>
          <p:nvPr>
            <p:ph type="title"/>
          </p:nvPr>
        </p:nvSpPr>
        <p:spPr>
          <a:xfrm>
            <a:off x="1951425" y="135350"/>
            <a:ext cx="52113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latin typeface="Quantico"/>
                <a:ea typeface="Quantico"/>
                <a:cs typeface="Quantico"/>
                <a:sym typeface="Quantico"/>
              </a:rPr>
              <a:t>O QUE A UNITY PODE FAZER?</a:t>
            </a:r>
            <a:endParaRPr sz="2800"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243" name="Google Shape;243;p17"/>
          <p:cNvPicPr preferRelativeResize="0"/>
          <p:nvPr/>
        </p:nvPicPr>
        <p:blipFill rotWithShape="1">
          <a:blip r:embed="rId4">
            <a:alphaModFix/>
          </a:blip>
          <a:srcRect b="16643" l="54776" r="10751" t="33704"/>
          <a:stretch/>
        </p:blipFill>
        <p:spPr>
          <a:xfrm>
            <a:off x="5230850" y="2040825"/>
            <a:ext cx="3468400" cy="2662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8"/>
          <p:cNvPicPr preferRelativeResize="0"/>
          <p:nvPr/>
        </p:nvPicPr>
        <p:blipFill rotWithShape="1">
          <a:blip r:embed="rId3">
            <a:alphaModFix/>
          </a:blip>
          <a:srcRect b="2400" l="0" r="0" t="-2400"/>
          <a:stretch/>
        </p:blipFill>
        <p:spPr>
          <a:xfrm>
            <a:off x="251700" y="1171550"/>
            <a:ext cx="4416974" cy="267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8"/>
          <p:cNvPicPr preferRelativeResize="0"/>
          <p:nvPr/>
        </p:nvPicPr>
        <p:blipFill rotWithShape="1">
          <a:blip r:embed="rId4">
            <a:alphaModFix/>
          </a:blip>
          <a:srcRect b="0" l="-3562" r="0" t="-3562"/>
          <a:stretch/>
        </p:blipFill>
        <p:spPr>
          <a:xfrm>
            <a:off x="4276375" y="1817850"/>
            <a:ext cx="4633875" cy="30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 txBox="1"/>
          <p:nvPr>
            <p:ph type="title"/>
          </p:nvPr>
        </p:nvSpPr>
        <p:spPr>
          <a:xfrm>
            <a:off x="1951425" y="135350"/>
            <a:ext cx="52113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latin typeface="Quantico"/>
                <a:ea typeface="Quantico"/>
                <a:cs typeface="Quantico"/>
                <a:sym typeface="Quantico"/>
              </a:rPr>
              <a:t>O QUE A UNITY PODE FAZER?</a:t>
            </a:r>
            <a:endParaRPr sz="2800"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/>
          <p:nvPr>
            <p:ph type="ctrTitle"/>
          </p:nvPr>
        </p:nvSpPr>
        <p:spPr>
          <a:xfrm>
            <a:off x="2068800" y="1611600"/>
            <a:ext cx="50064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>
                <a:latin typeface="Quantico"/>
                <a:ea typeface="Quantico"/>
                <a:cs typeface="Quantico"/>
                <a:sym typeface="Quantico"/>
              </a:rPr>
              <a:t>CONHECENDO A INTERFACE DA UNITY</a:t>
            </a:r>
            <a:endParaRPr sz="4000"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title"/>
          </p:nvPr>
        </p:nvSpPr>
        <p:spPr>
          <a:xfrm>
            <a:off x="1966350" y="251375"/>
            <a:ext cx="52113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latin typeface="Quantico"/>
                <a:ea typeface="Quantico"/>
                <a:cs typeface="Quantico"/>
                <a:sym typeface="Quantico"/>
              </a:rPr>
              <a:t>CRIANDO NOVO PROJETO</a:t>
            </a:r>
            <a:endParaRPr sz="2800"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261" name="Google Shape;261;p20"/>
          <p:cNvPicPr preferRelativeResize="0"/>
          <p:nvPr/>
        </p:nvPicPr>
        <p:blipFill rotWithShape="1">
          <a:blip r:embed="rId3">
            <a:alphaModFix/>
          </a:blip>
          <a:srcRect b="0" l="517" r="0" t="1009"/>
          <a:stretch/>
        </p:blipFill>
        <p:spPr>
          <a:xfrm>
            <a:off x="1412225" y="1224000"/>
            <a:ext cx="6158326" cy="356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/>
          <p:nvPr>
            <p:ph type="title"/>
          </p:nvPr>
        </p:nvSpPr>
        <p:spPr>
          <a:xfrm>
            <a:off x="1966350" y="251375"/>
            <a:ext cx="52113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latin typeface="Quantico"/>
                <a:ea typeface="Quantico"/>
                <a:cs typeface="Quantico"/>
                <a:sym typeface="Quantico"/>
              </a:rPr>
              <a:t>CRIANDO NOVO PROJETO</a:t>
            </a:r>
            <a:endParaRPr sz="2800"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267" name="Google Shape;2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225" y="1224000"/>
            <a:ext cx="6158324" cy="356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