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5445edd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5445edd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445edd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5445edd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5445edd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5445edd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445edd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445edd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445edd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5445edd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445eddb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445eddb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5445eddb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5445edd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445edd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5445edd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5445eddb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5445edd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5445eddb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5445eddb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41451129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41451129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5445edd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5445edd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5445eddb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5445edd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5445eddb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5445edd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445eddb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5445eddb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5445edd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5445edd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5445eddb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5445eddb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5445edd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5445edd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414511294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414511294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1451129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1451129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445ed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5445ed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445ed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5445ed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445edd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445edd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445edd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445edd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445edd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445edd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/design/spe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design/introduction#getting-around" TargetMode="External"/><Relationship Id="rId4" Type="http://schemas.openxmlformats.org/officeDocument/2006/relationships/hyperlink" Target="https://rockcontent.com/blog/material-design/" TargetMode="External"/><Relationship Id="rId5" Type="http://schemas.openxmlformats.org/officeDocument/2006/relationships/hyperlink" Target="https://android-developers.googleblog.com/2015/05/" TargetMode="External"/><Relationship Id="rId6" Type="http://schemas.openxmlformats.org/officeDocument/2006/relationships/hyperlink" Target="https://www.androidpro.com.br/blog/design-layout/android-material-design-introducao/#Usando_o_Material_Desig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349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Material Design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176" y="2458525"/>
            <a:ext cx="5145950" cy="2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263950"/>
            <a:ext cx="70305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681675" y="2446150"/>
            <a:ext cx="80190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A iluminação é extremamente importante no Material Design. Como todos os objetos seguem o mesmo eixo para </a:t>
            </a:r>
            <a:r>
              <a:rPr b="1" lang="pt-BR" sz="1900">
                <a:solidFill>
                  <a:srgbClr val="FFFFFF"/>
                </a:solidFill>
              </a:rPr>
              <a:t>z</a:t>
            </a:r>
            <a:r>
              <a:rPr lang="pt-BR" sz="1900">
                <a:solidFill>
                  <a:srgbClr val="FFFFFF"/>
                </a:solidFill>
              </a:rPr>
              <a:t> (altura), é somente a sombra que eles projetam que irá diferenciar qual está na frente e qual está no fundo.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As sombras são fundamentais para a compreensão dos componentes.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177175"/>
            <a:ext cx="7496175" cy="20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350700"/>
            <a:ext cx="70305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Elevação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998500"/>
            <a:ext cx="74091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Todos os elementos do Material Design </a:t>
            </a:r>
            <a:br>
              <a:rPr lang="pt-BR" sz="1900">
                <a:solidFill>
                  <a:srgbClr val="FFFFFF"/>
                </a:solidFill>
              </a:rPr>
            </a:br>
            <a:r>
              <a:rPr lang="pt-BR" sz="1900">
                <a:solidFill>
                  <a:srgbClr val="FFFFFF"/>
                </a:solidFill>
              </a:rPr>
              <a:t>possuem uma elevação de repouso padrão.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Isto é, sempre que não estão em movimento no eixo z, ficam em uma altura definida, que varia de acordo com o componente visual. A menor distância possível entre o fundo e os objetos é de 2dp.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As diferentes alturas em relação ao fundo criam hierarquia visual entre os componentes visuais, definindo quais têm mais importância sobre os demais (e vice-versa).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99" y="474650"/>
            <a:ext cx="2674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363100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Características dos objetos Material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003900"/>
            <a:ext cx="70305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Eles são </a:t>
            </a:r>
            <a:r>
              <a:rPr b="1" lang="pt-BR" sz="2000">
                <a:solidFill>
                  <a:srgbClr val="FFFFFF"/>
                </a:solidFill>
              </a:rPr>
              <a:t>sólidos</a:t>
            </a:r>
            <a:r>
              <a:rPr lang="pt-BR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Ocupam espaços </a:t>
            </a:r>
            <a:r>
              <a:rPr b="1" lang="pt-BR" sz="2000">
                <a:solidFill>
                  <a:srgbClr val="FFFFFF"/>
                </a:solidFill>
              </a:rPr>
              <a:t>únicos</a:t>
            </a:r>
            <a:r>
              <a:rPr lang="pt-BR" sz="2000">
                <a:solidFill>
                  <a:srgbClr val="FFFFFF"/>
                </a:solidFill>
              </a:rPr>
              <a:t> no ambiente;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São </a:t>
            </a:r>
            <a:r>
              <a:rPr b="1" lang="pt-BR" sz="2000">
                <a:solidFill>
                  <a:srgbClr val="FFFFFF"/>
                </a:solidFill>
              </a:rPr>
              <a:t>impenetráveis</a:t>
            </a:r>
            <a:r>
              <a:rPr lang="pt-BR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Sua forma é </a:t>
            </a:r>
            <a:r>
              <a:rPr b="1" lang="pt-BR" sz="2000">
                <a:solidFill>
                  <a:srgbClr val="FFFFFF"/>
                </a:solidFill>
              </a:rPr>
              <a:t>mutável</a:t>
            </a:r>
            <a:r>
              <a:rPr lang="pt-BR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pt-BR" sz="2000">
                <a:solidFill>
                  <a:srgbClr val="FFFFFF"/>
                </a:solidFill>
              </a:rPr>
              <a:t>Não</a:t>
            </a:r>
            <a:r>
              <a:rPr lang="pt-BR" sz="2000">
                <a:solidFill>
                  <a:srgbClr val="FFFFFF"/>
                </a:solidFill>
              </a:rPr>
              <a:t> são dobráveis;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Podem se </a:t>
            </a:r>
            <a:r>
              <a:rPr b="1" lang="pt-BR" sz="2000">
                <a:solidFill>
                  <a:srgbClr val="FFFFFF"/>
                </a:solidFill>
              </a:rPr>
              <a:t>fundir a outro objeto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Podem ser </a:t>
            </a:r>
            <a:r>
              <a:rPr b="1" lang="pt-BR" sz="2000">
                <a:solidFill>
                  <a:srgbClr val="FFFFFF"/>
                </a:solidFill>
              </a:rPr>
              <a:t>criados</a:t>
            </a:r>
            <a:r>
              <a:rPr lang="pt-BR" sz="2000">
                <a:solidFill>
                  <a:srgbClr val="FFFFFF"/>
                </a:solidFill>
              </a:rPr>
              <a:t> e </a:t>
            </a:r>
            <a:r>
              <a:rPr b="1" lang="pt-BR" sz="2000">
                <a:solidFill>
                  <a:srgbClr val="FFFFFF"/>
                </a:solidFill>
              </a:rPr>
              <a:t>destruídos</a:t>
            </a:r>
            <a:r>
              <a:rPr lang="pt-BR" sz="2000">
                <a:solidFill>
                  <a:srgbClr val="FFFFFF"/>
                </a:solidFill>
              </a:rPr>
              <a:t>;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Por último, podem se mover </a:t>
            </a:r>
            <a:r>
              <a:rPr b="1" lang="pt-BR" sz="2000">
                <a:solidFill>
                  <a:srgbClr val="FFFFFF"/>
                </a:solidFill>
              </a:rPr>
              <a:t>em qualquer eixo </a:t>
            </a:r>
            <a:r>
              <a:rPr lang="pt-BR" sz="2000">
                <a:solidFill>
                  <a:srgbClr val="FFFFFF"/>
                </a:solidFill>
              </a:rPr>
              <a:t>(x, y e z).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375475"/>
            <a:ext cx="7030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Movimento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053500"/>
            <a:ext cx="73101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 O movimento é um elemento crucial para a funcionalidade do Material Design.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Toda a cinética da metodologia é pensada com base nos movimentos naturais reais. Dessa forma, se torna bastante fluido e agradável para o usuário.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350700"/>
            <a:ext cx="7030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Iconografia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078275"/>
            <a:ext cx="73968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Os ícones do Material Design são feitos a partir de formas geométricas, simples e que, no total, sintetizam a ideia fundamental do produto.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Cada ícone é desenvolvido para parecer tátil e real. O design remete a realidade como se fosse uma folha de papel cortada e dobrada no formato iconográfico.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 Material Design utiliza uma grade bastante versátil para a criação iconográfica, podendo abranger diversos formatos em um único padrão.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944375" y="127600"/>
            <a:ext cx="7030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Tipografia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944375" y="676300"/>
            <a:ext cx="77562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 Material Design possui duas fontes padrão usadas nos diversos produtos: </a:t>
            </a:r>
            <a:r>
              <a:rPr b="1" lang="pt-BR" sz="1800">
                <a:solidFill>
                  <a:srgbClr val="FFFFFF"/>
                </a:solidFill>
              </a:rPr>
              <a:t>Roboto</a:t>
            </a:r>
            <a:r>
              <a:rPr lang="pt-BR" sz="1800">
                <a:solidFill>
                  <a:srgbClr val="FFFFFF"/>
                </a:solidFill>
              </a:rPr>
              <a:t> e </a:t>
            </a:r>
            <a:r>
              <a:rPr b="1" lang="pt-BR" sz="1800">
                <a:solidFill>
                  <a:srgbClr val="FFFFFF"/>
                </a:solidFill>
              </a:rPr>
              <a:t>Nato</a:t>
            </a:r>
            <a:r>
              <a:rPr lang="pt-B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Roboto - </a:t>
            </a:r>
            <a:r>
              <a:rPr lang="pt-BR" sz="1500">
                <a:solidFill>
                  <a:srgbClr val="FFFFFF"/>
                </a:solidFill>
              </a:rPr>
              <a:t>é a fonte desenvolvida pelo Google com objetivo de ser funcional em uma grande gama de dispositivos. Possui formato um pouco mais largo e arredondado para proporcionar maior clareza durante a leitura e ser mais otimista. Possui a</a:t>
            </a:r>
            <a:r>
              <a:rPr lang="pt-BR" sz="1500">
                <a:solidFill>
                  <a:srgbClr val="FFFFFF"/>
                </a:solidFill>
              </a:rPr>
              <a:t>s seguintes variações: Thin, Light, Regular, Medium, Bold e Black, além das variações em itálico.</a:t>
            </a:r>
            <a:endParaRPr sz="15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Nato - </a:t>
            </a:r>
            <a:r>
              <a:rPr lang="pt-BR" sz="1500">
                <a:solidFill>
                  <a:srgbClr val="FFFFFF"/>
                </a:solidFill>
              </a:rPr>
              <a:t>é a responsável por suprir determinadas línguas com alfabetos diferentes que a Roboto não suporta, como chinês, japonês, coreano e indiano. Suas variações diferem em relação à língua escrita. Em chinês, por exemplo, sua família possui: Thin, Light, DemiLight, Regular, Medium, Bold e Black (quase como a Roboto). Já para o tailandês, por exemplo, só há o Regular e Bold.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247875"/>
            <a:ext cx="70305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FFFFF"/>
                </a:solidFill>
              </a:rPr>
              <a:t>Apps da Google que usam Material Design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892375"/>
            <a:ext cx="70305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Gmail;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Youtube;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Google drive;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Google docs;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Planilhas e Apresentações;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Google maps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pt-BR" sz="1900">
                <a:solidFill>
                  <a:srgbClr val="FFFFFF"/>
                </a:solidFill>
              </a:rPr>
              <a:t>E todos os aplicativos a marca Google Play.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175" y="892375"/>
            <a:ext cx="1471400" cy="10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71" y="3416221"/>
            <a:ext cx="1471400" cy="1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74" y="2970549"/>
            <a:ext cx="1917075" cy="19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3871" y="3461683"/>
            <a:ext cx="1380475" cy="13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387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Como desenvolver um simples app usando esse conceito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524450"/>
            <a:ext cx="70305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Estudar a </a:t>
            </a:r>
            <a:r>
              <a:rPr lang="pt-BR" sz="2000">
                <a:solidFill>
                  <a:srgbClr val="FFFFFF"/>
                </a:solidFill>
                <a:uFill>
                  <a:noFill/>
                </a:uFill>
                <a:hlinkClick r:id="rId3"/>
              </a:rPr>
              <a:t>especificação do Material Design</a:t>
            </a:r>
            <a:r>
              <a:rPr lang="pt-BR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Aplicar o </a:t>
            </a:r>
            <a:r>
              <a:rPr b="1" lang="pt-BR" sz="2000">
                <a:solidFill>
                  <a:srgbClr val="FFFFFF"/>
                </a:solidFill>
              </a:rPr>
              <a:t>tema</a:t>
            </a:r>
            <a:r>
              <a:rPr lang="pt-BR" sz="2000">
                <a:solidFill>
                  <a:srgbClr val="FFFFFF"/>
                </a:solidFill>
              </a:rPr>
              <a:t> do Material Design em seu aplicativo.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Criar seus </a:t>
            </a:r>
            <a:r>
              <a:rPr b="1" lang="pt-BR" sz="2000">
                <a:solidFill>
                  <a:srgbClr val="FFFFFF"/>
                </a:solidFill>
              </a:rPr>
              <a:t>layouts</a:t>
            </a:r>
            <a:r>
              <a:rPr lang="pt-BR" sz="2000">
                <a:solidFill>
                  <a:srgbClr val="FFFFFF"/>
                </a:solidFill>
              </a:rPr>
              <a:t> seguindo as </a:t>
            </a:r>
            <a:r>
              <a:rPr b="1" lang="pt-BR" sz="2000">
                <a:solidFill>
                  <a:srgbClr val="FFFFFF"/>
                </a:solidFill>
              </a:rPr>
              <a:t>regras</a:t>
            </a:r>
            <a:r>
              <a:rPr lang="pt-BR" sz="2000">
                <a:solidFill>
                  <a:srgbClr val="FFFFFF"/>
                </a:solidFill>
              </a:rPr>
              <a:t> do Material Design.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Definir a configuração do efeito “elevation”.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Usar os novos componentes de </a:t>
            </a:r>
            <a:r>
              <a:rPr b="1" lang="pt-BR" sz="2000">
                <a:solidFill>
                  <a:srgbClr val="FFFFFF"/>
                </a:solidFill>
              </a:rPr>
              <a:t>Lists</a:t>
            </a:r>
            <a:r>
              <a:rPr lang="pt-BR" sz="2000">
                <a:solidFill>
                  <a:srgbClr val="FFFFFF"/>
                </a:solidFill>
              </a:rPr>
              <a:t> e </a:t>
            </a:r>
            <a:r>
              <a:rPr b="1" lang="pt-BR" sz="2000">
                <a:solidFill>
                  <a:srgbClr val="FFFFFF"/>
                </a:solidFill>
              </a:rPr>
              <a:t>Cards</a:t>
            </a:r>
            <a:r>
              <a:rPr lang="pt-BR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rgbClr val="FFFFFF"/>
                </a:solidFill>
              </a:rPr>
              <a:t>Personalizar as </a:t>
            </a:r>
            <a:r>
              <a:rPr b="1" lang="pt-BR" sz="2000">
                <a:solidFill>
                  <a:srgbClr val="FFFFFF"/>
                </a:solidFill>
              </a:rPr>
              <a:t>animações</a:t>
            </a:r>
            <a:r>
              <a:rPr lang="pt-BR" sz="2000">
                <a:solidFill>
                  <a:srgbClr val="FFFFFF"/>
                </a:solidFill>
              </a:rPr>
              <a:t> do seu aplicativo.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03800" y="425050"/>
            <a:ext cx="7030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1: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30"/>
          <p:cNvSpPr txBox="1"/>
          <p:nvPr>
            <p:ph idx="1" type="body"/>
          </p:nvPr>
        </p:nvSpPr>
        <p:spPr>
          <a:xfrm>
            <a:off x="1303800" y="1115450"/>
            <a:ext cx="70305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Você pode adicionar muitas características de Material Design ao seu aplicativo, mas sempre deve manter a compatibilidade com as versões do Android anteriores à 5.0.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Para atualizar um aplicativo existente ou criar um novo aplicativo usando o Material Design, atualize seus layouts seguindo as diretrizes da especificação. Também certifique-se de usar as funcionalidades de profundidade, feedback tátil e animações.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944375" y="325900"/>
            <a:ext cx="70305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2: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Google Shape;394;p31"/>
          <p:cNvSpPr txBox="1"/>
          <p:nvPr>
            <p:ph idx="1" type="body"/>
          </p:nvPr>
        </p:nvSpPr>
        <p:spPr>
          <a:xfrm>
            <a:off x="632100" y="948925"/>
            <a:ext cx="80808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Especifique em seu arquivo estilos o tema: Theme.Material:</a:t>
            </a:r>
            <a:endParaRPr sz="18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i="1" lang="pt-BR" sz="1400">
                <a:solidFill>
                  <a:srgbClr val="FFFFFF"/>
                </a:solidFill>
              </a:rPr>
              <a:t>&lt;!-- res/values/styles.xml --&gt;</a:t>
            </a:r>
            <a:endParaRPr i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b="1" lang="pt-BR" sz="1400">
                <a:solidFill>
                  <a:srgbClr val="FFFFFF"/>
                </a:solidFill>
              </a:rPr>
              <a:t>&lt;resources&gt;</a:t>
            </a:r>
            <a:endParaRPr b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pt-BR" sz="1400">
                <a:solidFill>
                  <a:srgbClr val="FFFFFF"/>
                </a:solidFill>
              </a:rPr>
              <a:t>        </a:t>
            </a:r>
            <a:r>
              <a:rPr i="1" lang="pt-BR" sz="1400">
                <a:solidFill>
                  <a:srgbClr val="FFFFFF"/>
                </a:solidFill>
              </a:rPr>
              <a:t>&lt;!-- your theme inherits from the material theme --&gt;</a:t>
            </a:r>
            <a:endParaRPr i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AutoNum type="arabicPeriod"/>
            </a:pPr>
            <a:r>
              <a:rPr lang="pt-BR" sz="1400">
                <a:solidFill>
                  <a:srgbClr val="FFFFFF"/>
                </a:solidFill>
              </a:rPr>
              <a:t>        </a:t>
            </a:r>
            <a:r>
              <a:rPr b="1" lang="pt-BR" sz="1400">
                <a:solidFill>
                  <a:srgbClr val="FFFFFF"/>
                </a:solidFill>
              </a:rPr>
              <a:t>&lt;style</a:t>
            </a:r>
            <a:r>
              <a:rPr lang="pt-BR" sz="1400">
                <a:solidFill>
                  <a:srgbClr val="FFFFFF"/>
                </a:solidFill>
              </a:rPr>
              <a:t> name</a:t>
            </a:r>
            <a:r>
              <a:rPr b="1" lang="pt-BR" sz="1400">
                <a:solidFill>
                  <a:srgbClr val="FFFFFF"/>
                </a:solidFill>
              </a:rPr>
              <a:t>=</a:t>
            </a:r>
            <a:r>
              <a:rPr lang="pt-BR" sz="1400">
                <a:solidFill>
                  <a:srgbClr val="FFFFFF"/>
                </a:solidFill>
              </a:rPr>
              <a:t>"AppTheme" parent</a:t>
            </a:r>
            <a:r>
              <a:rPr b="1" lang="pt-BR" sz="1400">
                <a:solidFill>
                  <a:srgbClr val="FFFFFF"/>
                </a:solidFill>
              </a:rPr>
              <a:t>=</a:t>
            </a:r>
            <a:r>
              <a:rPr lang="pt-BR" sz="1400">
                <a:solidFill>
                  <a:srgbClr val="FFFFFF"/>
                </a:solidFill>
              </a:rPr>
              <a:t>"android:Theme.Material"</a:t>
            </a:r>
            <a:r>
              <a:rPr b="1" lang="pt-BR" sz="1400">
                <a:solidFill>
                  <a:srgbClr val="FFFFFF"/>
                </a:solidFill>
              </a:rPr>
              <a:t>&gt;</a:t>
            </a:r>
            <a:endParaRPr b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lang="pt-BR" sz="1400">
                <a:solidFill>
                  <a:srgbClr val="FFFFFF"/>
                </a:solidFill>
              </a:rPr>
              <a:t>               </a:t>
            </a:r>
            <a:r>
              <a:rPr i="1" lang="pt-BR" sz="1400">
                <a:solidFill>
                  <a:srgbClr val="FFFFFF"/>
                </a:solidFill>
              </a:rPr>
              <a:t>&lt;!-- theme customizations --&gt;</a:t>
            </a:r>
            <a:endParaRPr i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AutoNum type="arabicPeriod"/>
            </a:pPr>
            <a:r>
              <a:rPr lang="pt-BR" sz="1400">
                <a:solidFill>
                  <a:srgbClr val="FFFFFF"/>
                </a:solidFill>
              </a:rPr>
              <a:t>        </a:t>
            </a:r>
            <a:r>
              <a:rPr b="1" lang="pt-BR" sz="1400">
                <a:solidFill>
                  <a:srgbClr val="FFFFFF"/>
                </a:solidFill>
              </a:rPr>
              <a:t>&lt;/style&gt;</a:t>
            </a:r>
            <a:endParaRPr b="1" sz="1400">
              <a:solidFill>
                <a:srgbClr val="FFFFFF"/>
              </a:solidFill>
            </a:endParaRPr>
          </a:p>
          <a:p>
            <a:pPr indent="-31750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rabicPeriod"/>
            </a:pPr>
            <a:r>
              <a:rPr b="1" lang="pt-BR" sz="1400">
                <a:solidFill>
                  <a:srgbClr val="FFFFFF"/>
                </a:solidFill>
              </a:rPr>
              <a:t>&lt;/resources&gt;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325900"/>
            <a:ext cx="70305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Introdução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38550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Material design é uma linguagem visual que sintetiza os princípios clássicos de um bom design com a inovação da tecnologia e ciência.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Em 2014, o Google criou uma metodologia de design, que foi nomeada de Material Design. E hoje em dia é uma das maiores tendências do design.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363100"/>
            <a:ext cx="70305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3: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1303800" y="991525"/>
            <a:ext cx="70305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Além de aplicar e personalizar o tema, seus layouts devem estar de acordo com as regras do Material Design. Quando você for desenvolver seus layouts, de uma atenção especial para os seguintes itens: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Alinhamentos Baseados em Grids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Linhas e Espaçamentos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Área de Toque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325900"/>
            <a:ext cx="70305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4: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805600" y="1060450"/>
            <a:ext cx="77586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O efeito de “elevation” consiste em mostrar uma sombra em baixo do componente simulando uma elevação entre o componente e o layout atrás. Para configurar o efeito de elevação de um componente, use o atributo android:elevation:</a:t>
            </a:r>
            <a:endParaRPr sz="16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android:id="@+id/my_textview"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android:layout_width="wrap_content"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android:layout_height="wrap_content"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android:text="@string/next"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android:background="@color/white"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android:elevation="5dp" /&gt;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303800" y="598575"/>
            <a:ext cx="703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5: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1303800" y="1177425"/>
            <a:ext cx="70305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Junto com Material Design o Google lançou novos componentes para serem usados. O RecyclerView é uma versão mais versátil do ListView que suporta diferentes tipos de layout e fornece melhorias de desempenho. O CardView permite mostrar as informações dentro de cartões visualmente muito agradáveis para o usuário. O exemplo de código a seguir demonstra como incluir um CardView em seu layout: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303800" y="214350"/>
            <a:ext cx="70305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1303800" y="892375"/>
            <a:ext cx="70305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"/>
              <a:buAutoNum type="arabicPeriod"/>
            </a:pPr>
            <a:r>
              <a:rPr b="1" lang="pt-BR" sz="1500">
                <a:solidFill>
                  <a:srgbClr val="FFFFFF"/>
                </a:solidFill>
              </a:rPr>
              <a:t>&lt;android.support.v7.widget.CardView</a:t>
            </a:r>
            <a:endParaRPr b="1"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rier New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android:id</a:t>
            </a:r>
            <a:r>
              <a:rPr b="1" lang="pt-BR" sz="1500">
                <a:solidFill>
                  <a:srgbClr val="FFFFFF"/>
                </a:solidFill>
              </a:rPr>
              <a:t>=</a:t>
            </a:r>
            <a:r>
              <a:rPr lang="pt-BR" sz="1500">
                <a:solidFill>
                  <a:srgbClr val="FFFFFF"/>
                </a:solidFill>
              </a:rPr>
              <a:t>"@+id/card_view"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rier New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android:layout_width</a:t>
            </a:r>
            <a:r>
              <a:rPr b="1" lang="pt-BR" sz="1500">
                <a:solidFill>
                  <a:srgbClr val="FFFFFF"/>
                </a:solidFill>
              </a:rPr>
              <a:t>=</a:t>
            </a:r>
            <a:r>
              <a:rPr lang="pt-BR" sz="1500">
                <a:solidFill>
                  <a:srgbClr val="FFFFFF"/>
                </a:solidFill>
              </a:rPr>
              <a:t>"200dp"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rier New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android:layout_height</a:t>
            </a:r>
            <a:r>
              <a:rPr b="1" lang="pt-BR" sz="1500">
                <a:solidFill>
                  <a:srgbClr val="FFFFFF"/>
                </a:solidFill>
              </a:rPr>
              <a:t>=</a:t>
            </a:r>
            <a:r>
              <a:rPr lang="pt-BR" sz="1500">
                <a:solidFill>
                  <a:srgbClr val="FFFFFF"/>
                </a:solidFill>
              </a:rPr>
              <a:t>"200dp"</a:t>
            </a:r>
            <a:endParaRPr sz="1500">
              <a:solidFill>
                <a:srgbClr val="FFFFFF"/>
              </a:solidFill>
            </a:endParaRPr>
          </a:p>
          <a:p>
            <a:pPr indent="-323850" lvl="0" marL="838200" marR="50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ourier New"/>
              <a:buAutoNum type="arabicPeriod"/>
            </a:pPr>
            <a:r>
              <a:rPr lang="pt-BR" sz="1500">
                <a:solidFill>
                  <a:srgbClr val="FFFFFF"/>
                </a:solidFill>
              </a:rPr>
              <a:t>   card_view:cardCornerRadius</a:t>
            </a:r>
            <a:r>
              <a:rPr b="1" lang="pt-BR" sz="1500">
                <a:solidFill>
                  <a:srgbClr val="FFFFFF"/>
                </a:solidFill>
              </a:rPr>
              <a:t>=</a:t>
            </a:r>
            <a:r>
              <a:rPr lang="pt-BR" sz="1500">
                <a:solidFill>
                  <a:srgbClr val="FFFFFF"/>
                </a:solidFill>
              </a:rPr>
              <a:t>"3dp"</a:t>
            </a:r>
            <a:r>
              <a:rPr b="1" lang="pt-BR" sz="1500">
                <a:solidFill>
                  <a:srgbClr val="FFFFFF"/>
                </a:solidFill>
              </a:rPr>
              <a:t>&gt;</a:t>
            </a:r>
            <a:endParaRPr b="1"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939393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1303800" y="375500"/>
            <a:ext cx="7030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Passo 6: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1303800" y="1085250"/>
            <a:ext cx="70305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 partir da API 21 do Android 5.0 existem novas funcionalidades para criar animações personalizadas em seu aplicativo. Por exemplo, você pode ativar as transições de uma Activity e usar uma transição no momento que sua Activity for fechada.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Quando você inicia uma outra Activity, a transição será ativada.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545325" y="143300"/>
            <a:ext cx="8080800" cy="4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MyActivity 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extends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Activity 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D1144"/>
                </a:solidFill>
                <a:highlight>
                  <a:srgbClr val="FFFFFF"/>
                </a:highlight>
              </a:rPr>
              <a:t>@Override</a:t>
            </a:r>
            <a:br>
              <a:rPr lang="pt-BR" sz="1400">
                <a:solidFill>
                  <a:srgbClr val="DD1144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DD1144"/>
                </a:solidFill>
                <a:highlight>
                  <a:srgbClr val="FFFFFF"/>
                </a:highlight>
              </a:rPr>
              <a:t>	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protected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void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onCreate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Bundle savedInstanceState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		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onCreate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savedInstanceState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i="1" lang="pt-BR" sz="1400">
                <a:solidFill>
                  <a:srgbClr val="999988"/>
                </a:solidFill>
                <a:highlight>
                  <a:srgbClr val="FFFFFF"/>
                </a:highlight>
              </a:rPr>
              <a:t>// enable transitions</a:t>
            </a:r>
            <a:br>
              <a:rPr i="1" lang="pt-BR" sz="1400">
                <a:solidFill>
                  <a:srgbClr val="999988"/>
                </a:solidFill>
                <a:highlight>
                  <a:srgbClr val="FFFFFF"/>
                </a:highlight>
              </a:rPr>
            </a:br>
            <a:r>
              <a:rPr i="1" lang="pt-BR" sz="1400">
                <a:solidFill>
                  <a:srgbClr val="999988"/>
                </a:solidFill>
                <a:highlight>
                  <a:srgbClr val="FFFFFF"/>
                </a:highlight>
              </a:rPr>
              <a:t>		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getWindow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requestFeature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Window.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FEATURE_CONTENT_TRANSITIONS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setContentView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R.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layout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activity_my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public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void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onSomeButtonClicked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View view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{</a:t>
            </a:r>
            <a:b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		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getWindow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setExitTransition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new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Explode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())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Intent intent =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new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Intent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, MyOtherActivity.</a:t>
            </a:r>
            <a:r>
              <a:rPr b="1" lang="pt-BR" sz="1400">
                <a:solidFill>
                  <a:srgbClr val="445588"/>
                </a:solidFill>
                <a:highlight>
                  <a:srgbClr val="FFFFFF"/>
                </a:highlight>
              </a:rPr>
              <a:t>class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startActivity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intent,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	ActivityOptions</a:t>
            </a:r>
            <a:b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				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makeSceneTransitionAnimation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</a:t>
            </a:r>
            <a:r>
              <a:rPr b="1" lang="pt-BR" sz="1400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pt-BR" sz="1400">
                <a:solidFill>
                  <a:srgbClr val="0086B3"/>
                </a:solidFill>
                <a:highlight>
                  <a:srgbClr val="FFFFFF"/>
                </a:highlight>
              </a:rPr>
              <a:t>toBundle</a:t>
            </a: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())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77777"/>
                </a:solidFill>
                <a:highlight>
                  <a:srgbClr val="FFFFFF"/>
                </a:highlight>
              </a:rPr>
              <a:t> }   </a:t>
            </a:r>
            <a:endParaRPr sz="14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39393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rgbClr val="939393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77777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303800" y="598575"/>
            <a:ext cx="70305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Referências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1303800" y="1276575"/>
            <a:ext cx="70305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https://material.io/design/introduction#getting-around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https://rockcontent.com/blog/material-design/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https://android-developers.googleblog.com/2015/05/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https://www.androidpro.com.br/blog/design-layout/android-material-design-introducao/#Usando_o_Material_Design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338325"/>
            <a:ext cx="70305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041100"/>
            <a:ext cx="70305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Criar - criar </a:t>
            </a:r>
            <a:r>
              <a:rPr lang="pt-BR" sz="2000">
                <a:solidFill>
                  <a:srgbClr val="FFFFFF"/>
                </a:solidFill>
              </a:rPr>
              <a:t>uma linguagem visual que sintetiza os princípios clássicos de um bom design com a inovação da tecnologia e ciência.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Unificar - desenvolver um único sistema básico que unifique a experiência de usuário em plataformas. dispositivos e métodos de entrada.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Customizar - Expandir a linguagem visual e fornecer uma base flexível para inovação e expressão da marca.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50950"/>
            <a:ext cx="70305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Material design é inspirado pelo mundo físico e sua textura, incluindo como eles refletem a luz e projetam as sombras. As superfícies materiais reinventam os meios de papel e caneta.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Princípios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95950"/>
            <a:ext cx="7030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Realista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Chamativo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Cinético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Ambiente e Sombra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pt-BR" sz="2000">
                <a:solidFill>
                  <a:srgbClr val="FFFFFF"/>
                </a:solidFill>
              </a:rPr>
              <a:t>Elevação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288725"/>
            <a:ext cx="70305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Realista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892375"/>
            <a:ext cx="73224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O Material Design se baseia no mundo desde a iluminação até como suas animações se comportarão, tudo é pensado de modo que se assemelhe ao que aconteceria se ocorresse fora do ambiente digital.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O Material foi idealizado sobre o estudo de papéis com tinta, mas sendo mais tecnicamente avançado e aberto para a criatividade.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462250"/>
            <a:ext cx="70305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Chamativo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134675"/>
            <a:ext cx="73473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Os princípios fundamentais do design gráfico, como a tipografia, grade, cor, espaços e uso de imagens não servem apenas para deixar o conteúdo visualmente agradável. Eles criam também hierarquia visual, de significado e foco, guiando o usuário durante a experiência dele.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Por isso, o Material Design também se apoia nesses pilares, para ser o mais intuitivo, claro e imersivo durante o uso.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425050"/>
            <a:ext cx="7030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Cinético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035675"/>
            <a:ext cx="7030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O movimento é essencial no Material Design. Seu uso proporciona foco, transição e feedback dos elementos, tudo dentro de um mesmo ambiente.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Isso é pensado para que a continuidade não seja afetada, mesmo havendo movimentação.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487025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Ambiente e Sombra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177575"/>
            <a:ext cx="7235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Todos os objetos do Material Design possuem eixos </a:t>
            </a:r>
            <a:r>
              <a:rPr b="1" lang="pt-BR" sz="2000">
                <a:solidFill>
                  <a:srgbClr val="FFFFFF"/>
                </a:solidFill>
              </a:rPr>
              <a:t>x</a:t>
            </a:r>
            <a:r>
              <a:rPr lang="pt-BR" sz="2000">
                <a:solidFill>
                  <a:srgbClr val="FFFFFF"/>
                </a:solidFill>
              </a:rPr>
              <a:t>, </a:t>
            </a:r>
            <a:r>
              <a:rPr b="1" lang="pt-BR" sz="2000">
                <a:solidFill>
                  <a:srgbClr val="FFFFFF"/>
                </a:solidFill>
              </a:rPr>
              <a:t>y</a:t>
            </a:r>
            <a:r>
              <a:rPr lang="pt-BR" sz="2000">
                <a:solidFill>
                  <a:srgbClr val="FFFFFF"/>
                </a:solidFill>
              </a:rPr>
              <a:t> e </a:t>
            </a:r>
            <a:r>
              <a:rPr b="1" lang="pt-BR" sz="2000">
                <a:solidFill>
                  <a:srgbClr val="FFFFFF"/>
                </a:solidFill>
              </a:rPr>
              <a:t>z</a:t>
            </a:r>
            <a:r>
              <a:rPr lang="pt-BR" sz="2000">
                <a:solidFill>
                  <a:srgbClr val="FFFFFF"/>
                </a:solidFill>
              </a:rPr>
              <a:t>. Ou seja, eles são 3D e possuem comprimento, largura e altura referente ao plano de fundo.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Esse ambiente tridimensional tem duas fontes de luz: </a:t>
            </a:r>
            <a:r>
              <a:rPr b="1" lang="pt-BR" sz="2000">
                <a:solidFill>
                  <a:srgbClr val="FFFFFF"/>
                </a:solidFill>
              </a:rPr>
              <a:t>luz ambiente</a:t>
            </a:r>
            <a:r>
              <a:rPr lang="pt-BR" sz="2000">
                <a:solidFill>
                  <a:srgbClr val="FFFFFF"/>
                </a:solidFill>
              </a:rPr>
              <a:t> e </a:t>
            </a:r>
            <a:r>
              <a:rPr b="1" lang="pt-BR" sz="2000">
                <a:solidFill>
                  <a:srgbClr val="FFFFFF"/>
                </a:solidFill>
              </a:rPr>
              <a:t>luz direcional</a:t>
            </a:r>
            <a:r>
              <a:rPr lang="pt-BR" sz="2000">
                <a:solidFill>
                  <a:srgbClr val="FFFFFF"/>
                </a:solidFill>
              </a:rPr>
              <a:t>. Elas são combinadas formando a iluminação presente nos elementos.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48" y="3549148"/>
            <a:ext cx="2228250" cy="1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