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4"/>
  </p:notesMasterIdLst>
  <p:sldIdLst>
    <p:sldId id="256" r:id="rId4"/>
    <p:sldId id="257" r:id="rId5"/>
    <p:sldId id="258" r:id="rId6"/>
    <p:sldId id="259" r:id="rId7"/>
    <p:sldId id="260" r:id="rId8"/>
    <p:sldId id="261" r:id="rId9"/>
    <p:sldId id="262" r:id="rId10"/>
    <p:sldId id="263" r:id="rId11"/>
    <p:sldId id="266" r:id="rId12"/>
    <p:sldId id="265" r:id="rId13"/>
  </p:sldIdLst>
  <p:sldSz cx="12192000"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81" d="100"/>
          <a:sy n="81" d="100"/>
        </p:scale>
        <p:origin x="71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8651C78-9577-4A1C-97E2-BE8BDAECEFBF}" type="datetimeFigureOut">
              <a:rPr lang="pt-BR" smtClean="0"/>
              <a:t>14/11/2024</a:t>
            </a:fld>
            <a:endParaRPr lang="pt-BR"/>
          </a:p>
        </p:txBody>
      </p:sp>
      <p:sp>
        <p:nvSpPr>
          <p:cNvPr id="4" name="Espaço Reservado para Imagem de Slide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62771A7-6D40-480C-BC45-E5C40F6357A7}" type="slidenum">
              <a:rPr lang="pt-BR" smtClean="0"/>
              <a:t>‹nº›</a:t>
            </a:fld>
            <a:endParaRPr lang="pt-BR"/>
          </a:p>
        </p:txBody>
      </p:sp>
    </p:spTree>
    <p:extLst>
      <p:ext uri="{BB962C8B-B14F-4D97-AF65-F5344CB8AC3E}">
        <p14:creationId xmlns:p14="http://schemas.microsoft.com/office/powerpoint/2010/main" val="14128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62771A7-6D40-480C-BC45-E5C40F6357A7}" type="slidenum">
              <a:rPr lang="pt-BR" smtClean="0"/>
              <a:t>5</a:t>
            </a:fld>
            <a:endParaRPr lang="pt-BR"/>
          </a:p>
        </p:txBody>
      </p:sp>
    </p:spTree>
    <p:extLst>
      <p:ext uri="{BB962C8B-B14F-4D97-AF65-F5344CB8AC3E}">
        <p14:creationId xmlns:p14="http://schemas.microsoft.com/office/powerpoint/2010/main" val="42929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EB66BD4F-2527-4179-9CDB-D936202A9027}"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58DC14D-DA8B-40FC-81B7-8F39C6BC4FAB}"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5B1487FD-5CF4-43F0-9531-20DC75ECCD9E}"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28AA8D5-C122-4369-8E3A-7DF1C26F1185}"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D0510C2-02DC-4495-8BED-CEC7B6431F51}"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8"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pt-BR"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B48DD15-8BED-4F8A-9979-DF5133C82C2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0"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6A68D07-53BA-433D-8A0A-FFFEE02F7F49}"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2"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3"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334A42-C496-472D-99D8-FF998FE948FA}"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1A831A5-D443-48CB-9175-2FBA1017E9A0}"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pt-BR"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1AAF78B-687F-49F0-8560-17723E741D8E}"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7"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8"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9"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7D173F7-A87F-4C39-8C01-E926BD0AD80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pt-BR"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90C293-39CA-4C0C-9B89-3EC836E7912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3"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176716-0F51-437E-BEF9-CF60DBE0002B}"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6"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7"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9553B84-D3F6-4F63-B208-C1F6D4E515B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9"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0"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1D358BE-6C41-4FF3-9070-D0138103568E}"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2"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3"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4"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5"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C6234B48-E9C8-4027-AF7F-D1BF70132FE9}"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7"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8"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9"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0"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1"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2"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871A5BDD-DE25-4246-9BCE-808AD98BAA4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3F4DC35-13A8-468A-92AF-E5041952782A}"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0"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pt-BR"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1BBBFCD-1075-471A-99E7-17B6B7789124}"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E47EFC9-9259-4CE6-8FEF-EC0CA8278828}"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4"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5"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F00FC17E-34F7-4B5D-833D-51E6D336082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B2F9FD5B-D5F9-43D8-B278-8836334A279F}"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24CF75E-CB01-444A-A749-D1AFEF15D3DE}"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pt-BR"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33AE9DC-D168-4334-91D7-3919A8FA12BC}"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9"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0"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1"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F1510729-40B9-4225-9E6B-5F1627281E39}"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3"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5"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33A1FA1-4CFD-4A00-AB12-ED456E764014}"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7"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8"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9"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756C3EA-76FA-41EC-A059-8A361E47BC30}"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1"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2"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338FBF0-AF3D-46F4-BEB9-DE88B0721096}"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6"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7"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D9EB3214-96A8-4D1F-8739-F710E4726C27}"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9"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0"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1"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2"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3"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4"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B1FC56E1-ED2C-4EFA-95FD-708A591D2C01}"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8F8B766-6FA3-4186-B144-9A6DF61B6789}"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759D76E-5BB0-420A-8091-62D9F7010CF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pt-BR"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34018E5-D5B7-4769-8D40-B255243EE094}"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FEE16ED-D398-4995-BCF5-F14EC978AD01}"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1C8B59A-3156-4F1D-9644-BB425C80C264}"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B39E482-EBF3-49CF-A1C0-66A4D31DB7D2}"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&lt;data/hora&gt;</a:t>
            </a:r>
            <a:endParaRPr lang="pt-BR" sz="1200" b="0" strike="noStrike" spc="-1">
              <a:solidFill>
                <a:srgbClr val="000000"/>
              </a:solidFill>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pt-BR" sz="1400" b="0" strike="noStrike" spc="-1">
                <a:solidFill>
                  <a:srgbClr val="000000"/>
                </a:solidFill>
                <a:latin typeface="Times New Roman"/>
              </a:defRPr>
            </a:lvl1pPr>
          </a:lstStyle>
          <a:p>
            <a:pPr indent="0" algn="ctr">
              <a:buNone/>
            </a:pPr>
            <a:r>
              <a:rPr lang="pt-BR" sz="1400" b="0" strike="noStrike" spc="-1">
                <a:solidFill>
                  <a:srgbClr val="000000"/>
                </a:solidFill>
                <a:latin typeface="Times New Roman"/>
              </a:rPr>
              <a:t>&lt;rodapé&gt;</a:t>
            </a: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1066AF15-90E1-4366-AEC0-57D343D79A5F}" type="slidenum">
              <a:rPr lang="en-US" sz="1200" b="0" strike="noStrike" spc="-1">
                <a:solidFill>
                  <a:srgbClr val="8B8B8B"/>
                </a:solidFill>
                <a:latin typeface="Calibri"/>
              </a:rPr>
              <a:t>‹nº›</a:t>
            </a:fld>
            <a:endParaRPr lang="pt-BR"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9880" y="457200"/>
            <a:ext cx="3931920" cy="1599840"/>
          </a:xfrm>
          <a:prstGeom prst="rect">
            <a:avLst/>
          </a:prstGeom>
          <a:noFill/>
          <a:ln w="0">
            <a:noFill/>
          </a:ln>
        </p:spPr>
        <p:txBody>
          <a:bodyPr anchor="b">
            <a:noAutofit/>
          </a:bodyPr>
          <a:lstStyle/>
          <a:p>
            <a:pPr indent="0">
              <a:lnSpc>
                <a:spcPct val="90000"/>
              </a:lnSpc>
              <a:buNone/>
            </a:pPr>
            <a:r>
              <a:rPr lang="en-US" sz="3200" b="0" strike="noStrike" spc="-1">
                <a:solidFill>
                  <a:srgbClr val="000000"/>
                </a:solidFill>
                <a:latin typeface="Calibri Light"/>
              </a:rPr>
              <a:t>Click to edit Master title style</a:t>
            </a:r>
            <a:endParaRPr lang="en-US" sz="3200" b="0" strike="noStrike" spc="-1">
              <a:solidFill>
                <a:srgbClr val="000000"/>
              </a:solidFill>
              <a:latin typeface="Calibri"/>
            </a:endParaRPr>
          </a:p>
        </p:txBody>
      </p:sp>
      <p:sp>
        <p:nvSpPr>
          <p:cNvPr id="42"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indent="0">
              <a:lnSpc>
                <a:spcPct val="100000"/>
              </a:lnSpc>
              <a:buNone/>
              <a:tabLst>
                <a:tab pos="0" algn="l"/>
              </a:tabLst>
            </a:pPr>
            <a:r>
              <a:rPr lang="en-US" sz="3200" b="0" strike="noStrike" spc="-1">
                <a:solidFill>
                  <a:srgbClr val="000000"/>
                </a:solidFill>
                <a:latin typeface="Calibri"/>
              </a:rPr>
              <a:t>Click icon to add picture</a:t>
            </a:r>
          </a:p>
        </p:txBody>
      </p:sp>
      <p:sp>
        <p:nvSpPr>
          <p:cNvPr id="43" name="PlaceHolder 3"/>
          <p:cNvSpPr>
            <a:spLocks noGrp="1"/>
          </p:cNvSpPr>
          <p:nvPr>
            <p:ph type="body"/>
          </p:nvPr>
        </p:nvSpPr>
        <p:spPr>
          <a:xfrm>
            <a:off x="839880" y="2057400"/>
            <a:ext cx="3931920" cy="3811320"/>
          </a:xfrm>
          <a:prstGeom prst="rect">
            <a:avLst/>
          </a:prstGeom>
          <a:noFill/>
          <a:ln w="0">
            <a:noFill/>
          </a:ln>
        </p:spPr>
        <p:txBody>
          <a:bodyPr anchor="t">
            <a:noAutofit/>
          </a:bodyPr>
          <a:lstStyle/>
          <a:p>
            <a:pPr indent="0">
              <a:lnSpc>
                <a:spcPct val="90000"/>
              </a:lnSpc>
              <a:spcBef>
                <a:spcPts val="1001"/>
              </a:spcBef>
              <a:buNone/>
              <a:tabLst>
                <a:tab pos="0" algn="l"/>
              </a:tabLst>
            </a:pPr>
            <a:r>
              <a:rPr lang="en-US" sz="1600" b="0" strike="noStrike" spc="-1">
                <a:solidFill>
                  <a:srgbClr val="000000"/>
                </a:solidFill>
                <a:latin typeface="Calibri"/>
              </a:rPr>
              <a:t>Click to edit Master text styles</a:t>
            </a:r>
          </a:p>
        </p:txBody>
      </p:sp>
      <p:sp>
        <p:nvSpPr>
          <p:cNvPr id="44" name="PlaceHolder 4"/>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&lt;data/hora&gt;</a:t>
            </a:r>
            <a:endParaRPr lang="pt-BR" sz="1200" b="0" strike="noStrike" spc="-1">
              <a:solidFill>
                <a:srgbClr val="000000"/>
              </a:solidFill>
              <a:latin typeface="Times New Roman"/>
            </a:endParaRPr>
          </a:p>
        </p:txBody>
      </p:sp>
      <p:sp>
        <p:nvSpPr>
          <p:cNvPr id="45" name="PlaceHolder 5"/>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pt-BR" sz="1400" b="0" strike="noStrike" spc="-1">
                <a:solidFill>
                  <a:srgbClr val="000000"/>
                </a:solidFill>
                <a:latin typeface="Times New Roman"/>
              </a:defRPr>
            </a:lvl1pPr>
          </a:lstStyle>
          <a:p>
            <a:pPr indent="0" algn="ctr">
              <a:buNone/>
            </a:pPr>
            <a:r>
              <a:rPr lang="pt-BR" sz="1400" b="0" strike="noStrike" spc="-1">
                <a:solidFill>
                  <a:srgbClr val="000000"/>
                </a:solidFill>
                <a:latin typeface="Times New Roman"/>
              </a:rPr>
              <a:t>&lt;rodapé&gt;</a:t>
            </a:r>
          </a:p>
        </p:txBody>
      </p:sp>
      <p:sp>
        <p:nvSpPr>
          <p:cNvPr id="46" name="PlaceHolder 6"/>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9A9FBC8C-DDA7-4FC5-9381-BC9BC77CF4DD}" type="slidenum">
              <a:rPr lang="en-US" sz="1200" b="0" strike="noStrike" spc="-1">
                <a:solidFill>
                  <a:srgbClr val="8B8B8B"/>
                </a:solidFill>
                <a:latin typeface="Calibri"/>
              </a:rPr>
              <a:t>‹nº›</a:t>
            </a:fld>
            <a:endParaRPr lang="pt-BR"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84" name="PlaceHolder 2"/>
          <p:cNvSpPr>
            <a:spLocks noGrp="1"/>
          </p:cNvSpPr>
          <p:nvPr>
            <p:ph type="body"/>
          </p:nvPr>
        </p:nvSpPr>
        <p:spPr>
          <a:xfrm>
            <a:off x="838080" y="1825560"/>
            <a:ext cx="518112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5" name="PlaceHolder 3"/>
          <p:cNvSpPr>
            <a:spLocks noGrp="1"/>
          </p:cNvSpPr>
          <p:nvPr>
            <p:ph type="body"/>
          </p:nvPr>
        </p:nvSpPr>
        <p:spPr>
          <a:xfrm>
            <a:off x="6172200" y="1825560"/>
            <a:ext cx="518112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6"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&lt;data/hora&gt;</a:t>
            </a:r>
            <a:endParaRPr lang="pt-BR" sz="1200" b="0" strike="noStrike" spc="-1">
              <a:solidFill>
                <a:srgbClr val="000000"/>
              </a:solidFill>
              <a:latin typeface="Times New Roman"/>
            </a:endParaRPr>
          </a:p>
        </p:txBody>
      </p:sp>
      <p:sp>
        <p:nvSpPr>
          <p:cNvPr id="87"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lang="pt-BR" sz="1400" b="0" strike="noStrike" spc="-1">
                <a:solidFill>
                  <a:srgbClr val="000000"/>
                </a:solidFill>
                <a:latin typeface="Times New Roman"/>
              </a:defRPr>
            </a:lvl1pPr>
          </a:lstStyle>
          <a:p>
            <a:pPr indent="0" algn="ctr">
              <a:buNone/>
            </a:pPr>
            <a:r>
              <a:rPr lang="pt-BR" sz="1400" b="0" strike="noStrike" spc="-1">
                <a:solidFill>
                  <a:srgbClr val="000000"/>
                </a:solidFill>
                <a:latin typeface="Times New Roman"/>
              </a:rPr>
              <a:t>&lt;rodapé&gt;</a:t>
            </a:r>
          </a:p>
        </p:txBody>
      </p:sp>
      <p:sp>
        <p:nvSpPr>
          <p:cNvPr id="88"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98614FE1-3607-42AD-BDDF-3035E92CF2D3}" type="slidenum">
              <a:rPr lang="en-US" sz="1200" b="0" strike="noStrike" spc="-1">
                <a:solidFill>
                  <a:srgbClr val="8B8B8B"/>
                </a:solidFill>
                <a:latin typeface="Calibri"/>
              </a:rPr>
              <a:t>‹nº›</a:t>
            </a:fld>
            <a:endParaRPr lang="pt-BR"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5" name="Rectangle 34"/>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126" name="PlaceHolder 1"/>
          <p:cNvSpPr>
            <a:spLocks noGrp="1"/>
          </p:cNvSpPr>
          <p:nvPr>
            <p:ph type="title"/>
          </p:nvPr>
        </p:nvSpPr>
        <p:spPr>
          <a:xfrm>
            <a:off x="631078" y="404446"/>
            <a:ext cx="6438315" cy="1953554"/>
          </a:xfrm>
          <a:prstGeom prst="rect">
            <a:avLst/>
          </a:prstGeom>
          <a:noFill/>
          <a:ln w="0">
            <a:noFill/>
          </a:ln>
        </p:spPr>
        <p:txBody>
          <a:bodyPr anchor="b">
            <a:normAutofit fontScale="90000"/>
          </a:bodyPr>
          <a:lstStyle/>
          <a:p>
            <a:pPr indent="0">
              <a:lnSpc>
                <a:spcPct val="90000"/>
              </a:lnSpc>
              <a:buNone/>
            </a:pPr>
            <a:r>
              <a:rPr lang="en-US" sz="40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Pobreza</a:t>
            </a:r>
            <a:r>
              <a:rPr lang="en-US" sz="40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no </a:t>
            </a:r>
            <a:r>
              <a:rPr lang="en-US" sz="40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Brasil</a:t>
            </a:r>
            <a:r>
              <a:rPr lang="en-US" sz="40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e </a:t>
            </a:r>
            <a:r>
              <a:rPr lang="en-US" sz="40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vulnerabilidade</a:t>
            </a:r>
            <a:r>
              <a:rPr lang="en-US" sz="40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40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nos</a:t>
            </a:r>
            <a:r>
              <a:rPr lang="en-US" sz="40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40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g</a:t>
            </a:r>
            <a:r>
              <a:rPr lang="en-US" sz="4000" b="1" spc="-1" dirty="0" err="1">
                <a:solidFill>
                  <a:srgbClr val="000000"/>
                </a:solidFill>
                <a:latin typeface="Calibri" panose="020F0502020204030204" pitchFamily="34" charset="0"/>
                <a:ea typeface="Calibri" panose="020F0502020204030204" pitchFamily="34" charset="0"/>
                <a:cs typeface="Calibri" panose="020F0502020204030204" pitchFamily="34" charset="0"/>
              </a:rPr>
              <a:t>rupos</a:t>
            </a:r>
            <a:r>
              <a:rPr lang="en-US" sz="4000" b="1"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4000" b="1" spc="-1" dirty="0" err="1">
                <a:solidFill>
                  <a:srgbClr val="000000"/>
                </a:solidFill>
                <a:latin typeface="Calibri" panose="020F0502020204030204" pitchFamily="34" charset="0"/>
                <a:ea typeface="Calibri" panose="020F0502020204030204" pitchFamily="34" charset="0"/>
                <a:cs typeface="Calibri" panose="020F0502020204030204" pitchFamily="34" charset="0"/>
              </a:rPr>
              <a:t>étnicos</a:t>
            </a:r>
            <a:br>
              <a:rPr sz="2600" dirty="0">
                <a:latin typeface="Calibri" panose="020F0502020204030204" pitchFamily="34" charset="0"/>
                <a:ea typeface="Calibri" panose="020F0502020204030204" pitchFamily="34" charset="0"/>
                <a:cs typeface="Calibri" panose="020F0502020204030204" pitchFamily="34" charset="0"/>
              </a:rPr>
            </a:br>
            <a:r>
              <a:rPr lang="en-US" sz="26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Análise</a:t>
            </a:r>
            <a:r>
              <a:rPr lang="en-US" sz="26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600" b="1" strike="noStrike" spc="-1" dirty="0" err="1">
                <a:solidFill>
                  <a:srgbClr val="000000"/>
                </a:solidFill>
                <a:latin typeface="Calibri" panose="020F0502020204030204" pitchFamily="34" charset="0"/>
                <a:ea typeface="Calibri" panose="020F0502020204030204" pitchFamily="34" charset="0"/>
                <a:cs typeface="Calibri" panose="020F0502020204030204" pitchFamily="34" charset="0"/>
              </a:rPr>
              <a:t>socioeconômica</a:t>
            </a:r>
            <a:endParaRPr lang="en-US" sz="26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30" name="CaixaDeTexto 2"/>
          <p:cNvSpPr/>
          <p:nvPr/>
        </p:nvSpPr>
        <p:spPr>
          <a:xfrm>
            <a:off x="627480" y="4460040"/>
            <a:ext cx="3332520" cy="1477328"/>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pPr>
            <a:r>
              <a:rPr lang="pt-BR" sz="1800" b="1" strike="noStrike" spc="-1" dirty="0">
                <a:solidFill>
                  <a:srgbClr val="000000"/>
                </a:solidFill>
                <a:latin typeface="Calibri"/>
              </a:rPr>
              <a:t>Alunos: Emerson Gabriel,</a:t>
            </a:r>
            <a:br>
              <a:rPr lang="pt-BR" sz="1800" b="1" strike="noStrike" spc="-1" dirty="0">
                <a:solidFill>
                  <a:srgbClr val="000000"/>
                </a:solidFill>
                <a:latin typeface="Calibri"/>
              </a:rPr>
            </a:br>
            <a:r>
              <a:rPr lang="pt-BR" sz="1800" b="1" strike="noStrike" spc="-1" dirty="0">
                <a:solidFill>
                  <a:srgbClr val="000000"/>
                </a:solidFill>
                <a:latin typeface="Calibri"/>
              </a:rPr>
              <a:t>Gilmar Rodrigues,</a:t>
            </a:r>
          </a:p>
          <a:p>
            <a:pPr>
              <a:lnSpc>
                <a:spcPct val="100000"/>
              </a:lnSpc>
            </a:pPr>
            <a:r>
              <a:rPr lang="pt-BR" sz="1800" b="1" strike="noStrike" spc="-1" dirty="0">
                <a:solidFill>
                  <a:srgbClr val="000000"/>
                </a:solidFill>
                <a:latin typeface="Calibri"/>
              </a:rPr>
              <a:t>Yghor Leonardo.</a:t>
            </a:r>
          </a:p>
          <a:p>
            <a:pPr>
              <a:lnSpc>
                <a:spcPct val="100000"/>
              </a:lnSpc>
            </a:pPr>
            <a:endParaRPr lang="pt-BR" sz="1800" b="0" strike="noStrike" spc="-1" dirty="0">
              <a:solidFill>
                <a:srgbClr val="000000"/>
              </a:solidFill>
              <a:latin typeface="Arial"/>
            </a:endParaRPr>
          </a:p>
          <a:p>
            <a:pPr>
              <a:lnSpc>
                <a:spcPct val="100000"/>
              </a:lnSpc>
            </a:pPr>
            <a:r>
              <a:rPr lang="pt-BR" sz="1800" b="1" strike="noStrike" spc="-1" dirty="0">
                <a:solidFill>
                  <a:srgbClr val="000000"/>
                </a:solidFill>
                <a:latin typeface="Calibri"/>
              </a:rPr>
              <a:t>Professor: Davi Barros</a:t>
            </a:r>
            <a:endParaRPr lang="pt-BR" sz="1800" b="0" strike="noStrike" spc="-1" dirty="0">
              <a:solidFill>
                <a:srgbClr val="000000"/>
              </a:solidFill>
              <a:latin typeface="Arial"/>
            </a:endParaRP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3162" y="404446"/>
            <a:ext cx="5503984" cy="5108331"/>
          </a:xfrm>
          <a:prstGeom prst="rect">
            <a:avLst/>
          </a:prstGeom>
        </p:spPr>
      </p:pic>
      <p:sp>
        <p:nvSpPr>
          <p:cNvPr id="9" name="sketch line"/>
          <p:cNvSpPr/>
          <p:nvPr/>
        </p:nvSpPr>
        <p:spPr>
          <a:xfrm>
            <a:off x="666360" y="2489096"/>
            <a:ext cx="3254760" cy="18000"/>
          </a:xfrm>
          <a:custGeom>
            <a:avLst/>
            <a:gdLst>
              <a:gd name="textAreaLeft" fmla="*/ 0 w 3254760"/>
              <a:gd name="textAreaRight" fmla="*/ 3255120 w 3254760"/>
              <a:gd name="textAreaTop" fmla="*/ 0 h 18000"/>
              <a:gd name="textAreaBottom" fmla="*/ 18360 h 18000"/>
            </a:gdLst>
            <a:ahLst/>
            <a:cxnLst/>
            <a:rect l="textAreaLeft" t="textAreaTop" r="textAreaRight" b="textAreaBottom"/>
            <a:pathLst>
              <a:path w="3255095" h="18288" fill="none">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dirty="0">
              <a:solidFill>
                <a:schemeClr val="lt1"/>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73" name="Rectangle 18"/>
          <p:cNvSpPr/>
          <p:nvPr/>
        </p:nvSpPr>
        <p:spPr>
          <a:xfrm>
            <a:off x="-324464" y="-226142"/>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174" name="PlaceHolder 1"/>
          <p:cNvSpPr>
            <a:spLocks noGrp="1"/>
          </p:cNvSpPr>
          <p:nvPr>
            <p:ph type="title"/>
          </p:nvPr>
        </p:nvSpPr>
        <p:spPr>
          <a:xfrm>
            <a:off x="841320" y="548640"/>
            <a:ext cx="3600360" cy="5431320"/>
          </a:xfrm>
          <a:prstGeom prst="rect">
            <a:avLst/>
          </a:prstGeom>
          <a:noFill/>
          <a:ln w="0">
            <a:noFill/>
          </a:ln>
        </p:spPr>
        <p:txBody>
          <a:bodyPr anchor="ctr">
            <a:normAutofit/>
          </a:bodyPr>
          <a:lstStyle/>
          <a:p>
            <a:pPr indent="0">
              <a:lnSpc>
                <a:spcPct val="90000"/>
              </a:lnSpc>
              <a:buNone/>
            </a:pPr>
            <a:r>
              <a:rPr lang="pt-BR" sz="5400" b="0" strike="noStrike" spc="-1">
                <a:solidFill>
                  <a:srgbClr val="000000"/>
                </a:solidFill>
                <a:latin typeface="Calibri Light"/>
              </a:rPr>
              <a:t>Conclusão</a:t>
            </a:r>
            <a:endParaRPr lang="en-US" sz="5400" b="0" strike="noStrike" spc="-1">
              <a:solidFill>
                <a:srgbClr val="000000"/>
              </a:solidFill>
              <a:latin typeface="Calibri"/>
            </a:endParaRPr>
          </a:p>
        </p:txBody>
      </p:sp>
      <p:sp>
        <p:nvSpPr>
          <p:cNvPr id="175" name="sketch line"/>
          <p:cNvSpPr/>
          <p:nvPr/>
        </p:nvSpPr>
        <p:spPr>
          <a:xfrm rot="5400000">
            <a:off x="2544120" y="3258360"/>
            <a:ext cx="4480200" cy="18000"/>
          </a:xfrm>
          <a:custGeom>
            <a:avLst/>
            <a:gdLst>
              <a:gd name="textAreaLeft" fmla="*/ 0 w 4480200"/>
              <a:gd name="textAreaRight" fmla="*/ 4480560 w 4480200"/>
              <a:gd name="textAreaTop" fmla="*/ 0 h 18000"/>
              <a:gd name="textAreaBottom" fmla="*/ 18360 h 18000"/>
            </a:gdLst>
            <a:ahLst/>
            <a:cxnLst/>
            <a:rect l="textAreaLeft" t="textAreaTop" r="textAreaRight" b="textAreaBottom"/>
            <a:pathLst>
              <a:path w="4480560" h="18288" fill="none">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ndParaRPr>
          </a:p>
        </p:txBody>
      </p:sp>
      <p:sp>
        <p:nvSpPr>
          <p:cNvPr id="176" name="PlaceHolder 2"/>
          <p:cNvSpPr>
            <a:spLocks noGrp="1"/>
          </p:cNvSpPr>
          <p:nvPr>
            <p:ph/>
          </p:nvPr>
        </p:nvSpPr>
        <p:spPr>
          <a:xfrm>
            <a:off x="5126399" y="552239"/>
            <a:ext cx="6564155" cy="5828895"/>
          </a:xfrm>
          <a:prstGeom prst="rect">
            <a:avLst/>
          </a:prstGeom>
          <a:noFill/>
          <a:ln w="0">
            <a:noFill/>
          </a:ln>
        </p:spPr>
        <p:txBody>
          <a:bodyPr anchor="ctr">
            <a:normAutofit/>
          </a:bodyPr>
          <a:lstStyle/>
          <a:p>
            <a:pPr marL="228600" indent="-228600">
              <a:lnSpc>
                <a:spcPct val="100000"/>
              </a:lnSpc>
              <a:spcBef>
                <a:spcPts val="1001"/>
              </a:spcBef>
              <a:buClr>
                <a:srgbClr val="000000"/>
              </a:buClr>
              <a:buFont typeface="Arial"/>
              <a:buChar char="•"/>
            </a:pPr>
            <a:r>
              <a:rPr lang="pt-BR" sz="2200" b="0" strike="noStrike" spc="-1" dirty="0">
                <a:solidFill>
                  <a:srgbClr val="000000"/>
                </a:solidFill>
                <a:latin typeface="Calibri"/>
              </a:rPr>
              <a:t>A análise dos dados de pobreza e extrema pobreza entre 2012 e 2022 revela que esses índices seguem padrões que refletem as condições socioeconômicas e políticas ao longo dos anos. Apesar de oscilações, observa-se que os índices de pobreza e extrema pobreza tendem a se manter elevados, o que indica a necessidade de políticas públicas e intervenções sociais mais eficazes. A presença de vulnerabilidades, como a representatividade em comunidades indígenas e quilombolas, aponta para desigualdades estruturais que ainda afetam fortemente grupos específicos no Brasil. Esses resultados destacam a importância de um olhar mais atento às causas subjacentes e à implementação de estratégias de longo prazo para redução da pobreza.</a:t>
            </a:r>
            <a:endParaRPr lang="en-US" sz="22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1" name="Rectangle 2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132" name="PlaceHolder 1"/>
          <p:cNvSpPr>
            <a:spLocks noGrp="1"/>
          </p:cNvSpPr>
          <p:nvPr>
            <p:ph type="title"/>
          </p:nvPr>
        </p:nvSpPr>
        <p:spPr>
          <a:xfrm>
            <a:off x="569534" y="2237"/>
            <a:ext cx="4818600" cy="1481040"/>
          </a:xfrm>
          <a:prstGeom prst="rect">
            <a:avLst/>
          </a:prstGeom>
          <a:noFill/>
          <a:ln w="0">
            <a:noFill/>
          </a:ln>
        </p:spPr>
        <p:txBody>
          <a:bodyPr anchor="b">
            <a:normAutofit/>
          </a:bodyPr>
          <a:lstStyle/>
          <a:p>
            <a:pPr indent="0">
              <a:lnSpc>
                <a:spcPct val="90000"/>
              </a:lnSpc>
              <a:buNone/>
            </a:pPr>
            <a:r>
              <a:rPr lang="pt-BR" sz="5400" b="0" strike="noStrike" spc="-1" dirty="0">
                <a:solidFill>
                  <a:srgbClr val="000000"/>
                </a:solidFill>
                <a:latin typeface="Calibri Light"/>
              </a:rPr>
              <a:t>Introdução </a:t>
            </a:r>
            <a:endParaRPr lang="en-US" sz="5400" b="0" strike="noStrike" spc="-1" dirty="0">
              <a:solidFill>
                <a:srgbClr val="000000"/>
              </a:solidFill>
              <a:latin typeface="Calibri"/>
            </a:endParaRPr>
          </a:p>
        </p:txBody>
      </p:sp>
      <p:sp>
        <p:nvSpPr>
          <p:cNvPr id="133" name="sketch line"/>
          <p:cNvSpPr/>
          <p:nvPr/>
        </p:nvSpPr>
        <p:spPr>
          <a:xfrm>
            <a:off x="713658" y="1680352"/>
            <a:ext cx="3254760" cy="18000"/>
          </a:xfrm>
          <a:custGeom>
            <a:avLst/>
            <a:gdLst>
              <a:gd name="textAreaLeft" fmla="*/ 0 w 3254760"/>
              <a:gd name="textAreaRight" fmla="*/ 3255120 w 3254760"/>
              <a:gd name="textAreaTop" fmla="*/ 0 h 18000"/>
              <a:gd name="textAreaBottom" fmla="*/ 18360 h 18000"/>
            </a:gdLst>
            <a:ahLst/>
            <a:cxnLst/>
            <a:rect l="textAreaLeft" t="textAreaTop" r="textAreaRight" b="textAreaBottom"/>
            <a:pathLst>
              <a:path w="3255095" h="18288" fill="none">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dirty="0">
              <a:solidFill>
                <a:schemeClr val="lt1"/>
              </a:solidFill>
              <a:latin typeface="Calibri"/>
            </a:endParaRPr>
          </a:p>
        </p:txBody>
      </p:sp>
      <p:sp>
        <p:nvSpPr>
          <p:cNvPr id="134" name="PlaceHolder 2"/>
          <p:cNvSpPr>
            <a:spLocks noGrp="1"/>
          </p:cNvSpPr>
          <p:nvPr>
            <p:ph/>
          </p:nvPr>
        </p:nvSpPr>
        <p:spPr>
          <a:xfrm>
            <a:off x="569534" y="2181682"/>
            <a:ext cx="5435612" cy="3976477"/>
          </a:xfrm>
          <a:prstGeom prst="rect">
            <a:avLst/>
          </a:prstGeom>
          <a:noFill/>
          <a:ln w="0">
            <a:noFill/>
          </a:ln>
        </p:spPr>
        <p:txBody>
          <a:bodyPr anchor="t">
            <a:normAutofit fontScale="25000" lnSpcReduction="20000"/>
          </a:bodyPr>
          <a:lstStyle/>
          <a:p>
            <a:pPr>
              <a:lnSpc>
                <a:spcPct val="120000"/>
              </a:lnSpc>
              <a:spcBef>
                <a:spcPts val="1001"/>
              </a:spcBef>
              <a:buClr>
                <a:srgbClr val="000000"/>
              </a:buClr>
              <a:buFont typeface="Arial"/>
              <a:buChar char="•"/>
            </a:pPr>
            <a:r>
              <a:rPr lang="pt-BR" sz="6400" b="0" strike="noStrike" spc="-1" dirty="0">
                <a:solidFill>
                  <a:srgbClr val="000000"/>
                </a:solidFill>
                <a:latin typeface="Calibri" panose="020F0502020204030204" pitchFamily="34" charset="0"/>
                <a:ea typeface="Calibri"/>
                <a:cs typeface="Calibri" panose="020F0502020204030204" pitchFamily="34" charset="0"/>
              </a:rPr>
              <a:t>A pobreza e a </a:t>
            </a:r>
            <a:r>
              <a:rPr lang="pt-BR" sz="6400" dirty="0">
                <a:latin typeface="Calibri" panose="020F0502020204030204" pitchFamily="34" charset="0"/>
                <a:cs typeface="Calibri" panose="020F0502020204030204" pitchFamily="34" charset="0"/>
              </a:rPr>
              <a:t>vulnerabilidade social representam desafios para o Brasil, impactando milhões de brasileiros de diversas formas e refletindo em diversos aspectos socioeconômicos do país. Apesar de avanços em alguns indicadores sociais ao longo das últimas décadas, ainda há desigualdades que afetam as condições de vida de muitos cidadãos.</a:t>
            </a:r>
            <a:br>
              <a:rPr lang="pt-BR" sz="6400" dirty="0">
                <a:latin typeface="Calibri" panose="020F0502020204030204" pitchFamily="34" charset="0"/>
                <a:cs typeface="Calibri" panose="020F0502020204030204" pitchFamily="34" charset="0"/>
              </a:rPr>
            </a:br>
            <a:r>
              <a:rPr lang="pt-BR" sz="6400" dirty="0">
                <a:latin typeface="Calibri" panose="020F0502020204030204" pitchFamily="34" charset="0"/>
                <a:cs typeface="Calibri" panose="020F0502020204030204" pitchFamily="34" charset="0"/>
              </a:rPr>
              <a:t>A vulnerabilidade socioeconômica vai além da simples ausência de recursos, pois envolve a exposição das populações mais pobres a riscos e a falta de acesso a serviços essenciais, como saúde, educação, moradia e saneamento básico. Neste contexto, analisar as condições que perpetuam a pobreza e a vulnerabilidade social no Brasil é fundamental para compreender as dinâmicas de exclusão social e desenvolver políticas públicas eficazes que promovam a inclusão e o desenvolvimento sustentável.</a:t>
            </a:r>
            <a:endParaRPr lang="en-US" sz="6400" b="0" strike="noStrike" spc="-1" dirty="0">
              <a:solidFill>
                <a:srgbClr val="000000"/>
              </a:solidFill>
              <a:latin typeface="Calibri" panose="020F0502020204030204" pitchFamily="34" charset="0"/>
              <a:cs typeface="Calibri" panose="020F0502020204030204" pitchFamily="34" charset="0"/>
            </a:endParaRPr>
          </a:p>
          <a:p>
            <a:pPr indent="0">
              <a:lnSpc>
                <a:spcPct val="90000"/>
              </a:lnSpc>
              <a:spcBef>
                <a:spcPts val="1001"/>
              </a:spcBef>
              <a:buNone/>
              <a:tabLst>
                <a:tab pos="0" algn="l"/>
              </a:tabLst>
            </a:pPr>
            <a:endParaRPr lang="en-US" sz="2200" b="0" strike="noStrike" spc="-1" dirty="0">
              <a:solidFill>
                <a:srgbClr val="000000"/>
              </a:solidFill>
              <a:latin typeface="Calibri"/>
            </a:endParaRPr>
          </a:p>
          <a:p>
            <a:pPr indent="0">
              <a:lnSpc>
                <a:spcPct val="90000"/>
              </a:lnSpc>
              <a:spcBef>
                <a:spcPts val="1001"/>
              </a:spcBef>
              <a:buNone/>
              <a:tabLst>
                <a:tab pos="0" algn="l"/>
              </a:tabLst>
            </a:pPr>
            <a:endParaRPr lang="en-US" sz="2200" b="0" strike="noStrike" spc="-1" dirty="0">
              <a:solidFill>
                <a:srgbClr val="000000"/>
              </a:solidFill>
              <a:latin typeface="Calibri"/>
            </a:endParaRPr>
          </a:p>
        </p:txBody>
      </p:sp>
      <p:pic>
        <p:nvPicPr>
          <p:cNvPr id="135" name="Graphic 6" descr="Laptop"/>
          <p:cNvPicPr/>
          <p:nvPr/>
        </p:nvPicPr>
        <p:blipFill>
          <a:blip r:embed="rId2"/>
          <a:stretch/>
        </p:blipFill>
        <p:spPr>
          <a:xfrm>
            <a:off x="6099120" y="1376516"/>
            <a:ext cx="5458680" cy="4781644"/>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6" name="Rectangle 117"/>
          <p:cNvSpPr/>
          <p:nvPr/>
        </p:nvSpPr>
        <p:spPr>
          <a:xfrm>
            <a:off x="0" y="135564"/>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chemeClr val="lt1"/>
                </a:solidFill>
                <a:latin typeface="Calibri"/>
              </a:rPr>
              <a:t>s</a:t>
            </a:r>
          </a:p>
        </p:txBody>
      </p:sp>
      <p:sp>
        <p:nvSpPr>
          <p:cNvPr id="137" name="PlaceHolder 1"/>
          <p:cNvSpPr>
            <a:spLocks noGrp="1"/>
          </p:cNvSpPr>
          <p:nvPr>
            <p:ph type="title"/>
          </p:nvPr>
        </p:nvSpPr>
        <p:spPr>
          <a:xfrm>
            <a:off x="1875629" y="437228"/>
            <a:ext cx="6727595" cy="1849515"/>
          </a:xfrm>
          <a:prstGeom prst="rect">
            <a:avLst/>
          </a:prstGeom>
          <a:noFill/>
          <a:ln w="0">
            <a:noFill/>
          </a:ln>
        </p:spPr>
        <p:txBody>
          <a:bodyPr anchor="ctr">
            <a:noAutofit/>
          </a:bodyPr>
          <a:lstStyle/>
          <a:p>
            <a:pPr marL="571500" indent="-571500" algn="ctr">
              <a:lnSpc>
                <a:spcPct val="90000"/>
              </a:lnSpc>
              <a:buFont typeface="Arial" panose="020B0604020202020204" pitchFamily="34" charset="0"/>
              <a:buChar char="•"/>
            </a:pPr>
            <a:r>
              <a:rPr lang="en-US" sz="4400" b="1" strike="noStrike" spc="-1" dirty="0">
                <a:solidFill>
                  <a:srgbClr val="000000"/>
                </a:solidFill>
                <a:latin typeface="Calibri Light"/>
              </a:rPr>
              <a:t>Script de </a:t>
            </a:r>
            <a:r>
              <a:rPr lang="en-US" sz="4400" b="1" strike="noStrike" spc="-1" dirty="0" err="1">
                <a:solidFill>
                  <a:srgbClr val="000000"/>
                </a:solidFill>
                <a:latin typeface="Calibri Light"/>
              </a:rPr>
              <a:t>gráficos</a:t>
            </a:r>
            <a:r>
              <a:rPr lang="en-US" sz="4400" b="1" strike="noStrike" spc="-1" dirty="0">
                <a:solidFill>
                  <a:srgbClr val="000000"/>
                </a:solidFill>
                <a:latin typeface="Calibri Light"/>
              </a:rPr>
              <a:t> de barras para </a:t>
            </a:r>
            <a:r>
              <a:rPr lang="en-US" sz="4400" b="1" strike="noStrike" spc="-1" dirty="0" err="1">
                <a:solidFill>
                  <a:srgbClr val="000000"/>
                </a:solidFill>
                <a:latin typeface="Calibri Light"/>
              </a:rPr>
              <a:t>grupos</a:t>
            </a:r>
            <a:r>
              <a:rPr lang="en-US" sz="4400" b="1" strike="noStrike" spc="-1" dirty="0">
                <a:solidFill>
                  <a:srgbClr val="000000"/>
                </a:solidFill>
                <a:latin typeface="Calibri Light"/>
              </a:rPr>
              <a:t> </a:t>
            </a:r>
            <a:r>
              <a:rPr lang="en-US" sz="4400" b="1" strike="noStrike" spc="-1" dirty="0" err="1">
                <a:solidFill>
                  <a:srgbClr val="000000"/>
                </a:solidFill>
                <a:latin typeface="Calibri Light"/>
              </a:rPr>
              <a:t>étnicos</a:t>
            </a:r>
            <a:br>
              <a:rPr lang="en-US" sz="4400" b="1" strike="noStrike" spc="-1" dirty="0">
                <a:solidFill>
                  <a:srgbClr val="000000"/>
                </a:solidFill>
                <a:latin typeface="Calibri Light"/>
              </a:rPr>
            </a:br>
            <a:endParaRPr lang="en-US" sz="4400" b="0" strike="noStrike" spc="-1" dirty="0">
              <a:solidFill>
                <a:srgbClr val="000000"/>
              </a:solidFill>
              <a:latin typeface="Calibri"/>
            </a:endParaRPr>
          </a:p>
        </p:txBody>
      </p:sp>
      <p:pic>
        <p:nvPicPr>
          <p:cNvPr id="4" name="Imagem 3" descr="Texto&#10;&#10;Descrição gerada automaticamente">
            <a:extLst>
              <a:ext uri="{FF2B5EF4-FFF2-40B4-BE49-F238E27FC236}">
                <a16:creationId xmlns:a16="http://schemas.microsoft.com/office/drawing/2014/main" id="{6075E65D-76C6-CF8C-9D82-703712CA1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26" y="1774913"/>
            <a:ext cx="11448147" cy="53046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42" name="Rectangle 34"/>
          <p:cNvSpPr/>
          <p:nvPr/>
        </p:nvSpPr>
        <p:spPr>
          <a:xfrm>
            <a:off x="0" y="36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pic>
        <p:nvPicPr>
          <p:cNvPr id="3" name="Espaço Reservado para Conteúdo 2" descr="Gráfico&#10;&#10;Descrição gerada automaticamente">
            <a:extLst>
              <a:ext uri="{FF2B5EF4-FFF2-40B4-BE49-F238E27FC236}">
                <a16:creationId xmlns:a16="http://schemas.microsoft.com/office/drawing/2014/main" id="{C2128752-DA54-E0D6-2137-C2B6C617C941}"/>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042220" y="688258"/>
            <a:ext cx="9851922" cy="6169742"/>
          </a:xfrm>
          <a:prstGeom prst="rect">
            <a:avLst/>
          </a:prstGeom>
          <a:noFill/>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652FF58F-9156-8651-2621-E1499D6DDCA2}"/>
              </a:ext>
            </a:extLst>
          </p:cNvPr>
          <p:cNvSpPr txBox="1"/>
          <p:nvPr/>
        </p:nvSpPr>
        <p:spPr>
          <a:xfrm>
            <a:off x="1979224" y="298344"/>
            <a:ext cx="8760542" cy="769441"/>
          </a:xfrm>
          <a:prstGeom prst="rect">
            <a:avLst/>
          </a:prstGeom>
          <a:noFill/>
        </p:spPr>
        <p:txBody>
          <a:bodyPr wrap="square">
            <a:spAutoFit/>
          </a:bodyPr>
          <a:lstStyle/>
          <a:p>
            <a:r>
              <a:rPr lang="en-US" sz="4400" b="1" spc="-1" dirty="0">
                <a:solidFill>
                  <a:srgbClr val="000000"/>
                </a:solidFill>
                <a:latin typeface="Calibri Light"/>
              </a:rPr>
              <a:t>	</a:t>
            </a:r>
            <a:r>
              <a:rPr lang="en-US" sz="4400" b="1" spc="-1" dirty="0">
                <a:solidFill>
                  <a:srgbClr val="000000"/>
                </a:solidFill>
                <a:latin typeface="Calibri" panose="020F0502020204030204" pitchFamily="34" charset="0"/>
                <a:ea typeface="Calibri" panose="020F0502020204030204" pitchFamily="34" charset="0"/>
                <a:cs typeface="Calibri" panose="020F0502020204030204" pitchFamily="34" charset="0"/>
              </a:rPr>
              <a:t>Script do gráfico de linha </a:t>
            </a:r>
            <a:endParaRPr lang="pt-BR" sz="4400" dirty="0">
              <a:latin typeface="Calibri" panose="020F0502020204030204" pitchFamily="34" charset="0"/>
              <a:ea typeface="Calibri" panose="020F0502020204030204" pitchFamily="34" charset="0"/>
              <a:cs typeface="Calibri" panose="020F0502020204030204" pitchFamily="34" charset="0"/>
            </a:endParaRPr>
          </a:p>
        </p:txBody>
      </p:sp>
      <p:pic>
        <p:nvPicPr>
          <p:cNvPr id="3" name="Imagem 2">
            <a:extLst>
              <a:ext uri="{FF2B5EF4-FFF2-40B4-BE49-F238E27FC236}">
                <a16:creationId xmlns:a16="http://schemas.microsoft.com/office/drawing/2014/main" id="{5E1C61C3-EBBF-B5A4-A0A5-C096D9CF4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70" y="2042122"/>
            <a:ext cx="11707859" cy="38496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639000" y="457200"/>
            <a:ext cx="10909440" cy="1368360"/>
          </a:xfrm>
          <a:prstGeom prst="rect">
            <a:avLst/>
          </a:prstGeom>
          <a:noFill/>
          <a:ln w="0">
            <a:noFill/>
          </a:ln>
        </p:spPr>
        <p:txBody>
          <a:bodyPr anchor="ctr">
            <a:normAutofit/>
          </a:bodyPr>
          <a:lstStyle/>
          <a:p>
            <a:pPr indent="0" algn="ctr">
              <a:lnSpc>
                <a:spcPct val="90000"/>
              </a:lnSpc>
              <a:buNone/>
            </a:pPr>
            <a:endParaRPr lang="en-US" sz="4400" b="0" strike="noStrike" spc="-1" dirty="0">
              <a:solidFill>
                <a:srgbClr val="000000"/>
              </a:solidFill>
              <a:latin typeface="Calibri"/>
            </a:endParaRPr>
          </a:p>
        </p:txBody>
      </p:sp>
      <p:pic>
        <p:nvPicPr>
          <p:cNvPr id="4" name="Imagem 3">
            <a:extLst>
              <a:ext uri="{FF2B5EF4-FFF2-40B4-BE49-F238E27FC236}">
                <a16:creationId xmlns:a16="http://schemas.microsoft.com/office/drawing/2014/main" id="{A6D2317B-CF49-17BA-20C3-B601FFB58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8" y="457200"/>
            <a:ext cx="11564964" cy="57443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58" name="Rectangle 10"/>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159" name="PlaceHolder 1"/>
          <p:cNvSpPr>
            <a:spLocks noGrp="1"/>
          </p:cNvSpPr>
          <p:nvPr>
            <p:ph type="title"/>
          </p:nvPr>
        </p:nvSpPr>
        <p:spPr>
          <a:xfrm>
            <a:off x="639000" y="457200"/>
            <a:ext cx="10909440" cy="1368360"/>
          </a:xfrm>
          <a:prstGeom prst="rect">
            <a:avLst/>
          </a:prstGeom>
          <a:noFill/>
          <a:ln w="0">
            <a:noFill/>
          </a:ln>
        </p:spPr>
        <p:txBody>
          <a:bodyPr anchor="ctr">
            <a:normAutofit fontScale="90000"/>
          </a:bodyPr>
          <a:lstStyle/>
          <a:p>
            <a:pPr marL="571500" indent="-571500" algn="ctr">
              <a:lnSpc>
                <a:spcPct val="90000"/>
              </a:lnSpc>
              <a:buFont typeface="Arial" panose="020B0604020202020204" pitchFamily="34" charset="0"/>
              <a:buChar char="•"/>
            </a:pPr>
            <a:r>
              <a:rPr lang="en-US" sz="4400" b="1" strike="noStrike" spc="-1" dirty="0">
                <a:solidFill>
                  <a:srgbClr val="000000"/>
                </a:solidFill>
                <a:latin typeface="Calibri"/>
              </a:rPr>
              <a:t>Script de </a:t>
            </a:r>
            <a:r>
              <a:rPr lang="en-US" b="1" spc="-1" dirty="0">
                <a:solidFill>
                  <a:srgbClr val="000000"/>
                </a:solidFill>
                <a:latin typeface="Calibri"/>
              </a:rPr>
              <a:t>correlações referente ao mapa de calor</a:t>
            </a:r>
            <a:br>
              <a:rPr lang="en-US" spc="-1" dirty="0">
                <a:solidFill>
                  <a:srgbClr val="000000"/>
                </a:solidFill>
                <a:latin typeface="Calibri"/>
              </a:rPr>
            </a:br>
            <a:endParaRPr lang="en-US" sz="4400" b="0" strike="noStrike" spc="-1" dirty="0">
              <a:solidFill>
                <a:srgbClr val="000000"/>
              </a:solidFill>
              <a:latin typeface="Calibri"/>
            </a:endParaRPr>
          </a:p>
        </p:txBody>
      </p:sp>
      <p:pic>
        <p:nvPicPr>
          <p:cNvPr id="3" name="Imagem 2" descr="Texto&#10;&#10;Descrição gerada automaticamente">
            <a:extLst>
              <a:ext uri="{FF2B5EF4-FFF2-40B4-BE49-F238E27FC236}">
                <a16:creationId xmlns:a16="http://schemas.microsoft.com/office/drawing/2014/main" id="{2F505F64-92BB-5135-E6AF-6ED4282A6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67" y="1825560"/>
            <a:ext cx="10348905" cy="4250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63" name="Rectangle 10"/>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164" name="PlaceHolder 1"/>
          <p:cNvSpPr>
            <a:spLocks noGrp="1"/>
          </p:cNvSpPr>
          <p:nvPr>
            <p:ph type="title"/>
          </p:nvPr>
        </p:nvSpPr>
        <p:spPr>
          <a:xfrm>
            <a:off x="639000" y="457200"/>
            <a:ext cx="10909440" cy="1368360"/>
          </a:xfrm>
          <a:prstGeom prst="rect">
            <a:avLst/>
          </a:prstGeom>
          <a:noFill/>
          <a:ln w="0">
            <a:noFill/>
          </a:ln>
        </p:spPr>
        <p:txBody>
          <a:bodyPr anchor="ctr">
            <a:normAutofit/>
          </a:bodyPr>
          <a:lstStyle/>
          <a:p>
            <a:pPr indent="0" algn="ctr">
              <a:lnSpc>
                <a:spcPct val="90000"/>
              </a:lnSpc>
              <a:buNone/>
            </a:pPr>
            <a:endParaRPr lang="en-US" sz="4400" b="0" strike="noStrike" spc="-1" dirty="0">
              <a:solidFill>
                <a:srgbClr val="000000"/>
              </a:solidFill>
              <a:latin typeface="Calibri"/>
            </a:endParaRPr>
          </a:p>
        </p:txBody>
      </p:sp>
      <p:pic>
        <p:nvPicPr>
          <p:cNvPr id="3" name="Imagem 2" descr="Gráfico, Gráfico de mapa de árvore&#10;&#10;Descrição gerada automaticamente">
            <a:extLst>
              <a:ext uri="{FF2B5EF4-FFF2-40B4-BE49-F238E27FC236}">
                <a16:creationId xmlns:a16="http://schemas.microsoft.com/office/drawing/2014/main" id="{1081A59A-4B86-0133-962B-961DD28EA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0" y="213825"/>
            <a:ext cx="10761860" cy="6643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3BA1E-AE26-2D42-116A-BBC58F9FC6AC}"/>
              </a:ext>
            </a:extLst>
          </p:cNvPr>
          <p:cNvSpPr>
            <a:spLocks noGrp="1"/>
          </p:cNvSpPr>
          <p:nvPr>
            <p:ph type="title"/>
          </p:nvPr>
        </p:nvSpPr>
        <p:spPr>
          <a:xfrm>
            <a:off x="838080" y="83573"/>
            <a:ext cx="10515240" cy="1325160"/>
          </a:xfrm>
        </p:spPr>
        <p:txBody>
          <a:bodyPr/>
          <a:lstStyle/>
          <a:p>
            <a:r>
              <a:rPr lang="pt-BR" dirty="0"/>
              <a:t>Possíveis causas dos índices de pobreza</a:t>
            </a:r>
          </a:p>
        </p:txBody>
      </p:sp>
      <p:sp>
        <p:nvSpPr>
          <p:cNvPr id="3" name="Espaço Reservado para Conteúdo 2">
            <a:extLst>
              <a:ext uri="{FF2B5EF4-FFF2-40B4-BE49-F238E27FC236}">
                <a16:creationId xmlns:a16="http://schemas.microsoft.com/office/drawing/2014/main" id="{8B96AB51-4437-D677-63BC-CB07F6ECA3C1}"/>
              </a:ext>
            </a:extLst>
          </p:cNvPr>
          <p:cNvSpPr>
            <a:spLocks noGrp="1"/>
          </p:cNvSpPr>
          <p:nvPr>
            <p:ph/>
          </p:nvPr>
        </p:nvSpPr>
        <p:spPr>
          <a:xfrm>
            <a:off x="418740" y="1408733"/>
            <a:ext cx="11353920" cy="4768644"/>
          </a:xfrm>
        </p:spPr>
        <p:txBody>
          <a:bodyPr>
            <a:normAutofit/>
          </a:bodyPr>
          <a:lstStyle/>
          <a:p>
            <a:r>
              <a:rPr lang="pt-BR" sz="2000" dirty="0">
                <a:latin typeface="Calibri" panose="020F0502020204030204" pitchFamily="34" charset="0"/>
                <a:ea typeface="Calibri" panose="020F0502020204030204" pitchFamily="34" charset="0"/>
                <a:cs typeface="Calibri" panose="020F0502020204030204" pitchFamily="34" charset="0"/>
              </a:rPr>
              <a:t>As causas dos índices de pobreza elevados no Brasil podem ser atribuídas a uma combinação de fatores históricos, econômicos e sociais, incluindo: </a:t>
            </a:r>
          </a:p>
          <a:p>
            <a:r>
              <a:rPr lang="pt-BR" sz="2000" dirty="0">
                <a:latin typeface="Calibri" panose="020F0502020204030204" pitchFamily="34" charset="0"/>
                <a:ea typeface="Calibri" panose="020F0502020204030204" pitchFamily="34" charset="0"/>
                <a:cs typeface="Calibri" panose="020F0502020204030204" pitchFamily="34" charset="0"/>
              </a:rPr>
              <a:t>Desigualdade de Renda: A concentração de renda é um dos principais desafios econômicos do Brasil. A riqueza está concentrada em uma pequena parcela da população, o que leva a um abismo econômico significativo entre ricos e pobres.</a:t>
            </a:r>
          </a:p>
          <a:p>
            <a:r>
              <a:rPr lang="pt-BR" sz="2000" dirty="0">
                <a:latin typeface="Calibri" panose="020F0502020204030204" pitchFamily="34" charset="0"/>
                <a:ea typeface="Calibri" panose="020F0502020204030204" pitchFamily="34" charset="0"/>
                <a:cs typeface="Calibri" panose="020F0502020204030204" pitchFamily="34" charset="0"/>
              </a:rPr>
              <a:t>Educação e Qualificação Profissional: A falta de acesso a uma educação de qualidade limita as oportunidades de trabalho e os salários, perpetuando o ciclo de pobreza.</a:t>
            </a:r>
          </a:p>
          <a:p>
            <a:r>
              <a:rPr lang="pt-BR" sz="2000" dirty="0">
                <a:latin typeface="Calibri" panose="020F0502020204030204" pitchFamily="34" charset="0"/>
                <a:ea typeface="Calibri" panose="020F0502020204030204" pitchFamily="34" charset="0"/>
                <a:cs typeface="Calibri" panose="020F0502020204030204" pitchFamily="34" charset="0"/>
              </a:rPr>
              <a:t>Desemprego e Informalidade: Os índices de desemprego, especialmente durante crises econômicas, e a alta taxa de informalidade dificultam a estabilidade financeira e a mobilidade social.</a:t>
            </a:r>
          </a:p>
          <a:p>
            <a:r>
              <a:rPr lang="pt-BR" sz="2000" dirty="0">
                <a:latin typeface="Calibri" panose="020F0502020204030204" pitchFamily="34" charset="0"/>
                <a:ea typeface="Calibri" panose="020F0502020204030204" pitchFamily="34" charset="0"/>
                <a:cs typeface="Calibri" panose="020F0502020204030204" pitchFamily="34" charset="0"/>
              </a:rPr>
              <a:t>Fatores Regionais e Desigualdades: Há desigualdades regionais significativas no Brasil, onde regiões menos desenvolvidas têm índices de pobreza mais elevados devido a menores investimentos em infraestrutura e desenvolvimento.</a:t>
            </a:r>
          </a:p>
        </p:txBody>
      </p:sp>
    </p:spTree>
    <p:extLst>
      <p:ext uri="{BB962C8B-B14F-4D97-AF65-F5344CB8AC3E}">
        <p14:creationId xmlns:p14="http://schemas.microsoft.com/office/powerpoint/2010/main" val="33239584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467</Words>
  <Application>Microsoft Office PowerPoint</Application>
  <PresentationFormat>Widescreen</PresentationFormat>
  <Paragraphs>20</Paragraphs>
  <Slides>10</Slides>
  <Notes>1</Notes>
  <HiddenSlides>0</HiddenSlides>
  <MMClips>0</MMClips>
  <ScaleCrop>false</ScaleCrop>
  <HeadingPairs>
    <vt:vector size="6" baseType="variant">
      <vt:variant>
        <vt:lpstr>Fontes usadas</vt:lpstr>
      </vt:variant>
      <vt:variant>
        <vt:i4>5</vt:i4>
      </vt:variant>
      <vt:variant>
        <vt:lpstr>Tema</vt:lpstr>
      </vt:variant>
      <vt:variant>
        <vt:i4>3</vt:i4>
      </vt:variant>
      <vt:variant>
        <vt:lpstr>Títulos de slides</vt:lpstr>
      </vt:variant>
      <vt:variant>
        <vt:i4>10</vt:i4>
      </vt:variant>
    </vt:vector>
  </HeadingPairs>
  <TitlesOfParts>
    <vt:vector size="18" baseType="lpstr">
      <vt:lpstr>Aptos</vt:lpstr>
      <vt:lpstr>Arial</vt:lpstr>
      <vt:lpstr>Calibri</vt:lpstr>
      <vt:lpstr>Calibri Light</vt:lpstr>
      <vt:lpstr>Times New Roman</vt:lpstr>
      <vt:lpstr>office theme</vt:lpstr>
      <vt:lpstr>office theme</vt:lpstr>
      <vt:lpstr>office theme</vt:lpstr>
      <vt:lpstr>Pobreza no Brasil e vulnerabilidade nos grupos étnicos Análise socioeconômica</vt:lpstr>
      <vt:lpstr>Introdução </vt:lpstr>
      <vt:lpstr>Script de gráficos de barras para grupos étnicos </vt:lpstr>
      <vt:lpstr>Apresentação do PowerPoint</vt:lpstr>
      <vt:lpstr>Apresentação do PowerPoint</vt:lpstr>
      <vt:lpstr>Apresentação do PowerPoint</vt:lpstr>
      <vt:lpstr>Script de correlações referente ao mapa de calor </vt:lpstr>
      <vt:lpstr>Apresentação do PowerPoint</vt:lpstr>
      <vt:lpstr>Possíveis causas dos índices de pobreza</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Yghor Soares Severiano</dc:creator>
  <dc:description/>
  <cp:lastModifiedBy>EMERSON GABRIEL BARBOSA DE MELO LIRA</cp:lastModifiedBy>
  <cp:revision>338</cp:revision>
  <dcterms:created xsi:type="dcterms:W3CDTF">2013-07-15T20:26:40Z</dcterms:created>
  <dcterms:modified xsi:type="dcterms:W3CDTF">2024-11-14T15:55:44Z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