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81" r:id="rId13"/>
    <p:sldId id="287" r:id="rId14"/>
    <p:sldId id="283" r:id="rId15"/>
    <p:sldId id="284" r:id="rId16"/>
    <p:sldId id="288" r:id="rId17"/>
    <p:sldId id="289" r:id="rId18"/>
    <p:sldId id="290" r:id="rId19"/>
    <p:sldId id="286" r:id="rId20"/>
    <p:sldId id="276" r:id="rId21"/>
    <p:sldId id="282" r:id="rId22"/>
    <p:sldId id="279" r:id="rId23"/>
    <p:sldId id="277" r:id="rId24"/>
    <p:sldId id="280" r:id="rId25"/>
    <p:sldId id="278" r:id="rId26"/>
    <p:sldId id="269" r:id="rId27"/>
    <p:sldId id="266" r:id="rId28"/>
    <p:sldId id="291" r:id="rId2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4561" autoAdjust="0"/>
  </p:normalViewPr>
  <p:slideViewPr>
    <p:cSldViewPr>
      <p:cViewPr>
        <p:scale>
          <a:sx n="110" d="100"/>
          <a:sy n="110" d="100"/>
        </p:scale>
        <p:origin x="180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944D3-AFCC-4676-A6DD-F125DB711C27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6AE4-F70A-431A-8E4D-D72A89BC09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22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275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62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https://www.youtube.com/watch?v=-4y3vb0IHgw&amp;t=377s</a:t>
            </a:r>
          </a:p>
          <a:p>
            <a:r>
              <a:rPr lang="es-PE" dirty="0"/>
              <a:t>https://www.youtube.com/watch?v=Th-nv-SCj4Q&amp;t=7s</a:t>
            </a:r>
          </a:p>
          <a:p>
            <a:r>
              <a:rPr lang="es-PE" dirty="0"/>
              <a:t>https://www.standards-schmandards.com/2007/rdfa-and-accessibility/</a:t>
            </a:r>
          </a:p>
          <a:p>
            <a:r>
              <a:rPr lang="es-PE" dirty="0"/>
              <a:t>https://www.w3.org/TR/xhtml-rdfa-primer/</a:t>
            </a:r>
          </a:p>
          <a:p>
            <a:r>
              <a:rPr lang="es-PE" dirty="0"/>
              <a:t>https://www.w3.org/TR/xhtml-rdfa-primer/#bib-rdfa-lite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547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Puede ir arriba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957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https://ed.team/blog/que-es-y-como-utilizar-localstorage-y-sessionstorage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43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https://es.wikipedia.org/wiki/SOLID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76AE4-F70A-431A-8E4D-D72A89BC0992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740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86DC422-60EB-4F33-88B2-CFA7A548FCBC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A4B4F0F-605E-493C-8E8F-39F7A8354F6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543800" cy="1524000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  <a:latin typeface="Berlin Sans FB" pitchFamily="34" charset="0"/>
              </a:rPr>
              <a:t>Web Básico 1 y 2</a:t>
            </a:r>
            <a:endParaRPr lang="es-PE" sz="66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latin typeface="Berlin Sans FB" pitchFamily="34" charset="0"/>
              </a:rPr>
              <a:t>Emerson Perales - CETI</a:t>
            </a:r>
          </a:p>
        </p:txBody>
      </p:sp>
    </p:spTree>
    <p:extLst>
      <p:ext uri="{BB962C8B-B14F-4D97-AF65-F5344CB8AC3E}">
        <p14:creationId xmlns:p14="http://schemas.microsoft.com/office/powerpoint/2010/main" val="408147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Manejo de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arrays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2DF2C8-81D4-973E-F200-2EF5D29D0488}"/>
              </a:ext>
            </a:extLst>
          </p:cNvPr>
          <p:cNvSpPr txBox="1"/>
          <p:nvPr/>
        </p:nvSpPr>
        <p:spPr>
          <a:xfrm>
            <a:off x="735200" y="1522058"/>
            <a:ext cx="53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It’s</a:t>
            </a:r>
            <a:r>
              <a:rPr lang="es-MX" dirty="0"/>
              <a:t> a variable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variables in </a:t>
            </a:r>
            <a:r>
              <a:rPr lang="es-MX" dirty="0" err="1"/>
              <a:t>one</a:t>
            </a:r>
            <a:r>
              <a:rPr lang="es-MX" dirty="0"/>
              <a:t> place.</a:t>
            </a:r>
            <a:endParaRPr lang="es-PE" dirty="0"/>
          </a:p>
        </p:txBody>
      </p:sp>
      <p:pic>
        <p:nvPicPr>
          <p:cNvPr id="1026" name="Picture 2" descr="Cubeta De Hielo En Silicona 15 Cubitos | Linio Colombia - CH629HL1KUH8HLCO">
            <a:extLst>
              <a:ext uri="{FF2B5EF4-FFF2-40B4-BE49-F238E27FC236}">
                <a16:creationId xmlns:a16="http://schemas.microsoft.com/office/drawing/2014/main" id="{035E0A62-C2F2-BE7C-ECD5-D65C877E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28882"/>
            <a:ext cx="2823490" cy="28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bo De Hielo PNG , Cubo De Hielo PNG , Hielo, Agua PNG Imagen para  Descarga Gratuita | Pngtree">
            <a:extLst>
              <a:ext uri="{FF2B5EF4-FFF2-40B4-BE49-F238E27FC236}">
                <a16:creationId xmlns:a16="http://schemas.microsoft.com/office/drawing/2014/main" id="{7ADAEA4F-F64E-5105-918D-8AB350FF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5176"/>
            <a:ext cx="1119097" cy="1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curvada hacia la derecha 2">
            <a:extLst>
              <a:ext uri="{FF2B5EF4-FFF2-40B4-BE49-F238E27FC236}">
                <a16:creationId xmlns:a16="http://schemas.microsoft.com/office/drawing/2014/main" id="{3B4576B0-6E81-6D13-9433-F620B1C37DB7}"/>
              </a:ext>
            </a:extLst>
          </p:cNvPr>
          <p:cNvSpPr/>
          <p:nvPr/>
        </p:nvSpPr>
        <p:spPr>
          <a:xfrm rot="4351342" flipV="1">
            <a:off x="4785062" y="1325890"/>
            <a:ext cx="720080" cy="2976972"/>
          </a:xfrm>
          <a:prstGeom prst="curvedRightArrow">
            <a:avLst>
              <a:gd name="adj1" fmla="val 14185"/>
              <a:gd name="adj2" fmla="val 49746"/>
              <a:gd name="adj3" fmla="val 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5" name="Picture 4" descr="Cubo De Hielo PNG , Cubo De Hielo PNG , Hielo, Agua PNG Imagen para  Descarga Gratuita | Pngtree">
            <a:extLst>
              <a:ext uri="{FF2B5EF4-FFF2-40B4-BE49-F238E27FC236}">
                <a16:creationId xmlns:a16="http://schemas.microsoft.com/office/drawing/2014/main" id="{349B7E84-B4B9-77C2-1260-D40F5E67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96" y="3422601"/>
            <a:ext cx="1119097" cy="1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bo De Hielo PNG , Cubo De Hielo PNG , Hielo, Agua PNG Imagen para  Descarga Gratuita | Pngtree">
            <a:extLst>
              <a:ext uri="{FF2B5EF4-FFF2-40B4-BE49-F238E27FC236}">
                <a16:creationId xmlns:a16="http://schemas.microsoft.com/office/drawing/2014/main" id="{C51D1ECF-B1F5-1E15-CE20-0F9C90D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69" y="4869160"/>
            <a:ext cx="1119097" cy="1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0B3DFC3C-CD9A-EED8-D317-65C50D7EACD2}"/>
              </a:ext>
            </a:extLst>
          </p:cNvPr>
          <p:cNvSpPr/>
          <p:nvPr/>
        </p:nvSpPr>
        <p:spPr>
          <a:xfrm rot="6856340" flipH="1" flipV="1">
            <a:off x="4767086" y="3863886"/>
            <a:ext cx="632783" cy="2976972"/>
          </a:xfrm>
          <a:prstGeom prst="curvedRightArrow">
            <a:avLst>
              <a:gd name="adj1" fmla="val 14185"/>
              <a:gd name="adj2" fmla="val 49746"/>
              <a:gd name="adj3" fmla="val 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5C717690-8304-84E7-E657-F5D730FCCEB0}"/>
              </a:ext>
            </a:extLst>
          </p:cNvPr>
          <p:cNvSpPr/>
          <p:nvPr/>
        </p:nvSpPr>
        <p:spPr>
          <a:xfrm rot="5400000" flipH="1" flipV="1">
            <a:off x="4552121" y="3221726"/>
            <a:ext cx="418534" cy="1868221"/>
          </a:xfrm>
          <a:prstGeom prst="curvedRightArrow">
            <a:avLst>
              <a:gd name="adj1" fmla="val 14185"/>
              <a:gd name="adj2" fmla="val 49746"/>
              <a:gd name="adj3" fmla="val 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Map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,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Filter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and Reduce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8486782-BF8E-4A94-ADFB-AE4013338FF3}"/>
              </a:ext>
            </a:extLst>
          </p:cNvPr>
          <p:cNvSpPr txBox="1"/>
          <p:nvPr/>
        </p:nvSpPr>
        <p:spPr>
          <a:xfrm>
            <a:off x="738334" y="141277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/>
              <a:t>Map</a:t>
            </a:r>
            <a:r>
              <a:rPr lang="es-PE" dirty="0"/>
              <a:t> </a:t>
            </a:r>
            <a:r>
              <a:rPr lang="es-PE" dirty="0" err="1"/>
              <a:t>gives</a:t>
            </a:r>
            <a:r>
              <a:rPr lang="es-PE" dirty="0"/>
              <a:t> </a:t>
            </a:r>
            <a:r>
              <a:rPr lang="es-PE" dirty="0" err="1"/>
              <a:t>you</a:t>
            </a:r>
            <a:r>
              <a:rPr lang="es-PE" dirty="0"/>
              <a:t> a new array </a:t>
            </a:r>
            <a:r>
              <a:rPr lang="es-PE" dirty="0" err="1"/>
              <a:t>transformed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a </a:t>
            </a:r>
            <a:r>
              <a:rPr lang="es-PE" dirty="0" err="1"/>
              <a:t>function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6F09D-FEC9-4111-544F-79E50D9D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4" y="1844824"/>
            <a:ext cx="3629025" cy="895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319B70-39B4-0E9E-292C-E518B211F43F}"/>
              </a:ext>
            </a:extLst>
          </p:cNvPr>
          <p:cNvSpPr txBox="1"/>
          <p:nvPr/>
        </p:nvSpPr>
        <p:spPr>
          <a:xfrm>
            <a:off x="738333" y="306896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/>
              <a:t>Filter</a:t>
            </a:r>
            <a:r>
              <a:rPr lang="es-PE" dirty="0"/>
              <a:t> </a:t>
            </a:r>
            <a:r>
              <a:rPr lang="es-PE" dirty="0" err="1"/>
              <a:t>gives</a:t>
            </a:r>
            <a:r>
              <a:rPr lang="es-PE" dirty="0"/>
              <a:t> </a:t>
            </a:r>
            <a:r>
              <a:rPr lang="es-PE" dirty="0" err="1"/>
              <a:t>you</a:t>
            </a:r>
            <a:r>
              <a:rPr lang="es-PE" dirty="0"/>
              <a:t> a new array </a:t>
            </a:r>
            <a:r>
              <a:rPr lang="es-PE" dirty="0" err="1"/>
              <a:t>with</a:t>
            </a:r>
            <a:r>
              <a:rPr lang="es-PE" dirty="0"/>
              <a:t> </a:t>
            </a:r>
            <a:r>
              <a:rPr lang="es-PE" dirty="0" err="1"/>
              <a:t>just</a:t>
            </a:r>
            <a:r>
              <a:rPr lang="es-PE" dirty="0"/>
              <a:t> ítems </a:t>
            </a:r>
            <a:r>
              <a:rPr lang="es-PE" dirty="0" err="1"/>
              <a:t>satified</a:t>
            </a:r>
            <a:r>
              <a:rPr lang="es-PE" dirty="0"/>
              <a:t> a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a </a:t>
            </a:r>
            <a:r>
              <a:rPr lang="es-PE" dirty="0" err="1"/>
              <a:t>function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987B5E-C132-1EA1-8D44-154843C2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3" y="3516377"/>
            <a:ext cx="8039100" cy="933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A04EDC-40CE-7349-177C-D920F33A6EA3}"/>
              </a:ext>
            </a:extLst>
          </p:cNvPr>
          <p:cNvSpPr txBox="1"/>
          <p:nvPr/>
        </p:nvSpPr>
        <p:spPr>
          <a:xfrm>
            <a:off x="697123" y="4797152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Reduce</a:t>
            </a:r>
            <a:r>
              <a:rPr lang="es-PE" dirty="0"/>
              <a:t> </a:t>
            </a:r>
            <a:r>
              <a:rPr lang="es-PE" dirty="0" err="1"/>
              <a:t>gives</a:t>
            </a:r>
            <a:r>
              <a:rPr lang="es-PE" dirty="0"/>
              <a:t> </a:t>
            </a:r>
            <a:r>
              <a:rPr lang="es-PE" dirty="0" err="1"/>
              <a:t>you</a:t>
            </a:r>
            <a:r>
              <a:rPr lang="es-PE" dirty="0"/>
              <a:t> a </a:t>
            </a:r>
            <a:r>
              <a:rPr lang="es-PE" dirty="0" err="1"/>
              <a:t>value</a:t>
            </a:r>
            <a:r>
              <a:rPr lang="es-PE" dirty="0"/>
              <a:t> </a:t>
            </a:r>
            <a:r>
              <a:rPr lang="es-PE" dirty="0" err="1"/>
              <a:t>got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a </a:t>
            </a:r>
            <a:r>
              <a:rPr lang="es-PE" dirty="0" err="1"/>
              <a:t>reduction</a:t>
            </a:r>
            <a:r>
              <a:rPr lang="es-PE" dirty="0"/>
              <a:t> </a:t>
            </a:r>
            <a:r>
              <a:rPr lang="es-PE" dirty="0" err="1"/>
              <a:t>function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7D06228-4325-A704-C8DA-31C26CA2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6484"/>
            <a:ext cx="9144000" cy="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Vanilla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Javascript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E924AF-FCA5-FD57-2CD8-C2A29A84A54C}"/>
              </a:ext>
            </a:extLst>
          </p:cNvPr>
          <p:cNvSpPr txBox="1"/>
          <p:nvPr/>
        </p:nvSpPr>
        <p:spPr>
          <a:xfrm>
            <a:off x="755576" y="1774557"/>
            <a:ext cx="750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Vanilla JS is a fast, lightweight, cross-platform </a:t>
            </a:r>
            <a:r>
              <a:rPr lang="en-US" b="1" dirty="0"/>
              <a:t>framework</a:t>
            </a:r>
            <a:r>
              <a:rPr lang="en-US" dirty="0"/>
              <a:t> for building incredible, powerful JavaScript applications.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981DF-6E32-1E0E-BD17-CE1776F6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0" y="3328556"/>
            <a:ext cx="7529584" cy="7231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F622DC-19D7-D688-B685-010A4AF44DD6}"/>
              </a:ext>
            </a:extLst>
          </p:cNvPr>
          <p:cNvSpPr txBox="1"/>
          <p:nvPr/>
        </p:nvSpPr>
        <p:spPr>
          <a:xfrm>
            <a:off x="755576" y="2924944"/>
            <a:ext cx="75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Enterprises</a:t>
            </a:r>
            <a:r>
              <a:rPr lang="es-PE" dirty="0"/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D2025-7C1C-1804-C217-C0210B899BE1}"/>
              </a:ext>
            </a:extLst>
          </p:cNvPr>
          <p:cNvSpPr txBox="1"/>
          <p:nvPr/>
        </p:nvSpPr>
        <p:spPr>
          <a:xfrm>
            <a:off x="735200" y="4797152"/>
            <a:ext cx="750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frameworks;</a:t>
            </a:r>
          </a:p>
          <a:p>
            <a:r>
              <a:rPr lang="en-US" dirty="0"/>
              <a:t>JS jQuery, Prototype JS, </a:t>
            </a:r>
            <a:r>
              <a:rPr lang="en-US" dirty="0" err="1"/>
              <a:t>MoonTools</a:t>
            </a:r>
            <a:r>
              <a:rPr lang="en-US" dirty="0"/>
              <a:t>, YUI, others.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414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Vanilla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Javascript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A3E602-79D4-283F-7DD4-946E39A8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64904"/>
            <a:ext cx="6768994" cy="5808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DE0596-94DE-88BF-68AF-8FDAAAF68F39}"/>
              </a:ext>
            </a:extLst>
          </p:cNvPr>
          <p:cNvSpPr txBox="1"/>
          <p:nvPr/>
        </p:nvSpPr>
        <p:spPr>
          <a:xfrm>
            <a:off x="719572" y="15767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3A1403-D142-AFFC-4E3B-B5C4CF57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077072"/>
            <a:ext cx="6818084" cy="194542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11F5A4-C106-9710-2F42-A6166066D753}"/>
              </a:ext>
            </a:extLst>
          </p:cNvPr>
          <p:cNvSpPr txBox="1"/>
          <p:nvPr/>
        </p:nvSpPr>
        <p:spPr>
          <a:xfrm>
            <a:off x="1475656" y="215881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Fade an element out and then remove it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D6F623-65A5-2BE9-AC62-F3A686114D10}"/>
              </a:ext>
            </a:extLst>
          </p:cNvPr>
          <p:cNvSpPr txBox="1"/>
          <p:nvPr/>
        </p:nvSpPr>
        <p:spPr>
          <a:xfrm>
            <a:off x="1453155" y="367236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an AJAX call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473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Css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Grid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E924AF-FCA5-FD57-2CD8-C2A29A84A54C}"/>
              </a:ext>
            </a:extLst>
          </p:cNvPr>
          <p:cNvSpPr txBox="1"/>
          <p:nvPr/>
        </p:nvSpPr>
        <p:spPr>
          <a:xfrm>
            <a:off x="735200" y="152205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Bidimensional </a:t>
            </a:r>
            <a:r>
              <a:rPr lang="es-PE" dirty="0" err="1"/>
              <a:t>Layout</a:t>
            </a:r>
            <a:r>
              <a:rPr lang="es-PE" dirty="0"/>
              <a:t> : </a:t>
            </a:r>
            <a:r>
              <a:rPr lang="es-PE" dirty="0" err="1"/>
              <a:t>columns</a:t>
            </a:r>
            <a:r>
              <a:rPr lang="es-PE" dirty="0"/>
              <a:t> and </a:t>
            </a:r>
            <a:r>
              <a:rPr lang="es-PE" dirty="0" err="1"/>
              <a:t>rows</a:t>
            </a:r>
            <a:r>
              <a:rPr lang="es-PE" dirty="0"/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68399-59CF-AD80-799C-70C2FAF4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4896544" cy="36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8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Flex box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E924AF-FCA5-FD57-2CD8-C2A29A84A54C}"/>
              </a:ext>
            </a:extLst>
          </p:cNvPr>
          <p:cNvSpPr txBox="1"/>
          <p:nvPr/>
        </p:nvSpPr>
        <p:spPr>
          <a:xfrm>
            <a:off x="735200" y="1556792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Unidimensional </a:t>
            </a:r>
            <a:r>
              <a:rPr lang="es-PE" dirty="0" err="1"/>
              <a:t>Layout</a:t>
            </a:r>
            <a:r>
              <a:rPr lang="es-PE" dirty="0"/>
              <a:t>: 2 axis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95388-3142-D3DB-CE17-2CF4BF4A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0" y="2276872"/>
            <a:ext cx="5238750" cy="1657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9B7A7B-8948-9381-2C7C-5B3ABA93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9" y="4216127"/>
            <a:ext cx="6600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Sass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002B0B-7189-FB23-3762-3207D615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21024"/>
            <a:ext cx="3862282" cy="18840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4499E2-DB23-0716-DBD2-893FA6D7BD2B}"/>
              </a:ext>
            </a:extLst>
          </p:cNvPr>
          <p:cNvSpPr txBox="1"/>
          <p:nvPr/>
        </p:nvSpPr>
        <p:spPr>
          <a:xfrm>
            <a:off x="741565" y="16288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149B2B-01FB-6787-F581-C7C88E2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86" y="2121023"/>
            <a:ext cx="3368030" cy="38405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ED058CE-942C-DFDA-E916-4B20839485A2}"/>
              </a:ext>
            </a:extLst>
          </p:cNvPr>
          <p:cNvSpPr txBox="1"/>
          <p:nvPr/>
        </p:nvSpPr>
        <p:spPr>
          <a:xfrm>
            <a:off x="4948386" y="1628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Nesting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4EC51D-8CB7-083D-F9D6-9E0AEC12E56D}"/>
              </a:ext>
            </a:extLst>
          </p:cNvPr>
          <p:cNvSpPr txBox="1"/>
          <p:nvPr/>
        </p:nvSpPr>
        <p:spPr>
          <a:xfrm>
            <a:off x="2051720" y="765974"/>
            <a:ext cx="467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It’s</a:t>
            </a:r>
            <a:r>
              <a:rPr lang="es-PE" dirty="0"/>
              <a:t> a </a:t>
            </a:r>
            <a:r>
              <a:rPr lang="es-PE" dirty="0" err="1"/>
              <a:t>stylesheet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 </a:t>
            </a:r>
            <a:r>
              <a:rPr lang="es-PE" dirty="0" err="1"/>
              <a:t>that’s</a:t>
            </a:r>
            <a:r>
              <a:rPr lang="es-PE" dirty="0"/>
              <a:t> </a:t>
            </a:r>
            <a:r>
              <a:rPr lang="es-PE" dirty="0" err="1"/>
              <a:t>compiled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161799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Sass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4499E2-DB23-0716-DBD2-893FA6D7BD2B}"/>
              </a:ext>
            </a:extLst>
          </p:cNvPr>
          <p:cNvSpPr txBox="1"/>
          <p:nvPr/>
        </p:nvSpPr>
        <p:spPr>
          <a:xfrm>
            <a:off x="741565" y="1628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Functions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D058CE-942C-DFDA-E916-4B20839485A2}"/>
              </a:ext>
            </a:extLst>
          </p:cNvPr>
          <p:cNvSpPr txBox="1"/>
          <p:nvPr/>
        </p:nvSpPr>
        <p:spPr>
          <a:xfrm>
            <a:off x="4948386" y="1628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Operators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2B1AA0-570D-6292-2530-43DA8D41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3495675" cy="3152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D6BD56-D71C-6D69-44FE-D414261F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76" y="2207618"/>
            <a:ext cx="3495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8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Sass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D058CE-942C-DFDA-E916-4B20839485A2}"/>
              </a:ext>
            </a:extLst>
          </p:cNvPr>
          <p:cNvSpPr txBox="1"/>
          <p:nvPr/>
        </p:nvSpPr>
        <p:spPr>
          <a:xfrm>
            <a:off x="1259632" y="132296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Extend</a:t>
            </a:r>
            <a:r>
              <a:rPr lang="es-PE" dirty="0"/>
              <a:t>/</a:t>
            </a:r>
            <a:r>
              <a:rPr lang="es-PE" dirty="0" err="1"/>
              <a:t>Inheritance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B4B81-A7E8-96ED-5086-02344776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63393"/>
            <a:ext cx="4544664" cy="50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Ejercicios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2F3DBF-7C85-EEC3-5A5E-20F7586890C3}"/>
              </a:ext>
            </a:extLst>
          </p:cNvPr>
          <p:cNvSpPr txBox="1"/>
          <p:nvPr/>
        </p:nvSpPr>
        <p:spPr>
          <a:xfrm>
            <a:off x="749341" y="219116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Calculator</a:t>
            </a:r>
            <a:r>
              <a:rPr lang="es-PE" dirty="0"/>
              <a:t> app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0D7201-22DA-EB26-2B2C-FEA02C27107A}"/>
              </a:ext>
            </a:extLst>
          </p:cNvPr>
          <p:cNvSpPr txBox="1"/>
          <p:nvPr/>
        </p:nvSpPr>
        <p:spPr>
          <a:xfrm>
            <a:off x="4067944" y="1848277"/>
            <a:ext cx="1584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Variables</a:t>
            </a:r>
          </a:p>
          <a:p>
            <a:r>
              <a:rPr lang="es-PE" dirty="0"/>
              <a:t>Operadores</a:t>
            </a:r>
          </a:p>
          <a:p>
            <a:r>
              <a:rPr lang="es-PE" dirty="0"/>
              <a:t>Funciones</a:t>
            </a:r>
          </a:p>
          <a:p>
            <a:r>
              <a:rPr lang="es-PE" dirty="0"/>
              <a:t>DOM</a:t>
            </a:r>
          </a:p>
          <a:p>
            <a:r>
              <a:rPr lang="es-PE" dirty="0" err="1"/>
              <a:t>Vanilla</a:t>
            </a:r>
            <a:r>
              <a:rPr lang="es-PE" dirty="0"/>
              <a:t> JS</a:t>
            </a:r>
          </a:p>
          <a:p>
            <a:r>
              <a:rPr lang="es-PE" dirty="0" err="1"/>
              <a:t>Sass</a:t>
            </a:r>
            <a:endParaRPr lang="es-PE" dirty="0"/>
          </a:p>
          <a:p>
            <a:r>
              <a:rPr lang="es-PE" dirty="0" err="1"/>
              <a:t>Css</a:t>
            </a:r>
            <a:r>
              <a:rPr lang="es-PE" dirty="0"/>
              <a:t> </a:t>
            </a:r>
            <a:r>
              <a:rPr lang="es-PE" dirty="0" err="1"/>
              <a:t>Grid</a:t>
            </a:r>
            <a:endParaRPr lang="es-PE" dirty="0"/>
          </a:p>
          <a:p>
            <a:r>
              <a:rPr lang="es-PE" dirty="0" err="1"/>
              <a:t>Flexbox</a:t>
            </a:r>
            <a:endParaRPr lang="es-PE" dirty="0"/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2DF3B7-7432-5602-9452-52D585BD5C89}"/>
              </a:ext>
            </a:extLst>
          </p:cNvPr>
          <p:cNvSpPr txBox="1"/>
          <p:nvPr/>
        </p:nvSpPr>
        <p:spPr>
          <a:xfrm>
            <a:off x="755576" y="1412776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Ejercicios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5FA97B-C299-4F24-1362-FABABB7E2740}"/>
              </a:ext>
            </a:extLst>
          </p:cNvPr>
          <p:cNvSpPr txBox="1"/>
          <p:nvPr/>
        </p:nvSpPr>
        <p:spPr>
          <a:xfrm>
            <a:off x="3966706" y="141277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Conceptos</a:t>
            </a:r>
          </a:p>
        </p:txBody>
      </p:sp>
    </p:spTree>
    <p:extLst>
      <p:ext uri="{BB962C8B-B14F-4D97-AF65-F5344CB8AC3E}">
        <p14:creationId xmlns:p14="http://schemas.microsoft.com/office/powerpoint/2010/main" val="14938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46038" r="77404" b="36963"/>
          <a:stretch/>
        </p:blipFill>
        <p:spPr bwMode="auto">
          <a:xfrm>
            <a:off x="539552" y="1700808"/>
            <a:ext cx="324036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0B2634B0-0DBD-54F3-7002-2649E3092C62}"/>
              </a:ext>
            </a:extLst>
          </p:cNvPr>
          <p:cNvSpPr txBox="1">
            <a:spLocks/>
          </p:cNvSpPr>
          <p:nvPr/>
        </p:nvSpPr>
        <p:spPr>
          <a:xfrm>
            <a:off x="539552" y="620688"/>
            <a:ext cx="1800200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Temario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842EAF-D128-CC5A-B25A-342D7537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0" y="1700808"/>
            <a:ext cx="45650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Ejercicios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C17F33-3327-8100-126B-2E40FC9F06AA}"/>
              </a:ext>
            </a:extLst>
          </p:cNvPr>
          <p:cNvSpPr txBox="1"/>
          <p:nvPr/>
        </p:nvSpPr>
        <p:spPr>
          <a:xfrm>
            <a:off x="749341" y="258900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Landing</a:t>
            </a:r>
            <a:r>
              <a:rPr lang="es-PE" dirty="0"/>
              <a:t> page (portfolio)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2DF3B7-7432-5602-9452-52D585BD5C89}"/>
              </a:ext>
            </a:extLst>
          </p:cNvPr>
          <p:cNvSpPr txBox="1"/>
          <p:nvPr/>
        </p:nvSpPr>
        <p:spPr>
          <a:xfrm>
            <a:off x="755576" y="1412776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Ejercicios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5FA97B-C299-4F24-1362-FABABB7E2740}"/>
              </a:ext>
            </a:extLst>
          </p:cNvPr>
          <p:cNvSpPr txBox="1"/>
          <p:nvPr/>
        </p:nvSpPr>
        <p:spPr>
          <a:xfrm>
            <a:off x="3966706" y="141277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Conceptos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7AE0FC-BDB2-8E78-E000-714EBDD8F2CC}"/>
              </a:ext>
            </a:extLst>
          </p:cNvPr>
          <p:cNvSpPr txBox="1"/>
          <p:nvPr/>
        </p:nvSpPr>
        <p:spPr>
          <a:xfrm>
            <a:off x="4067944" y="1988840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Array</a:t>
            </a:r>
          </a:p>
          <a:p>
            <a:r>
              <a:rPr lang="es-PE" dirty="0"/>
              <a:t>Métodos Array</a:t>
            </a:r>
          </a:p>
          <a:p>
            <a:r>
              <a:rPr lang="es-PE" dirty="0"/>
              <a:t>DOM</a:t>
            </a:r>
          </a:p>
          <a:p>
            <a:r>
              <a:rPr lang="es-PE" dirty="0" err="1"/>
              <a:t>Vanilla</a:t>
            </a:r>
            <a:r>
              <a:rPr lang="es-PE" dirty="0"/>
              <a:t> JS</a:t>
            </a:r>
          </a:p>
          <a:p>
            <a:r>
              <a:rPr lang="es-PE" dirty="0" err="1"/>
              <a:t>Sass</a:t>
            </a:r>
            <a:endParaRPr lang="es-PE" dirty="0"/>
          </a:p>
          <a:p>
            <a:r>
              <a:rPr lang="es-PE" dirty="0" err="1"/>
              <a:t>Css</a:t>
            </a:r>
            <a:r>
              <a:rPr lang="es-PE" dirty="0"/>
              <a:t> </a:t>
            </a:r>
            <a:r>
              <a:rPr lang="es-PE" dirty="0" err="1"/>
              <a:t>Grid</a:t>
            </a:r>
            <a:endParaRPr lang="es-PE" dirty="0"/>
          </a:p>
          <a:p>
            <a:r>
              <a:rPr lang="es-PE" dirty="0" err="1"/>
              <a:t>Flexbox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387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7560840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Conceptos de Semántica y Accesibilidad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CAB298-FEA8-BD4D-A35F-26FD2102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403013"/>
            <a:ext cx="3960440" cy="14105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&lt;p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class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contactinfo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Jo Smith.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I'm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a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distinguished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web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engineer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&lt;a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href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="http://example.org"&gt;Example.org&lt;/a&gt;.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You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can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&lt;a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href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="mailto:jo@example.org"&gt;via email&lt;/a&gt;.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&lt;/p&gt;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374012-6E35-CAE7-CBA0-F86E7A9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947900"/>
            <a:ext cx="5465685" cy="21492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&lt;p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class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contactinfo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about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="http://example.org/staff/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jo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span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property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contact:fn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"&gt;Jo Smith&lt;/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span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I'm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span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property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contact:title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"&gt;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distinguished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web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engineer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&lt;/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span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&lt;a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rel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contact:org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href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="http://example.org"&gt; Example.org 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.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You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can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solidFill>
                  <a:srgbClr val="333333"/>
                </a:solidFill>
                <a:latin typeface="Monaco"/>
              </a:rPr>
              <a:t>    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&lt;a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rel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contact:email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href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="mailto:jo@example.org"&gt;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via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email &lt;/a&gt;.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&lt;/p&gt;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1AC72E9-8F80-0103-F81A-83242F4E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589240"/>
            <a:ext cx="6552728" cy="4872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Accesibility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Attributes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 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tabindex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 aria-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screen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reader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), role (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kind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of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element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you’re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s-PE" altLang="es-P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using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2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7560840" cy="12707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Berlin Sans FB" pitchFamily="34" charset="0"/>
              </a:rPr>
              <a:t>33 Concepts Every JavaScript Developer Should Know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E924AF-FCA5-FD57-2CD8-C2A29A84A54C}"/>
              </a:ext>
            </a:extLst>
          </p:cNvPr>
          <p:cNvSpPr txBox="1"/>
          <p:nvPr/>
        </p:nvSpPr>
        <p:spPr>
          <a:xfrm>
            <a:off x="735200" y="2123564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https://github.com/leonardomso/33-js-concepts</a:t>
            </a:r>
          </a:p>
        </p:txBody>
      </p:sp>
    </p:spTree>
    <p:extLst>
      <p:ext uri="{BB962C8B-B14F-4D97-AF65-F5344CB8AC3E}">
        <p14:creationId xmlns:p14="http://schemas.microsoft.com/office/powerpoint/2010/main" val="154042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Clean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code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0A7E1C-CE15-748F-727B-7534AB6A6A3F}"/>
              </a:ext>
            </a:extLst>
          </p:cNvPr>
          <p:cNvSpPr txBox="1"/>
          <p:nvPr/>
        </p:nvSpPr>
        <p:spPr>
          <a:xfrm>
            <a:off x="735200" y="1522058"/>
            <a:ext cx="620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https://www.freecodecamp.org/news/clean-coding-for-beginners/</a:t>
            </a:r>
          </a:p>
        </p:txBody>
      </p:sp>
    </p:spTree>
    <p:extLst>
      <p:ext uri="{BB962C8B-B14F-4D97-AF65-F5344CB8AC3E}">
        <p14:creationId xmlns:p14="http://schemas.microsoft.com/office/powerpoint/2010/main" val="197326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7632848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Local Storage y </a:t>
            </a:r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Sesion</a:t>
            </a:r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 Storage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7CDE30-F3CC-DC62-0942-924081DBC1E3}"/>
              </a:ext>
            </a:extLst>
          </p:cNvPr>
          <p:cNvSpPr txBox="1"/>
          <p:nvPr/>
        </p:nvSpPr>
        <p:spPr>
          <a:xfrm>
            <a:off x="3485700" y="170080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Objeto Storage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4B2707-F2D1-03B7-37E8-D45342579C36}"/>
              </a:ext>
            </a:extLst>
          </p:cNvPr>
          <p:cNvSpPr txBox="1"/>
          <p:nvPr/>
        </p:nvSpPr>
        <p:spPr>
          <a:xfrm>
            <a:off x="3777446" y="22682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Acceden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CA5185-EEA8-6A37-E3FB-EA55862EBBA8}"/>
              </a:ext>
            </a:extLst>
          </p:cNvPr>
          <p:cNvSpPr txBox="1"/>
          <p:nvPr/>
        </p:nvSpPr>
        <p:spPr>
          <a:xfrm>
            <a:off x="1391333" y="32366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Local Storage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653781-94B8-5FC5-7023-862FB8F3F9A9}"/>
              </a:ext>
            </a:extLst>
          </p:cNvPr>
          <p:cNvSpPr txBox="1"/>
          <p:nvPr/>
        </p:nvSpPr>
        <p:spPr>
          <a:xfrm>
            <a:off x="5761323" y="323667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Sesion</a:t>
            </a:r>
            <a:r>
              <a:rPr lang="es-PE" dirty="0"/>
              <a:t> Storage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F815AC-9DC6-032E-8450-C5C0C6708920}"/>
              </a:ext>
            </a:extLst>
          </p:cNvPr>
          <p:cNvSpPr txBox="1"/>
          <p:nvPr/>
        </p:nvSpPr>
        <p:spPr>
          <a:xfrm>
            <a:off x="525711" y="3804123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Permanece de manera indefinida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33CA5E-D59E-A233-AC3F-77AC09177C2A}"/>
              </a:ext>
            </a:extLst>
          </p:cNvPr>
          <p:cNvSpPr txBox="1"/>
          <p:nvPr/>
        </p:nvSpPr>
        <p:spPr>
          <a:xfrm>
            <a:off x="4273736" y="3804123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Permanece mientras que no se cierre la pestaña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13FEB5-955E-47E9-F971-5051EA4EA5CB}"/>
              </a:ext>
            </a:extLst>
          </p:cNvPr>
          <p:cNvSpPr txBox="1"/>
          <p:nvPr/>
        </p:nvSpPr>
        <p:spPr>
          <a:xfrm>
            <a:off x="447160" y="5149535"/>
            <a:ext cx="798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Ejemplos</a:t>
            </a:r>
            <a:r>
              <a:rPr lang="es-PE" dirty="0"/>
              <a:t>: https://ed.team/blog/que-es-y-como-utilizar-localstorage-y-sessionstorage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EA3C1A5-F18B-7D9B-1001-3302EDB3FB4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273736" y="2070140"/>
            <a:ext cx="0" cy="19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FFB7784-7157-B0FF-44F6-C7B34C7034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128073" y="2637586"/>
            <a:ext cx="2145663" cy="5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6FCBCF-A0EB-1099-3BA7-68BE7A855FD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273736" y="2637586"/>
            <a:ext cx="2269211" cy="5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079985-5D54-9609-20EE-6CCC1A164F4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128073" y="3606009"/>
            <a:ext cx="0" cy="19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3823A0-1A33-E022-CF95-C0793492DA3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542947" y="3606009"/>
            <a:ext cx="0" cy="19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SOLID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4CFF44-3448-129E-3C70-619FF67E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5" y="1484784"/>
            <a:ext cx="8758150" cy="40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Fuentes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852FC3-E5DB-C106-8EE0-BD4FC85E554E}"/>
              </a:ext>
            </a:extLst>
          </p:cNvPr>
          <p:cNvSpPr txBox="1"/>
          <p:nvPr/>
        </p:nvSpPr>
        <p:spPr>
          <a:xfrm>
            <a:off x="755576" y="1969794"/>
            <a:ext cx="355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https://developer.mozilla.org/en-US/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989B99-70F2-F0C8-C52E-4A6B8DB96BBA}"/>
              </a:ext>
            </a:extLst>
          </p:cNvPr>
          <p:cNvSpPr txBox="1"/>
          <p:nvPr/>
        </p:nvSpPr>
        <p:spPr>
          <a:xfrm>
            <a:off x="755576" y="2564904"/>
            <a:ext cx="386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https://www.w3schools.com/default.asp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B56822-A026-AD20-0394-940B1856C59B}"/>
              </a:ext>
            </a:extLst>
          </p:cNvPr>
          <p:cNvSpPr txBox="1"/>
          <p:nvPr/>
        </p:nvSpPr>
        <p:spPr>
          <a:xfrm>
            <a:off x="755576" y="3160014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https://www.w3.org/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5BC620-4404-56C2-DE58-3FB642CD79BE}"/>
              </a:ext>
            </a:extLst>
          </p:cNvPr>
          <p:cNvSpPr txBox="1"/>
          <p:nvPr/>
        </p:nvSpPr>
        <p:spPr>
          <a:xfrm>
            <a:off x="763461" y="375512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http://vanilla-js.com/</a:t>
            </a:r>
          </a:p>
        </p:txBody>
      </p:sp>
    </p:spTree>
    <p:extLst>
      <p:ext uri="{BB962C8B-B14F-4D97-AF65-F5344CB8AC3E}">
        <p14:creationId xmlns:p14="http://schemas.microsoft.com/office/powerpoint/2010/main" val="363141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55776" y="1844824"/>
            <a:ext cx="4032448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¿Dudas y consultas?</a:t>
            </a:r>
          </a:p>
        </p:txBody>
      </p:sp>
      <p:pic>
        <p:nvPicPr>
          <p:cNvPr id="2050" name="Picture 2" descr="Superando Dudas Y Tomar Una Decisión Ilustración del Vector - Ilustración  de superado, idea: 128851087">
            <a:extLst>
              <a:ext uri="{FF2B5EF4-FFF2-40B4-BE49-F238E27FC236}">
                <a16:creationId xmlns:a16="http://schemas.microsoft.com/office/drawing/2014/main" id="{605B5B34-A5E9-DAC5-2C9B-5E75BB75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4" y="2924944"/>
            <a:ext cx="2065412" cy="24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err="1">
                <a:solidFill>
                  <a:schemeClr val="tx1"/>
                </a:solidFill>
                <a:latin typeface="Berlin Sans FB" pitchFamily="34" charset="0"/>
              </a:rPr>
              <a:t>Sass</a:t>
            </a:r>
            <a:endParaRPr lang="es-ES" sz="3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852FC3-E5DB-C106-8EE0-BD4FC85E554E}"/>
              </a:ext>
            </a:extLst>
          </p:cNvPr>
          <p:cNvSpPr txBox="1"/>
          <p:nvPr/>
        </p:nvSpPr>
        <p:spPr>
          <a:xfrm>
            <a:off x="755577" y="1663132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https://latteandcode.medium.com/c%C3%B3mo-organizar-los-archivos-sass-de-tu-proyecto-c8b02242d95#:~:text=Tambi%C3%A9n%20conocida%20como%20patr%C3%B3n%207,gestionar%20todos%20los%20imports%20necesarios.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AE2AD3-FB13-85A5-432A-3996B21EE304}"/>
              </a:ext>
            </a:extLst>
          </p:cNvPr>
          <p:cNvSpPr txBox="1"/>
          <p:nvPr/>
        </p:nvSpPr>
        <p:spPr>
          <a:xfrm>
            <a:off x="785159" y="343611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https://webdesign.tutsplus.com/es/tutorials/como-usar-sass-para-construir-un-proyecto-con-multiples-temas--cms-22104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A8A74F-525E-D0A2-E853-460DC44226B5}"/>
              </a:ext>
            </a:extLst>
          </p:cNvPr>
          <p:cNvSpPr txBox="1"/>
          <p:nvPr/>
        </p:nvSpPr>
        <p:spPr>
          <a:xfrm>
            <a:off x="804877" y="454853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https://medium.com/@sir.different/easy-css-themes-with-sass-d91d054799be</a:t>
            </a:r>
          </a:p>
        </p:txBody>
      </p:sp>
    </p:spTree>
    <p:extLst>
      <p:ext uri="{BB962C8B-B14F-4D97-AF65-F5344CB8AC3E}">
        <p14:creationId xmlns:p14="http://schemas.microsoft.com/office/powerpoint/2010/main" val="27024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392488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Requisitos Instalaciones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FD1107-0445-9251-E43F-3D01B8F3D15E}"/>
              </a:ext>
            </a:extLst>
          </p:cNvPr>
          <p:cNvSpPr txBox="1"/>
          <p:nvPr/>
        </p:nvSpPr>
        <p:spPr>
          <a:xfrm>
            <a:off x="755576" y="19697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Editor de código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3813A-770B-5396-45F9-6B0ADCA69429}"/>
              </a:ext>
            </a:extLst>
          </p:cNvPr>
          <p:cNvSpPr txBox="1"/>
          <p:nvPr/>
        </p:nvSpPr>
        <p:spPr>
          <a:xfrm>
            <a:off x="755575" y="312664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Servidor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11C5E8-7956-021A-042F-76EACC2980D0}"/>
              </a:ext>
            </a:extLst>
          </p:cNvPr>
          <p:cNvSpPr txBox="1"/>
          <p:nvPr/>
        </p:nvSpPr>
        <p:spPr>
          <a:xfrm>
            <a:off x="777266" y="42930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Cliente 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411344-15EF-15CF-DB1C-4A2579C7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9" y="2967341"/>
            <a:ext cx="792088" cy="821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7A99E7-C849-5CB7-3206-61B2D0E4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33" y="1758839"/>
            <a:ext cx="782504" cy="734057"/>
          </a:xfrm>
          <a:prstGeom prst="rect">
            <a:avLst/>
          </a:prstGeom>
        </p:spPr>
      </p:pic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2F7917E-3966-EC4F-D643-F9BCAA1A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2" y="418384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F90AA28-ED68-A653-5D96-A6746F903284}"/>
              </a:ext>
            </a:extLst>
          </p:cNvPr>
          <p:cNvSpPr txBox="1"/>
          <p:nvPr/>
        </p:nvSpPr>
        <p:spPr>
          <a:xfrm>
            <a:off x="4619101" y="306879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Live server</a:t>
            </a:r>
          </a:p>
        </p:txBody>
      </p:sp>
    </p:spTree>
    <p:extLst>
      <p:ext uri="{BB962C8B-B14F-4D97-AF65-F5344CB8AC3E}">
        <p14:creationId xmlns:p14="http://schemas.microsoft.com/office/powerpoint/2010/main" val="33105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FD1107-0445-9251-E43F-3D01B8F3D15E}"/>
              </a:ext>
            </a:extLst>
          </p:cNvPr>
          <p:cNvSpPr txBox="1"/>
          <p:nvPr/>
        </p:nvSpPr>
        <p:spPr>
          <a:xfrm>
            <a:off x="1232662" y="1372126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</a:t>
            </a:r>
          </a:p>
        </p:txBody>
      </p:sp>
      <p:pic>
        <p:nvPicPr>
          <p:cNvPr id="6146" name="Picture 2" descr="Memoria RAM Kingston KVR26N19S8/8 8GB 2666MHz DDR4 NON-ECC CL19 DIMM 288  Espigas 1.2V | Promart - Promart">
            <a:extLst>
              <a:ext uri="{FF2B5EF4-FFF2-40B4-BE49-F238E27FC236}">
                <a16:creationId xmlns:a16="http://schemas.microsoft.com/office/drawing/2014/main" id="{EE39A0D6-A371-74C8-8DDF-47959B6B8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37400" r="5901" b="39500"/>
          <a:stretch/>
        </p:blipFill>
        <p:spPr bwMode="auto">
          <a:xfrm>
            <a:off x="3923928" y="1776941"/>
            <a:ext cx="453650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2 X 14 X 22 Kraft 200# RSC Box (15 Boxes) – Miller Supply Inc">
            <a:extLst>
              <a:ext uri="{FF2B5EF4-FFF2-40B4-BE49-F238E27FC236}">
                <a16:creationId xmlns:a16="http://schemas.microsoft.com/office/drawing/2014/main" id="{9A874333-2432-E122-E8E9-E68FEDE6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62" y="1926124"/>
            <a:ext cx="1949202" cy="17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439F4C1-9641-7F36-A7D7-055F31DA58A0}"/>
              </a:ext>
            </a:extLst>
          </p:cNvPr>
          <p:cNvSpPr txBox="1"/>
          <p:nvPr/>
        </p:nvSpPr>
        <p:spPr>
          <a:xfrm>
            <a:off x="3935058" y="13721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RAM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7231DF-CD17-2215-71BD-8DD41641B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578" y="4634489"/>
            <a:ext cx="1504480" cy="133343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F100A5C-70AE-9777-A5BC-DCB95F89D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634489"/>
            <a:ext cx="1119956" cy="1333437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17FC56C-C05E-4471-FB9B-5189525BC133}"/>
              </a:ext>
            </a:extLst>
          </p:cNvPr>
          <p:cNvCxnSpPr>
            <a:stCxn id="6148" idx="2"/>
            <a:endCxn id="14" idx="0"/>
          </p:cNvCxnSpPr>
          <p:nvPr/>
        </p:nvCxnSpPr>
        <p:spPr>
          <a:xfrm flipH="1">
            <a:off x="1315554" y="3703796"/>
            <a:ext cx="891709" cy="9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B9A5675-CD22-AA5D-1F2D-421A6CA4430F}"/>
              </a:ext>
            </a:extLst>
          </p:cNvPr>
          <p:cNvCxnSpPr>
            <a:cxnSpLocks/>
            <a:stCxn id="6148" idx="2"/>
            <a:endCxn id="8" idx="0"/>
          </p:cNvCxnSpPr>
          <p:nvPr/>
        </p:nvCxnSpPr>
        <p:spPr>
          <a:xfrm>
            <a:off x="2207263" y="3703796"/>
            <a:ext cx="975555" cy="9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FFE8A2-7064-6F85-BFCF-1DAD524EE408}"/>
              </a:ext>
            </a:extLst>
          </p:cNvPr>
          <p:cNvSpPr txBox="1"/>
          <p:nvPr/>
        </p:nvSpPr>
        <p:spPr>
          <a:xfrm>
            <a:off x="6309258" y="3936601"/>
            <a:ext cx="21531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Naming</a:t>
            </a:r>
            <a:r>
              <a:rPr lang="es-PE" dirty="0"/>
              <a:t> </a:t>
            </a:r>
            <a:r>
              <a:rPr lang="es-PE" dirty="0" err="1"/>
              <a:t>Conventions</a:t>
            </a:r>
            <a:endParaRPr lang="es-PE" dirty="0"/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PascalCase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camelCase</a:t>
            </a:r>
            <a:endParaRPr lang="es-P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snake_case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UPPER_CASE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lowercase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7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Operaciones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4A7EFA-6801-A743-BAB7-D876D3ED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5" y="2132856"/>
            <a:ext cx="4907045" cy="29682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1E6384-035A-B3F4-A0A8-0C0F96BB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130144"/>
            <a:ext cx="1440160" cy="297096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3F749DE-CB0C-219A-7290-644E5D0BBD35}"/>
              </a:ext>
            </a:extLst>
          </p:cNvPr>
          <p:cNvSpPr txBox="1"/>
          <p:nvPr/>
        </p:nvSpPr>
        <p:spPr>
          <a:xfrm>
            <a:off x="735200" y="15220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Arithmetic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06F6FD-D6BD-2B2E-1A84-C1FF36758BF0}"/>
              </a:ext>
            </a:extLst>
          </p:cNvPr>
          <p:cNvSpPr txBox="1"/>
          <p:nvPr/>
        </p:nvSpPr>
        <p:spPr>
          <a:xfrm>
            <a:off x="6516216" y="14847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Assignment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357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Operaciones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6D090DC-172A-4D1D-F446-F41D7AB4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3570474" cy="331236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F8FEFB3-E653-5203-5F8B-BB27A6F9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2695575" cy="14668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075FA2-7253-30B9-D349-4170F9480B9D}"/>
              </a:ext>
            </a:extLst>
          </p:cNvPr>
          <p:cNvSpPr txBox="1"/>
          <p:nvPr/>
        </p:nvSpPr>
        <p:spPr>
          <a:xfrm>
            <a:off x="735200" y="1522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Comparison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0D6752-0FFC-66FB-876F-A2C89406101B}"/>
              </a:ext>
            </a:extLst>
          </p:cNvPr>
          <p:cNvSpPr txBox="1"/>
          <p:nvPr/>
        </p:nvSpPr>
        <p:spPr>
          <a:xfrm>
            <a:off x="5393687" y="15220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Logical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15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805828" y="3919590"/>
            <a:ext cx="1368152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DOM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075FA2-7253-30B9-D349-4170F9480B9D}"/>
              </a:ext>
            </a:extLst>
          </p:cNvPr>
          <p:cNvSpPr txBox="1"/>
          <p:nvPr/>
        </p:nvSpPr>
        <p:spPr>
          <a:xfrm>
            <a:off x="805828" y="2697887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W3C(</a:t>
            </a:r>
            <a:r>
              <a:rPr lang="es-PE" dirty="0" err="1"/>
              <a:t>Worl</a:t>
            </a:r>
            <a:r>
              <a:rPr lang="es-PE" dirty="0"/>
              <a:t> Wide </a:t>
            </a:r>
            <a:r>
              <a:rPr lang="es-PE" dirty="0" err="1"/>
              <a:t>Consortium</a:t>
            </a:r>
            <a:r>
              <a:rPr lang="es-PE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0D6752-0FFC-66FB-876F-A2C89406101B}"/>
              </a:ext>
            </a:extLst>
          </p:cNvPr>
          <p:cNvSpPr txBox="1"/>
          <p:nvPr/>
        </p:nvSpPr>
        <p:spPr>
          <a:xfrm>
            <a:off x="5220072" y="2420888"/>
            <a:ext cx="346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international community that develops open </a:t>
            </a:r>
            <a:r>
              <a:rPr lang="en-US" b="1" dirty="0"/>
              <a:t>standards</a:t>
            </a:r>
            <a:r>
              <a:rPr lang="en-US" dirty="0"/>
              <a:t> to ensure the long-term growth of the Web.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6A18BE-CFAE-2B5F-7A6C-79D2690CA109}"/>
              </a:ext>
            </a:extLst>
          </p:cNvPr>
          <p:cNvSpPr txBox="1"/>
          <p:nvPr/>
        </p:nvSpPr>
        <p:spPr>
          <a:xfrm>
            <a:off x="805828" y="458815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</a:t>
            </a:r>
            <a:r>
              <a:rPr lang="es-PE" dirty="0" err="1"/>
              <a:t>Document</a:t>
            </a:r>
            <a:r>
              <a:rPr lang="es-PE" dirty="0"/>
              <a:t> </a:t>
            </a:r>
            <a:r>
              <a:rPr lang="es-PE" dirty="0" err="1"/>
              <a:t>Object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537897-9CD4-D9C9-BCBD-48FCDC1EFD13}"/>
              </a:ext>
            </a:extLst>
          </p:cNvPr>
          <p:cNvSpPr txBox="1"/>
          <p:nvPr/>
        </p:nvSpPr>
        <p:spPr>
          <a:xfrm>
            <a:off x="805828" y="122192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Context</a:t>
            </a:r>
            <a:endParaRPr lang="es-PE" dirty="0"/>
          </a:p>
        </p:txBody>
      </p:sp>
      <p:pic>
        <p:nvPicPr>
          <p:cNvPr id="7174" name="Picture 6" descr="Browser Wars: La historia de la guerra de navegadores | Emezeta.COM">
            <a:extLst>
              <a:ext uri="{FF2B5EF4-FFF2-40B4-BE49-F238E27FC236}">
                <a16:creationId xmlns:a16="http://schemas.microsoft.com/office/drawing/2014/main" id="{49405EF9-4EDB-EB8F-F0F2-83E1FE64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39" y="502123"/>
            <a:ext cx="288032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D329D09-EAEC-AFEB-69DC-8546D26486B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63646" y="1591255"/>
            <a:ext cx="0" cy="104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8D15E77-67A4-D5CB-B405-B8F4320A2D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9912" y="288255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E3DD1BC-2B4A-8B7E-AE19-22352ABEC25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489904" y="3067219"/>
            <a:ext cx="0" cy="85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AB4758-28C7-C32D-BD13-3EBB23263F68}"/>
              </a:ext>
            </a:extLst>
          </p:cNvPr>
          <p:cNvSpPr txBox="1"/>
          <p:nvPr/>
        </p:nvSpPr>
        <p:spPr>
          <a:xfrm>
            <a:off x="3635896" y="406487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Standar</a:t>
            </a:r>
            <a:endParaRPr lang="es-PE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22A5993-9ED9-1405-2261-42F7791165D7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173980" y="4249542"/>
            <a:ext cx="146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4FEBBC2-95FF-034B-65B6-B8561D5446BC}"/>
              </a:ext>
            </a:extLst>
          </p:cNvPr>
          <p:cNvSpPr txBox="1"/>
          <p:nvPr/>
        </p:nvSpPr>
        <p:spPr>
          <a:xfrm>
            <a:off x="4355976" y="458579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Object</a:t>
            </a:r>
            <a:r>
              <a:rPr lang="es-PE" dirty="0"/>
              <a:t> </a:t>
            </a:r>
            <a:r>
              <a:rPr lang="es-PE" dirty="0" err="1"/>
              <a:t>model</a:t>
            </a:r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61FC93-4361-113D-EC35-5EBA34BA9125}"/>
              </a:ext>
            </a:extLst>
          </p:cNvPr>
          <p:cNvSpPr txBox="1"/>
          <p:nvPr/>
        </p:nvSpPr>
        <p:spPr>
          <a:xfrm>
            <a:off x="4355976" y="5256955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Programming</a:t>
            </a:r>
            <a:r>
              <a:rPr lang="es-PE" dirty="0"/>
              <a:t> </a:t>
            </a:r>
          </a:p>
          <a:p>
            <a:r>
              <a:rPr lang="es-PE" dirty="0"/>
              <a:t>Interface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244F690-438C-24E8-7598-ADF121C5C1BF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3645477" y="4869621"/>
            <a:ext cx="1145913" cy="275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E6061E1-7C8E-F078-92D6-AA4090B301E0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4050305" y="4464793"/>
            <a:ext cx="336256" cy="275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C287E23E-AEEA-9F96-BF86-FEE37177A747}"/>
              </a:ext>
            </a:extLst>
          </p:cNvPr>
          <p:cNvSpPr/>
          <p:nvPr/>
        </p:nvSpPr>
        <p:spPr>
          <a:xfrm>
            <a:off x="6127872" y="4249542"/>
            <a:ext cx="216024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FFF982C-B22F-B76B-1121-CF396FDCB881}"/>
              </a:ext>
            </a:extLst>
          </p:cNvPr>
          <p:cNvSpPr txBox="1"/>
          <p:nvPr/>
        </p:nvSpPr>
        <p:spPr>
          <a:xfrm>
            <a:off x="6603840" y="3917955"/>
            <a:ext cx="2653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Object</a:t>
            </a:r>
            <a:r>
              <a:rPr lang="es-PE" dirty="0"/>
              <a:t> (</a:t>
            </a:r>
            <a:r>
              <a:rPr lang="es-PE" dirty="0" err="1"/>
              <a:t>Html</a:t>
            </a:r>
            <a:r>
              <a:rPr lang="es-PE" dirty="0"/>
              <a:t> </a:t>
            </a:r>
            <a:r>
              <a:rPr lang="es-PE" dirty="0" err="1"/>
              <a:t>elements</a:t>
            </a:r>
            <a:r>
              <a:rPr lang="es-PE" dirty="0"/>
              <a:t>)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Properties</a:t>
            </a:r>
            <a:endParaRPr lang="es-PE" dirty="0"/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Methods</a:t>
            </a:r>
            <a:endParaRPr lang="es-PE" dirty="0"/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Events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789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D1CBC94-61DE-1B18-32CE-65B0EBC0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980728"/>
            <a:ext cx="5362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4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5576" y="620688"/>
            <a:ext cx="4896544" cy="6599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>
                <a:solidFill>
                  <a:schemeClr val="tx1"/>
                </a:solidFill>
                <a:latin typeface="Berlin Sans FB" pitchFamily="34" charset="0"/>
              </a:rPr>
              <a:t>Funciones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830B0-9BA0-A9D2-FAE0-CDE185769C7D}"/>
              </a:ext>
            </a:extLst>
          </p:cNvPr>
          <p:cNvSpPr txBox="1"/>
          <p:nvPr/>
        </p:nvSpPr>
        <p:spPr>
          <a:xfrm>
            <a:off x="755576" y="5373216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promotes</a:t>
            </a:r>
            <a:r>
              <a:rPr lang="es-PE" dirty="0"/>
              <a:t> DRY </a:t>
            </a:r>
            <a:r>
              <a:rPr lang="es-PE" dirty="0" err="1"/>
              <a:t>pattern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E2FC14-27A4-3C09-6E8D-19CDA8BB4E25}"/>
              </a:ext>
            </a:extLst>
          </p:cNvPr>
          <p:cNvSpPr txBox="1"/>
          <p:nvPr/>
        </p:nvSpPr>
        <p:spPr>
          <a:xfrm>
            <a:off x="755576" y="162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Syntax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4D7350-0E12-B5D1-D9F7-13BBC216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21065"/>
            <a:ext cx="4162425" cy="7143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8CCACDD-41A6-E103-700F-38F01C794A58}"/>
              </a:ext>
            </a:extLst>
          </p:cNvPr>
          <p:cNvSpPr txBox="1"/>
          <p:nvPr/>
        </p:nvSpPr>
        <p:spPr>
          <a:xfrm>
            <a:off x="1168509" y="22048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Declaration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A73C36-593B-ED12-B31D-BF7A220DE590}"/>
              </a:ext>
            </a:extLst>
          </p:cNvPr>
          <p:cNvSpPr txBox="1"/>
          <p:nvPr/>
        </p:nvSpPr>
        <p:spPr>
          <a:xfrm>
            <a:off x="1143094" y="38476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Invocation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7D3C3EC-1A2E-2051-8171-8A6F570B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370453"/>
            <a:ext cx="3038475" cy="2571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98C710C-81D0-A399-B525-2F68683CC6E3}"/>
              </a:ext>
            </a:extLst>
          </p:cNvPr>
          <p:cNvSpPr txBox="1"/>
          <p:nvPr/>
        </p:nvSpPr>
        <p:spPr>
          <a:xfrm>
            <a:off x="6372200" y="28935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Scope</a:t>
            </a:r>
            <a:endParaRPr lang="es-PE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9710ED6-65D0-C635-BD72-E77DA0BB5A70}"/>
              </a:ext>
            </a:extLst>
          </p:cNvPr>
          <p:cNvCxnSpPr>
            <a:stCxn id="16" idx="1"/>
            <a:endCxn id="7" idx="3"/>
          </p:cNvCxnSpPr>
          <p:nvPr/>
        </p:nvCxnSpPr>
        <p:spPr>
          <a:xfrm flipH="1">
            <a:off x="5422057" y="3078253"/>
            <a:ext cx="950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2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2033</TotalTime>
  <Words>744</Words>
  <Application>Microsoft Office PowerPoint</Application>
  <PresentationFormat>Presentación en pantalla (4:3)</PresentationFormat>
  <Paragraphs>152</Paragraphs>
  <Slides>28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Berlin Sans FB</vt:lpstr>
      <vt:lpstr>Calibri</vt:lpstr>
      <vt:lpstr>Impact</vt:lpstr>
      <vt:lpstr>Monaco</vt:lpstr>
      <vt:lpstr>Times New Roman</vt:lpstr>
      <vt:lpstr>NewsPrint</vt:lpstr>
      <vt:lpstr>Web Básico 1 y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SESIONES</dc:title>
  <dc:creator>USUARIO</dc:creator>
  <cp:lastModifiedBy>David Perales</cp:lastModifiedBy>
  <cp:revision>17</cp:revision>
  <dcterms:created xsi:type="dcterms:W3CDTF">2022-08-05T23:54:40Z</dcterms:created>
  <dcterms:modified xsi:type="dcterms:W3CDTF">2023-01-06T02:44:00Z</dcterms:modified>
</cp:coreProperties>
</file>