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63" r:id="rId7"/>
    <p:sldId id="264" r:id="rId8"/>
    <p:sldId id="260" r:id="rId9"/>
    <p:sldId id="265" r:id="rId10"/>
    <p:sldId id="266" r:id="rId11"/>
    <p:sldId id="267" r:id="rId12"/>
    <p:sldId id="259"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D4773BC8-9948-4AC4-85EC-4A06ADE9CE91}" type="datetimeFigureOut">
              <a:rPr lang="es-PE" smtClean="0"/>
              <a:t>16/01/2022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315257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773BC8-9948-4AC4-85EC-4A06ADE9CE91}" type="datetimeFigureOut">
              <a:rPr lang="es-PE" smtClean="0"/>
              <a:t>16/01/2022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332732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773BC8-9948-4AC4-85EC-4A06ADE9CE91}" type="datetimeFigureOut">
              <a:rPr lang="es-PE" smtClean="0"/>
              <a:t>16/01/2022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275453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773BC8-9948-4AC4-85EC-4A06ADE9CE91}" type="datetimeFigureOut">
              <a:rPr lang="es-PE" smtClean="0"/>
              <a:t>16/01/2022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115913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4773BC8-9948-4AC4-85EC-4A06ADE9CE91}" type="datetimeFigureOut">
              <a:rPr lang="es-PE" smtClean="0"/>
              <a:t>16/01/2022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118580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D4773BC8-9948-4AC4-85EC-4A06ADE9CE91}" type="datetimeFigureOut">
              <a:rPr lang="es-PE" smtClean="0"/>
              <a:t>16/01/2022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109176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4773BC8-9948-4AC4-85EC-4A06ADE9CE91}" type="datetimeFigureOut">
              <a:rPr lang="es-PE" smtClean="0"/>
              <a:t>16/01/2022</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401428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D4773BC8-9948-4AC4-85EC-4A06ADE9CE91}" type="datetimeFigureOut">
              <a:rPr lang="es-PE" smtClean="0"/>
              <a:t>16/01/2022</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156026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773BC8-9948-4AC4-85EC-4A06ADE9CE91}" type="datetimeFigureOut">
              <a:rPr lang="es-PE" smtClean="0"/>
              <a:t>16/01/2022</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297157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773BC8-9948-4AC4-85EC-4A06ADE9CE91}" type="datetimeFigureOut">
              <a:rPr lang="es-PE" smtClean="0"/>
              <a:t>16/01/2022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77333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773BC8-9948-4AC4-85EC-4A06ADE9CE91}" type="datetimeFigureOut">
              <a:rPr lang="es-PE" smtClean="0"/>
              <a:t>16/01/2022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42C1CB5-3C04-4138-94F4-8FA29448BDDD}" type="slidenum">
              <a:rPr lang="es-PE" smtClean="0"/>
              <a:t>‹Nº›</a:t>
            </a:fld>
            <a:endParaRPr lang="es-PE"/>
          </a:p>
        </p:txBody>
      </p:sp>
    </p:spTree>
    <p:extLst>
      <p:ext uri="{BB962C8B-B14F-4D97-AF65-F5344CB8AC3E}">
        <p14:creationId xmlns:p14="http://schemas.microsoft.com/office/powerpoint/2010/main" val="159187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73BC8-9948-4AC4-85EC-4A06ADE9CE91}" type="datetimeFigureOut">
              <a:rPr lang="es-PE" smtClean="0"/>
              <a:t>16/01/2022</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C1CB5-3C04-4138-94F4-8FA29448BDDD}" type="slidenum">
              <a:rPr lang="es-PE" smtClean="0"/>
              <a:t>‹Nº›</a:t>
            </a:fld>
            <a:endParaRPr lang="es-PE"/>
          </a:p>
        </p:txBody>
      </p:sp>
    </p:spTree>
    <p:extLst>
      <p:ext uri="{BB962C8B-B14F-4D97-AF65-F5344CB8AC3E}">
        <p14:creationId xmlns:p14="http://schemas.microsoft.com/office/powerpoint/2010/main" val="3663139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bogado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estudiowarthon.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19183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VISION</a:t>
            </a:r>
            <a:br>
              <a:rPr lang="es-PE" dirty="0"/>
            </a:br>
            <a:endParaRPr lang="es-PE" dirty="0"/>
          </a:p>
        </p:txBody>
      </p:sp>
      <p:sp>
        <p:nvSpPr>
          <p:cNvPr id="3" name="Marcador de contenido 2"/>
          <p:cNvSpPr>
            <a:spLocks noGrp="1"/>
          </p:cNvSpPr>
          <p:nvPr>
            <p:ph idx="1"/>
          </p:nvPr>
        </p:nvSpPr>
        <p:spPr/>
        <p:txBody>
          <a:bodyPr/>
          <a:lstStyle/>
          <a:p>
            <a:r>
              <a:rPr lang="es-ES" dirty="0"/>
              <a:t>Ser líderes en el mercado legal peruano, con trascendencia internacional. Posicionarnos como la mejor firma de prestación de servicios profesionales, con presencia en todas las regiones del país, y puntos de referencia en Latinoamérica y Europa.</a:t>
            </a:r>
          </a:p>
          <a:p>
            <a:endParaRPr lang="es-PE" dirty="0"/>
          </a:p>
        </p:txBody>
      </p:sp>
    </p:spTree>
    <p:extLst>
      <p:ext uri="{BB962C8B-B14F-4D97-AF65-F5344CB8AC3E}">
        <p14:creationId xmlns:p14="http://schemas.microsoft.com/office/powerpoint/2010/main" val="391282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MISION</a:t>
            </a:r>
            <a:br>
              <a:rPr lang="es-PE" dirty="0"/>
            </a:br>
            <a:endParaRPr lang="es-PE" dirty="0"/>
          </a:p>
        </p:txBody>
      </p:sp>
      <p:sp>
        <p:nvSpPr>
          <p:cNvPr id="3" name="Marcador de contenido 2"/>
          <p:cNvSpPr>
            <a:spLocks noGrp="1"/>
          </p:cNvSpPr>
          <p:nvPr>
            <p:ph idx="1"/>
          </p:nvPr>
        </p:nvSpPr>
        <p:spPr/>
        <p:txBody>
          <a:bodyPr/>
          <a:lstStyle/>
          <a:p>
            <a:r>
              <a:rPr lang="es-ES" dirty="0"/>
              <a:t>Concentrar un centro de servicios legales especializados, brindando soluciones integrales y personalizadas, bajo el contexto de los mejores estándares de calidad en el servicio.</a:t>
            </a:r>
          </a:p>
          <a:p>
            <a:endParaRPr lang="es-PE" dirty="0"/>
          </a:p>
        </p:txBody>
      </p:sp>
    </p:spTree>
    <p:extLst>
      <p:ext uri="{BB962C8B-B14F-4D97-AF65-F5344CB8AC3E}">
        <p14:creationId xmlns:p14="http://schemas.microsoft.com/office/powerpoint/2010/main" val="286343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1972"/>
            <a:ext cx="9761113" cy="1014256"/>
          </a:xfrm>
        </p:spPr>
        <p:txBody>
          <a:bodyPr/>
          <a:lstStyle/>
          <a:p>
            <a:r>
              <a:rPr lang="es-PE" dirty="0" smtClean="0">
                <a:hlinkClick r:id="rId2"/>
              </a:rPr>
              <a:t>https://www.abogados.com</a:t>
            </a:r>
            <a:r>
              <a:rPr lang="es-PE" dirty="0" smtClean="0"/>
              <a:t> </a:t>
            </a:r>
            <a:endParaRPr lang="es-PE" dirty="0"/>
          </a:p>
        </p:txBody>
      </p:sp>
      <p:sp>
        <p:nvSpPr>
          <p:cNvPr id="3" name="Marcador de contenido 2"/>
          <p:cNvSpPr>
            <a:spLocks noGrp="1"/>
          </p:cNvSpPr>
          <p:nvPr>
            <p:ph idx="1"/>
          </p:nvPr>
        </p:nvSpPr>
        <p:spPr>
          <a:xfrm>
            <a:off x="838200" y="1825625"/>
            <a:ext cx="10515600" cy="3287288"/>
          </a:xfrm>
        </p:spPr>
        <p:txBody>
          <a:bodyPr/>
          <a:lstStyle/>
          <a:p>
            <a:r>
              <a:rPr lang="es-ES" dirty="0"/>
              <a:t>Somos abogados bilingües de la firma Morgan &amp; Morgan con décadas de experiencia sirviendo a la comunidad hispana en los Estados Unidos. Abogados.com es la primera Oficina de abogados que se enfocan en accidentes, lesiones, y leyes laborales: nuestra meta es que usted pueda acceder ayuda legal desde donde quiera, de la forma más simple</a:t>
            </a:r>
            <a:endParaRPr lang="es-PE" dirty="0"/>
          </a:p>
        </p:txBody>
      </p:sp>
    </p:spTree>
    <p:extLst>
      <p:ext uri="{BB962C8B-B14F-4D97-AF65-F5344CB8AC3E}">
        <p14:creationId xmlns:p14="http://schemas.microsoft.com/office/powerpoint/2010/main" val="388131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0926" y="1310470"/>
            <a:ext cx="10515600" cy="4351338"/>
          </a:xfrm>
        </p:spPr>
        <p:txBody>
          <a:bodyPr>
            <a:normAutofit/>
          </a:bodyPr>
          <a:lstStyle/>
          <a:p>
            <a:pPr fontAlgn="base"/>
            <a:r>
              <a:rPr lang="es-ES" b="1" dirty="0"/>
              <a:t>Derecho Civil</a:t>
            </a:r>
          </a:p>
          <a:p>
            <a:pPr fontAlgn="base"/>
            <a:r>
              <a:rPr lang="es-ES" dirty="0"/>
              <a:t>Petición de herencia, sucesión intestada, indemnización por daños y perjuicios, alimentos, divorcios, impugnación de paternidad, régimen de visitas, etc</a:t>
            </a:r>
            <a:r>
              <a:rPr lang="es-ES" dirty="0" smtClean="0"/>
              <a:t>.</a:t>
            </a:r>
            <a:endParaRPr lang="es-ES" dirty="0"/>
          </a:p>
          <a:p>
            <a:endParaRPr lang="es-PE" i="1" dirty="0"/>
          </a:p>
        </p:txBody>
      </p:sp>
      <p:sp>
        <p:nvSpPr>
          <p:cNvPr id="4" name="CuadroTexto 3"/>
          <p:cNvSpPr txBox="1"/>
          <p:nvPr/>
        </p:nvSpPr>
        <p:spPr>
          <a:xfrm>
            <a:off x="1300766" y="412124"/>
            <a:ext cx="8667482" cy="369332"/>
          </a:xfrm>
          <a:prstGeom prst="rect">
            <a:avLst/>
          </a:prstGeom>
          <a:noFill/>
        </p:spPr>
        <p:txBody>
          <a:bodyPr wrap="square" rtlCol="0">
            <a:spAutoFit/>
          </a:bodyPr>
          <a:lstStyle/>
          <a:p>
            <a:r>
              <a:rPr lang="es-PE" dirty="0" smtClean="0">
                <a:hlinkClick r:id="rId2"/>
              </a:rPr>
              <a:t>https://estudiowarthon.pe</a:t>
            </a:r>
            <a:r>
              <a:rPr lang="es-PE" dirty="0" smtClean="0"/>
              <a:t> </a:t>
            </a:r>
            <a:endParaRPr lang="es-PE"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117" y="3709962"/>
            <a:ext cx="4961720" cy="2480860"/>
          </a:xfrm>
          <a:prstGeom prst="rect">
            <a:avLst/>
          </a:prstGeom>
        </p:spPr>
      </p:pic>
    </p:spTree>
    <p:extLst>
      <p:ext uri="{BB962C8B-B14F-4D97-AF65-F5344CB8AC3E}">
        <p14:creationId xmlns:p14="http://schemas.microsoft.com/office/powerpoint/2010/main" val="200535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748048" y="1825626"/>
            <a:ext cx="10515600" cy="4351338"/>
          </a:xfrm>
        </p:spPr>
        <p:txBody>
          <a:bodyPr/>
          <a:lstStyle/>
          <a:p>
            <a:pPr fontAlgn="base"/>
            <a:r>
              <a:rPr lang="es-ES" b="1" dirty="0"/>
              <a:t>Derecho Penal</a:t>
            </a:r>
          </a:p>
          <a:p>
            <a:pPr fontAlgn="base"/>
            <a:r>
              <a:rPr lang="es-ES" dirty="0"/>
              <a:t>Delitos contra la vida, (homicidio, lesiones), injuria, calumnia, difamación, acoso, chantaje sexual, hurto, robo, estafa, apropiación ilícita, etc.</a:t>
            </a:r>
          </a:p>
          <a:p>
            <a:pPr fontAlgn="base"/>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3611921"/>
            <a:ext cx="4650480" cy="2325240"/>
          </a:xfrm>
          <a:prstGeom prst="rect">
            <a:avLst/>
          </a:prstGeom>
        </p:spPr>
      </p:pic>
    </p:spTree>
    <p:extLst>
      <p:ext uri="{BB962C8B-B14F-4D97-AF65-F5344CB8AC3E}">
        <p14:creationId xmlns:p14="http://schemas.microsoft.com/office/powerpoint/2010/main" val="318714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1690688"/>
            <a:ext cx="10515600" cy="4351338"/>
          </a:xfrm>
        </p:spPr>
        <p:txBody>
          <a:bodyPr/>
          <a:lstStyle/>
          <a:p>
            <a:pPr fontAlgn="base"/>
            <a:r>
              <a:rPr lang="es-ES" b="1" dirty="0"/>
              <a:t>Derecho Corporativo</a:t>
            </a:r>
          </a:p>
          <a:p>
            <a:pPr fontAlgn="base"/>
            <a:r>
              <a:rPr lang="es-ES" dirty="0"/>
              <a:t>Reorganizaciones empresariales, sociedades, empresas unipersonales, sucursales, constitución de empresas, fusiones y adquisiciones, contratos comerciales, consorcios y otras.</a:t>
            </a:r>
          </a:p>
          <a:p>
            <a:endParaRPr lang="es-PE" dirty="0"/>
          </a:p>
          <a:p>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548" y="3669497"/>
            <a:ext cx="4054162" cy="2179657"/>
          </a:xfrm>
          <a:prstGeom prst="rect">
            <a:avLst/>
          </a:prstGeom>
        </p:spPr>
      </p:pic>
    </p:spTree>
    <p:extLst>
      <p:ext uri="{BB962C8B-B14F-4D97-AF65-F5344CB8AC3E}">
        <p14:creationId xmlns:p14="http://schemas.microsoft.com/office/powerpoint/2010/main" val="261175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5017" y="333935"/>
            <a:ext cx="10515600" cy="4351338"/>
          </a:xfrm>
        </p:spPr>
        <p:txBody>
          <a:bodyPr>
            <a:normAutofit/>
          </a:bodyPr>
          <a:lstStyle/>
          <a:p>
            <a:pPr marL="0" indent="0" fontAlgn="base">
              <a:buNone/>
            </a:pPr>
            <a:r>
              <a:rPr lang="es-ES" b="1" dirty="0"/>
              <a:t/>
            </a:r>
            <a:br>
              <a:rPr lang="es-ES" b="1" dirty="0"/>
            </a:br>
            <a:r>
              <a:rPr lang="es-ES" b="1" dirty="0"/>
              <a:t>04.</a:t>
            </a:r>
          </a:p>
          <a:p>
            <a:pPr fontAlgn="base"/>
            <a:r>
              <a:rPr lang="es-ES" b="1" dirty="0"/>
              <a:t>Derecho Tributario</a:t>
            </a:r>
          </a:p>
          <a:p>
            <a:pPr fontAlgn="base"/>
            <a:r>
              <a:rPr lang="es-ES" dirty="0"/>
              <a:t>Procedimientos tributarios en sede administrativa y/o judicial, solicitudes de fraccionamiento, prescripción, devolución de impuestos, retenciones del IGV, pago de impuestos en exceso o indebidos, etc</a:t>
            </a:r>
            <a:r>
              <a:rPr lang="es-ES" dirty="0" smtClean="0"/>
              <a:t>.</a:t>
            </a:r>
          </a:p>
          <a:p>
            <a:pPr fontAlgn="base"/>
            <a:r>
              <a:rPr lang="es-ES" b="1" dirty="0"/>
              <a:t/>
            </a:r>
            <a:br>
              <a:rPr lang="es-ES" b="1" dirty="0"/>
            </a:br>
            <a:endParaRPr lang="es-E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462" y="3370786"/>
            <a:ext cx="3947375" cy="2412833"/>
          </a:xfrm>
          <a:prstGeom prst="rect">
            <a:avLst/>
          </a:prstGeom>
        </p:spPr>
      </p:pic>
    </p:spTree>
    <p:extLst>
      <p:ext uri="{BB962C8B-B14F-4D97-AF65-F5344CB8AC3E}">
        <p14:creationId xmlns:p14="http://schemas.microsoft.com/office/powerpoint/2010/main" val="157122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1690688"/>
            <a:ext cx="10515600" cy="4351338"/>
          </a:xfrm>
        </p:spPr>
        <p:txBody>
          <a:bodyPr>
            <a:normAutofit/>
          </a:bodyPr>
          <a:lstStyle/>
          <a:p>
            <a:pPr fontAlgn="base"/>
            <a:r>
              <a:rPr lang="es-ES" b="1" dirty="0"/>
              <a:t>05.</a:t>
            </a:r>
          </a:p>
          <a:p>
            <a:pPr fontAlgn="base"/>
            <a:r>
              <a:rPr lang="es-ES" b="1" dirty="0"/>
              <a:t>Derecho Laboral</a:t>
            </a:r>
          </a:p>
          <a:p>
            <a:pPr fontAlgn="base"/>
            <a:r>
              <a:rPr lang="es-ES" dirty="0"/>
              <a:t>Relaciones laborales individuales, negociación colectiva, impuestos laborales y auditorías, contratación de personal, procedimientos de fiscalización, procedimientos administrativos y judiciales, etc.</a:t>
            </a:r>
          </a:p>
          <a:p>
            <a:pPr fontAlgn="base"/>
            <a:r>
              <a:rPr lang="es-ES" b="1" dirty="0"/>
              <a:t/>
            </a:r>
            <a:br>
              <a:rPr lang="es-ES" b="1" dirty="0"/>
            </a:br>
            <a:endParaRPr lang="es-ES" dirty="0"/>
          </a:p>
          <a:p>
            <a:endParaRPr lang="es-PE"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3003" y="4107288"/>
            <a:ext cx="4277932" cy="2138966"/>
          </a:xfrm>
          <a:prstGeom prst="rect">
            <a:avLst/>
          </a:prstGeom>
        </p:spPr>
      </p:pic>
    </p:spTree>
    <p:extLst>
      <p:ext uri="{BB962C8B-B14F-4D97-AF65-F5344CB8AC3E}">
        <p14:creationId xmlns:p14="http://schemas.microsoft.com/office/powerpoint/2010/main" val="131549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9254"/>
            <a:ext cx="10515600" cy="4351338"/>
          </a:xfrm>
        </p:spPr>
        <p:txBody>
          <a:bodyPr/>
          <a:lstStyle/>
          <a:p>
            <a:pPr fontAlgn="base"/>
            <a:r>
              <a:rPr lang="es-ES" b="1" dirty="0"/>
              <a:t>06.</a:t>
            </a:r>
          </a:p>
          <a:p>
            <a:pPr fontAlgn="base"/>
            <a:r>
              <a:rPr lang="es-ES" b="1" dirty="0"/>
              <a:t>Derecho Migratorio</a:t>
            </a:r>
          </a:p>
          <a:p>
            <a:pPr fontAlgn="base"/>
            <a:r>
              <a:rPr lang="es-ES" dirty="0"/>
              <a:t>Obtención del carné de extranjería, prórroga de residencia, cambio de domicilio, regularización migratoria, permiso para firmar contratos, visa para trabajar en Perú, apostilla, matrimonio con peruanos, obtención de la nacionalidad, etc.</a:t>
            </a:r>
          </a:p>
          <a:p>
            <a:endParaRPr lang="es-PE"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2080" y="3291149"/>
            <a:ext cx="3604028" cy="2400339"/>
          </a:xfrm>
          <a:prstGeom prst="rect">
            <a:avLst/>
          </a:prstGeom>
        </p:spPr>
      </p:pic>
    </p:spTree>
    <p:extLst>
      <p:ext uri="{BB962C8B-B14F-4D97-AF65-F5344CB8AC3E}">
        <p14:creationId xmlns:p14="http://schemas.microsoft.com/office/powerpoint/2010/main" val="15796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PE" b="1" dirty="0"/>
              <a:t>Solución de Controversias</a:t>
            </a:r>
          </a:p>
          <a:p>
            <a:endParaRPr lang="es-PE" dirty="0" smtClean="0"/>
          </a:p>
          <a:p>
            <a:r>
              <a:rPr lang="es-PE" dirty="0" smtClean="0"/>
              <a:t>Patrocinamos </a:t>
            </a:r>
            <a:r>
              <a:rPr lang="es-PE" dirty="0"/>
              <a:t>en diferentes procesos judiciales en materia civil, laboral, administrativo, constitucional, penal.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338" y="4001294"/>
            <a:ext cx="3596493" cy="2065083"/>
          </a:xfrm>
          <a:prstGeom prst="rect">
            <a:avLst/>
          </a:prstGeom>
        </p:spPr>
      </p:pic>
    </p:spTree>
    <p:extLst>
      <p:ext uri="{BB962C8B-B14F-4D97-AF65-F5344CB8AC3E}">
        <p14:creationId xmlns:p14="http://schemas.microsoft.com/office/powerpoint/2010/main" val="124358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PE" dirty="0" smtClean="0"/>
              <a:t>Derecho </a:t>
            </a:r>
            <a:r>
              <a:rPr lang="es-PE" dirty="0"/>
              <a:t>Municipal</a:t>
            </a:r>
          </a:p>
          <a:p>
            <a:endParaRPr lang="es-ES" dirty="0" smtClean="0"/>
          </a:p>
          <a:p>
            <a:r>
              <a:rPr lang="es-ES" dirty="0" smtClean="0"/>
              <a:t>Asesoramos </a:t>
            </a:r>
            <a:r>
              <a:rPr lang="es-ES" dirty="0"/>
              <a:t>en la obtención de autorizaciones, licencias y permisos administrativos. Elaboramos descargos a papeletas, resoluciones de sanción, procedimientos sancionadores en general.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714" y="4261698"/>
            <a:ext cx="3586632" cy="2151979"/>
          </a:xfrm>
          <a:prstGeom prst="rect">
            <a:avLst/>
          </a:prstGeom>
        </p:spPr>
      </p:pic>
    </p:spTree>
    <p:extLst>
      <p:ext uri="{BB962C8B-B14F-4D97-AF65-F5344CB8AC3E}">
        <p14:creationId xmlns:p14="http://schemas.microsoft.com/office/powerpoint/2010/main" val="27998506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350</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VISION </vt:lpstr>
      <vt:lpstr>MISION </vt:lpstr>
      <vt:lpstr>https://www.abogados.com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cp:revision>
  <dcterms:created xsi:type="dcterms:W3CDTF">2022-01-10T19:10:21Z</dcterms:created>
  <dcterms:modified xsi:type="dcterms:W3CDTF">2022-01-16T18:31:14Z</dcterms:modified>
</cp:coreProperties>
</file>