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3" r:id="rId16"/>
    <p:sldId id="274" r:id="rId17"/>
    <p:sldId id="275" r:id="rId18"/>
    <p:sldId id="271" r:id="rId19"/>
    <p:sldId id="276" r:id="rId20"/>
    <p:sldId id="272" r:id="rId21"/>
    <p:sldId id="259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go" initials="T" lastIdx="2" clrIdx="0">
    <p:extLst>
      <p:ext uri="{19B8F6BF-5375-455C-9EA6-DF929625EA0E}">
        <p15:presenceInfo xmlns:p15="http://schemas.microsoft.com/office/powerpoint/2012/main" userId="Tia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9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65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18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60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6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72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37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84ECF6-D767-4B6B-ADCE-186107BBE6D6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DB53FD-C3A9-4768-8EB5-38800D3D2F3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1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4cJrVN" TargetMode="External"/><Relationship Id="rId2" Type="http://schemas.openxmlformats.org/officeDocument/2006/relationships/hyperlink" Target="http://goo.gl/4kV5n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pjbUp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cQlex" TargetMode="External"/><Relationship Id="rId2" Type="http://schemas.openxmlformats.org/officeDocument/2006/relationships/hyperlink" Target="http://192.168.7.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oo.gl/gvrllx" TargetMode="External"/><Relationship Id="rId4" Type="http://schemas.openxmlformats.org/officeDocument/2006/relationships/hyperlink" Target="http://blacklib.yigityuce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4ri8T" TargetMode="External"/><Relationship Id="rId2" Type="http://schemas.openxmlformats.org/officeDocument/2006/relationships/hyperlink" Target="https://goo.gl/Ackx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oo.gl/RDu5Ex" TargetMode="External"/><Relationship Id="rId4" Type="http://schemas.openxmlformats.org/officeDocument/2006/relationships/hyperlink" Target="https://goo.gl/8aM29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linux.org/Beagleboard:BeagleBoneBlack" TargetMode="External"/><Relationship Id="rId2" Type="http://schemas.openxmlformats.org/officeDocument/2006/relationships/hyperlink" Target="https://beagleboard.org/bl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acklib.yigityuce.com/" TargetMode="External"/><Relationship Id="rId4" Type="http://schemas.openxmlformats.org/officeDocument/2006/relationships/hyperlink" Target="https://learn.adafruit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miranda.tiagof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beaglebone-black-gpio-interactive-ma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kimon.fr/beaglebone-black-gpio-interactive-map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://beagleboard.org/getting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://exploringbeaglebone.com/" TargetMode="External"/><Relationship Id="rId4" Type="http://schemas.openxmlformats.org/officeDocument/2006/relationships/hyperlink" Target="https://sergioprado.org/primeiras-impressoes-da-beaglebone-blac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eagleboard.org/latest-imag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/" TargetMode="External"/><Relationship Id="rId2" Type="http://schemas.openxmlformats.org/officeDocument/2006/relationships/hyperlink" Target="https://learn.adafruit.com/beaglebone-black-installing-operating-syst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Tópicos sobre </a:t>
            </a:r>
            <a:r>
              <a:rPr lang="pt-BR" dirty="0" err="1" smtClean="0"/>
              <a:t>BeagleBone</a:t>
            </a:r>
            <a:r>
              <a:rPr lang="pt-BR" dirty="0" smtClean="0"/>
              <a:t> Black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SISTEMAS DE TEMPO REAL – DCA0125</a:t>
            </a:r>
          </a:p>
          <a:p>
            <a:r>
              <a:rPr lang="pt-BR" dirty="0" smtClean="0"/>
              <a:t>Docente: Luiz Affonso H. de Oliveira</a:t>
            </a:r>
          </a:p>
          <a:p>
            <a:r>
              <a:rPr lang="pt-BR" dirty="0" smtClean="0"/>
              <a:t>Docente Assistido: Tiago Fernandes de Miranda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1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Debian – Via Linux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Através do terminal no Linux execute os seguintes comandos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9935568" y="365125"/>
            <a:ext cx="1418232" cy="1568938"/>
            <a:chOff x="8831406" y="4863270"/>
            <a:chExt cx="1418232" cy="1568938"/>
          </a:xfrm>
        </p:grpSpPr>
        <p:pic>
          <p:nvPicPr>
            <p:cNvPr id="5" name="Picture 2" descr="Debi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406" y="4863270"/>
              <a:ext cx="1187400" cy="144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 rot="16200000">
              <a:off x="9474265" y="5656835"/>
              <a:ext cx="1319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900" dirty="0" smtClean="0"/>
                <a:t>Fonte: www.debian.org</a:t>
              </a:r>
              <a:endParaRPr lang="pt-BR" sz="900" dirty="0"/>
            </a:p>
          </p:txBody>
        </p:sp>
      </p:grpSp>
      <p:pic>
        <p:nvPicPr>
          <p:cNvPr id="7" name="Imagem 6" descr="Conteúdo das aulas de beagle board - tiago.fdmiranda@bct.ect.ufrn.br - E-mail de Escola de Ciências e Tecnologia - UFRN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2" t="31290" r="25596" b="34608"/>
          <a:stretch/>
        </p:blipFill>
        <p:spPr>
          <a:xfrm>
            <a:off x="3054384" y="2317173"/>
            <a:ext cx="7621090" cy="2869823"/>
          </a:xfrm>
          <a:prstGeom prst="rect">
            <a:avLst/>
          </a:prstGeom>
        </p:spPr>
      </p:pic>
      <p:pic>
        <p:nvPicPr>
          <p:cNvPr id="8" name="Imagem 7" descr="Conteúdo das aulas de beagle board - tiago.fdmiranda@bct.ect.ufrn.br - E-mail de Escola de Ciências e Tecnologia - UFRN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2" t="48113" r="26874" b="45913"/>
          <a:stretch/>
        </p:blipFill>
        <p:spPr>
          <a:xfrm>
            <a:off x="3190011" y="5450784"/>
            <a:ext cx="7349836" cy="436710"/>
          </a:xfrm>
          <a:prstGeom prst="rect">
            <a:avLst/>
          </a:prstGeom>
        </p:spPr>
      </p:pic>
      <p:sp>
        <p:nvSpPr>
          <p:cNvPr id="10" name="Texto Explicativo 2 9"/>
          <p:cNvSpPr/>
          <p:nvPr/>
        </p:nvSpPr>
        <p:spPr>
          <a:xfrm flipH="1">
            <a:off x="1049484" y="2608118"/>
            <a:ext cx="1676128" cy="4685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849"/>
              <a:gd name="adj6" fmla="val -28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Download a ISO</a:t>
            </a:r>
            <a:endParaRPr lang="pt-BR" dirty="0"/>
          </a:p>
        </p:txBody>
      </p:sp>
      <p:sp>
        <p:nvSpPr>
          <p:cNvPr id="12" name="Texto Explicativo 2 11"/>
          <p:cNvSpPr/>
          <p:nvPr/>
        </p:nvSpPr>
        <p:spPr>
          <a:xfrm flipH="1">
            <a:off x="1049484" y="3211611"/>
            <a:ext cx="1676128" cy="4685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202"/>
              <a:gd name="adj6" fmla="val -28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Descompacta</a:t>
            </a:r>
            <a:endParaRPr lang="pt-BR" dirty="0"/>
          </a:p>
        </p:txBody>
      </p:sp>
      <p:sp>
        <p:nvSpPr>
          <p:cNvPr id="13" name="Texto Explicativo 2 12"/>
          <p:cNvSpPr/>
          <p:nvPr/>
        </p:nvSpPr>
        <p:spPr>
          <a:xfrm flipH="1">
            <a:off x="1049484" y="3815104"/>
            <a:ext cx="1676128" cy="4685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673"/>
              <a:gd name="adj6" fmla="val -28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Acessa pasta</a:t>
            </a:r>
            <a:endParaRPr lang="pt-BR" dirty="0"/>
          </a:p>
        </p:txBody>
      </p:sp>
      <p:sp>
        <p:nvSpPr>
          <p:cNvPr id="14" name="Texto Explicativo 2 13"/>
          <p:cNvSpPr/>
          <p:nvPr/>
        </p:nvSpPr>
        <p:spPr>
          <a:xfrm flipH="1">
            <a:off x="1054407" y="4626673"/>
            <a:ext cx="1676128" cy="4685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938"/>
              <a:gd name="adj6" fmla="val -27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 todos os drivers</a:t>
            </a:r>
            <a:endParaRPr lang="pt-BR" dirty="0"/>
          </a:p>
        </p:txBody>
      </p:sp>
      <p:sp>
        <p:nvSpPr>
          <p:cNvPr id="15" name="Texto Explicativo 2 14"/>
          <p:cNvSpPr/>
          <p:nvPr/>
        </p:nvSpPr>
        <p:spPr>
          <a:xfrm flipH="1">
            <a:off x="1099434" y="5451578"/>
            <a:ext cx="1676128" cy="4685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979"/>
              <a:gd name="adj6" fmla="val -22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Copia para SD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SO – Materiais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Laboratório </a:t>
            </a:r>
            <a:r>
              <a:rPr lang="pt-BR" dirty="0" err="1" smtClean="0"/>
              <a:t>Mobilis</a:t>
            </a:r>
            <a:r>
              <a:rPr lang="pt-BR" dirty="0" smtClean="0"/>
              <a:t> (Linux) - </a:t>
            </a:r>
            <a:r>
              <a:rPr lang="pt-BR" dirty="0" smtClean="0">
                <a:hlinkClick r:id="rId2"/>
              </a:rPr>
              <a:t>http://goo.gl/4kV5nU</a:t>
            </a:r>
            <a:endParaRPr lang="pt-BR" dirty="0" smtClean="0"/>
          </a:p>
          <a:p>
            <a:r>
              <a:rPr lang="pt-BR" dirty="0" err="1" smtClean="0"/>
              <a:t>Adafruit</a:t>
            </a:r>
            <a:r>
              <a:rPr lang="pt-BR" dirty="0" smtClean="0"/>
              <a:t> Tutorial (Linux, </a:t>
            </a:r>
            <a:r>
              <a:rPr lang="pt-BR" dirty="0" err="1" smtClean="0"/>
              <a:t>Window</a:t>
            </a:r>
            <a:r>
              <a:rPr lang="pt-BR" dirty="0" smtClean="0"/>
              <a:t> e Mac OS X) - </a:t>
            </a:r>
            <a:r>
              <a:rPr lang="pt-BR" dirty="0" smtClean="0">
                <a:hlinkClick r:id="rId3"/>
              </a:rPr>
              <a:t>https://goo.gl/4cJrVN</a:t>
            </a:r>
            <a:r>
              <a:rPr lang="pt-BR" dirty="0" smtClean="0"/>
              <a:t> </a:t>
            </a:r>
          </a:p>
          <a:p>
            <a:r>
              <a:rPr lang="pt-BR" dirty="0" smtClean="0"/>
              <a:t>Instalando Windows Embarcado - </a:t>
            </a:r>
            <a:r>
              <a:rPr lang="pt-BR" dirty="0" smtClean="0">
                <a:hlinkClick r:id="rId4"/>
              </a:rPr>
              <a:t>https://goo.gl/pjbUp1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Inicializando a </a:t>
            </a:r>
            <a:r>
              <a:rPr lang="pt-BR" dirty="0" err="1" smtClean="0"/>
              <a:t>BeagleBone</a:t>
            </a:r>
            <a:r>
              <a:rPr lang="pt-BR" dirty="0" smtClean="0"/>
              <a:t> Black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93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Com o cartão SD preenchido com o SO, podemos inicializar a placa.</a:t>
            </a:r>
          </a:p>
          <a:p>
            <a:pPr algn="just"/>
            <a:r>
              <a:rPr lang="pt-BR" dirty="0" smtClean="0"/>
              <a:t>Para a primeira inicialização é importante executar o seguinte procedimento:</a:t>
            </a:r>
          </a:p>
          <a:p>
            <a:pPr lvl="1" algn="just"/>
            <a:r>
              <a:rPr lang="pt-BR" dirty="0" smtClean="0"/>
              <a:t>Com a </a:t>
            </a:r>
            <a:r>
              <a:rPr lang="pt-BR" dirty="0" err="1" smtClean="0"/>
              <a:t>BeagleBoard</a:t>
            </a:r>
            <a:r>
              <a:rPr lang="pt-BR" dirty="0" smtClean="0"/>
              <a:t> </a:t>
            </a:r>
            <a:r>
              <a:rPr lang="pt-BR" dirty="0" err="1" smtClean="0"/>
              <a:t>Bone</a:t>
            </a:r>
            <a:r>
              <a:rPr lang="pt-BR" dirty="0" smtClean="0"/>
              <a:t> desconectada da fonte de tensão, coloque o cartão SD no slot;</a:t>
            </a:r>
          </a:p>
          <a:p>
            <a:pPr lvl="1" algn="just"/>
            <a:r>
              <a:rPr lang="pt-BR" dirty="0" smtClean="0"/>
              <a:t>Pressione o botão “Boot Switch” (localizado na imagem) e simultaneamente ligue a placa na fonte de tensão;</a:t>
            </a:r>
          </a:p>
          <a:p>
            <a:pPr lvl="1" algn="just"/>
            <a:r>
              <a:rPr lang="pt-BR" dirty="0" smtClean="0"/>
              <a:t>Os quatro </a:t>
            </a:r>
            <a:r>
              <a:rPr lang="pt-BR" dirty="0" err="1" smtClean="0"/>
              <a:t>leds</a:t>
            </a:r>
            <a:r>
              <a:rPr lang="pt-BR" dirty="0" smtClean="0"/>
              <a:t> da placa irão ligar, mantenha o botão pressionado até que todos os </a:t>
            </a:r>
            <a:r>
              <a:rPr lang="pt-BR" dirty="0" err="1" smtClean="0"/>
              <a:t>leds</a:t>
            </a:r>
            <a:r>
              <a:rPr lang="pt-BR" dirty="0" smtClean="0"/>
              <a:t> fiquem piscando aleatoriamente.</a:t>
            </a:r>
          </a:p>
          <a:p>
            <a:pPr lvl="1" algn="just"/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122" name="Picture 2" descr="beaglebone_BeagleBoneBlac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786" y="1736870"/>
            <a:ext cx="3061092" cy="452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9786810" y="6032355"/>
            <a:ext cx="1790395" cy="23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Fonte: https://learn.adafruit.com/</a:t>
            </a:r>
          </a:p>
        </p:txBody>
      </p:sp>
    </p:spTree>
    <p:extLst>
      <p:ext uri="{BB962C8B-B14F-4D97-AF65-F5344CB8AC3E}">
        <p14:creationId xmlns:p14="http://schemas.microsoft.com/office/powerpoint/2010/main" val="7776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a </a:t>
            </a:r>
            <a:r>
              <a:rPr lang="pt-BR" dirty="0" err="1" smtClean="0"/>
              <a:t>BeagleBone</a:t>
            </a:r>
            <a:r>
              <a:rPr lang="pt-BR" dirty="0" smtClean="0"/>
              <a:t> Black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acessar a </a:t>
            </a:r>
            <a:r>
              <a:rPr lang="pt-BR" dirty="0" err="1" smtClean="0"/>
              <a:t>BeagleBone</a:t>
            </a:r>
            <a:r>
              <a:rPr lang="pt-BR" dirty="0" smtClean="0"/>
              <a:t> Black da seguinte forma:</a:t>
            </a:r>
          </a:p>
          <a:p>
            <a:pPr lvl="1" algn="just"/>
            <a:r>
              <a:rPr lang="pt-BR" dirty="0" smtClean="0"/>
              <a:t>Diretamente pela placa – Utilize um teclado e mouse sem fio USB e conecte um monitor mini HDMI e utilize a placa como um computador normalmente. A resposta gráfica será lenta pois o propósito do sistema não está em fornecer interface gráfica ao usuário</a:t>
            </a:r>
          </a:p>
          <a:p>
            <a:pPr lvl="1" algn="just"/>
            <a:r>
              <a:rPr lang="pt-BR" dirty="0" smtClean="0"/>
              <a:t>Via SSH – Para acessar via SSH é só utilizar o terminal (Linux) ou o </a:t>
            </a:r>
            <a:r>
              <a:rPr lang="pt-BR" dirty="0" err="1" smtClean="0"/>
              <a:t>PuTTy</a:t>
            </a:r>
            <a:r>
              <a:rPr lang="pt-BR" dirty="0" smtClean="0"/>
              <a:t> (Windows). Neste caso é necessário colocar a placa na rede e saber qual o seu IP ( é possível descobrir através do roteador ou </a:t>
            </a:r>
            <a:r>
              <a:rPr lang="pt-BR" i="1" dirty="0" err="1" smtClean="0"/>
              <a:t>ipdescovery</a:t>
            </a:r>
            <a:r>
              <a:rPr lang="pt-BR" i="1" dirty="0" smtClean="0"/>
              <a:t>)</a:t>
            </a:r>
            <a:r>
              <a:rPr lang="pt-BR" dirty="0" smtClean="0"/>
              <a:t>. </a:t>
            </a:r>
          </a:p>
          <a:p>
            <a:pPr lvl="1" algn="just"/>
            <a:r>
              <a:rPr lang="pt-BR" dirty="0" smtClean="0"/>
              <a:t>Via USB – Para acessar via USB utilize o cabo USB e conecte ao seu computador. Utilize o mesmo mecanismo do SSH porém com o IP: </a:t>
            </a:r>
            <a:r>
              <a:rPr lang="pt-BR" dirty="0" smtClean="0">
                <a:hlinkClick r:id="rId2" tooltip="Link: http://192.168.7.2"/>
              </a:rPr>
              <a:t>192.168.7.2</a:t>
            </a:r>
            <a:r>
              <a:rPr lang="pt-BR" dirty="0" smtClean="0"/>
              <a:t> e porta 22. Caso não consiga conectar será necessário instalar drivers da </a:t>
            </a:r>
            <a:r>
              <a:rPr lang="pt-BR" dirty="0" err="1" smtClean="0"/>
              <a:t>Beagle</a:t>
            </a:r>
            <a:r>
              <a:rPr lang="pt-BR" dirty="0" smtClean="0"/>
              <a:t>. Siga este tutorial: </a:t>
            </a:r>
            <a:r>
              <a:rPr lang="pt-BR" dirty="0" smtClean="0">
                <a:hlinkClick r:id="rId3"/>
              </a:rPr>
              <a:t>https://goo.gl/YcQlex</a:t>
            </a:r>
            <a:r>
              <a:rPr lang="pt-BR" dirty="0" smtClean="0"/>
              <a:t> </a:t>
            </a:r>
          </a:p>
          <a:p>
            <a:pPr lvl="1"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9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o Sistema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Ao acessar a </a:t>
            </a:r>
            <a:r>
              <a:rPr lang="pt-BR" dirty="0" err="1" smtClean="0"/>
              <a:t>BeagleBone</a:t>
            </a:r>
            <a:r>
              <a:rPr lang="pt-BR" dirty="0" smtClean="0"/>
              <a:t> Black execute o seguinte comando para checar se está tudo ok:</a:t>
            </a:r>
          </a:p>
          <a:p>
            <a:pPr marL="457200" lvl="1" indent="0" algn="ctr">
              <a:buNone/>
            </a:pPr>
            <a:r>
              <a:rPr lang="pt-BR" dirty="0" err="1" smtClean="0"/>
              <a:t>uname</a:t>
            </a:r>
            <a:r>
              <a:rPr lang="pt-BR" dirty="0" smtClean="0"/>
              <a:t> -a</a:t>
            </a:r>
          </a:p>
          <a:p>
            <a:pPr marL="457200" lvl="1" indent="0" algn="ctr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O resultado deve ser como se segue: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Agora você tem um sistema operacional Linux para usar.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 descr="Conteúdo das aulas de beagle board - tiago.fdmiranda@bct.ect.ufrn.br - E-mail de Escola de Ciências e Tecnologia - UFRN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3" t="63679" r="27218" b="26416"/>
          <a:stretch/>
        </p:blipFill>
        <p:spPr>
          <a:xfrm>
            <a:off x="3243695" y="3574466"/>
            <a:ext cx="5704610" cy="65462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034646" y="4187528"/>
            <a:ext cx="19136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Fonte: Notas de aula </a:t>
            </a:r>
            <a:r>
              <a:rPr lang="pt-BR" sz="900" dirty="0" err="1" smtClean="0"/>
              <a:t>Ivanovitch</a:t>
            </a:r>
            <a:r>
              <a:rPr lang="pt-BR" sz="900" dirty="0" smtClean="0"/>
              <a:t> Silva</a:t>
            </a:r>
          </a:p>
        </p:txBody>
      </p:sp>
    </p:spTree>
    <p:extLst>
      <p:ext uri="{BB962C8B-B14F-4D97-AF65-F5344CB8AC3E}">
        <p14:creationId xmlns:p14="http://schemas.microsoft.com/office/powerpoint/2010/main" val="27656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</a:t>
            </a:r>
            <a:r>
              <a:rPr lang="pt-BR" dirty="0" err="1" smtClean="0"/>
              <a:t>Leds</a:t>
            </a:r>
            <a:r>
              <a:rPr lang="pt-BR" dirty="0" smtClean="0"/>
              <a:t> e Pinos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21827" y="2573770"/>
            <a:ext cx="545869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root@beaglebone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:/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sys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class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leds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/beaglebone:green:usr0# 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echo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 1 &gt; 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brightness</a:t>
            </a:r>
            <a:endParaRPr lang="pt-BR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root@beaglebone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:/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sys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class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leds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/beaglebone:green:usr0# 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echo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 0 &gt; 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brightness</a:t>
            </a:r>
            <a:endParaRPr lang="pt-BR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21002" y="2692732"/>
            <a:ext cx="290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Ligando e desligando o LED 0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21827" y="3440534"/>
            <a:ext cx="545869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a-DK" dirty="0">
                <a:latin typeface="Browallia New" panose="020B0604020202020204" pitchFamily="34" charset="-34"/>
                <a:cs typeface="Browallia New" panose="020B0604020202020204" pitchFamily="34" charset="-34"/>
              </a:rPr>
              <a:t>root@beaglebone:/sys/class/leds/beaglebone:green:usr3# echo timer &gt; trigger</a:t>
            </a:r>
            <a:endParaRPr lang="pt-BR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1002" y="3416337"/>
            <a:ext cx="385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Definindo trigger de timer para o LED 3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80163" y="1823535"/>
            <a:ext cx="40316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>
                <a:latin typeface="Browallia New" panose="020B0604020202020204" pitchFamily="34" charset="-34"/>
                <a:cs typeface="Browallia New" panose="020B0604020202020204" pitchFamily="34" charset="-34"/>
              </a:rPr>
              <a:t>debian@beaglebone:~/Desktop/exemploELinux$ sudo su</a:t>
            </a:r>
            <a:endParaRPr lang="pt-BR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921827" y="4093794"/>
            <a:ext cx="545869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root@beaglebone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:/sys/class/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gpio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/gpio50# echo out &gt; direction</a:t>
            </a:r>
          </a:p>
          <a:p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root@beaglebone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:/sys/class/</a:t>
            </a:r>
            <a:r>
              <a:rPr lang="en-US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gpio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/gpio50# echo 1 &gt; value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1002" y="4093794"/>
            <a:ext cx="400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Definindo GPIO 50 como saída e escrevendo valor HIGH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38200" y="5244486"/>
            <a:ext cx="9542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Basicamente todas as operações de </a:t>
            </a:r>
            <a:r>
              <a:rPr lang="pt-BR" dirty="0" err="1" smtClean="0"/>
              <a:t>pinagem</a:t>
            </a:r>
            <a:r>
              <a:rPr lang="pt-BR" dirty="0" smtClean="0"/>
              <a:t> da </a:t>
            </a:r>
            <a:r>
              <a:rPr lang="pt-BR" dirty="0" err="1" smtClean="0"/>
              <a:t>BeagleBone</a:t>
            </a:r>
            <a:r>
              <a:rPr lang="pt-BR" dirty="0" smtClean="0"/>
              <a:t> Black podem ser feitas no diretório /</a:t>
            </a:r>
            <a:r>
              <a:rPr lang="pt-BR" dirty="0" err="1" smtClean="0"/>
              <a:t>sys</a:t>
            </a:r>
            <a:r>
              <a:rPr lang="pt-BR" dirty="0" smtClean="0"/>
              <a:t>/</a:t>
            </a:r>
            <a:r>
              <a:rPr lang="pt-BR" dirty="0" err="1" smtClean="0"/>
              <a:t>class</a:t>
            </a:r>
            <a:r>
              <a:rPr lang="pt-BR" dirty="0" smtClean="0"/>
              <a:t>/, entretanto é necessário escrever em arquivo e saber o que escrever. Para evitar tais problemas existem bibliotecas para as linguagens que facilitam o acesso.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9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Existentes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500" t="43926" r="31375" b="38074"/>
          <a:stretch/>
        </p:blipFill>
        <p:spPr>
          <a:xfrm>
            <a:off x="646873" y="1850173"/>
            <a:ext cx="5657850" cy="1543050"/>
          </a:xfrm>
          <a:prstGeom prst="rect">
            <a:avLst/>
          </a:prstGeom>
        </p:spPr>
      </p:pic>
      <p:pic>
        <p:nvPicPr>
          <p:cNvPr id="1026" name="Picture 2" descr="Adafru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848" y="2161163"/>
            <a:ext cx="1908862" cy="66588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5" name="CaixaDeTexto 4"/>
          <p:cNvSpPr txBox="1"/>
          <p:nvPr/>
        </p:nvSpPr>
        <p:spPr>
          <a:xfrm>
            <a:off x="1965577" y="3393223"/>
            <a:ext cx="302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C/C++</a:t>
            </a:r>
          </a:p>
          <a:p>
            <a:pPr algn="ctr"/>
            <a:r>
              <a:rPr lang="pt-BR" dirty="0">
                <a:hlinkClick r:id="rId4"/>
              </a:rPr>
              <a:t>http://blacklib.yigityuce.com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861323" y="3426549"/>
            <a:ext cx="2113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Python</a:t>
            </a:r>
          </a:p>
          <a:p>
            <a:pPr algn="ctr"/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goo.gl/gvrllx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418842" y="5641662"/>
            <a:ext cx="2113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Java</a:t>
            </a:r>
          </a:p>
          <a:p>
            <a:pPr algn="ctr"/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goo.gl/gvrllx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6"/>
          <a:srcRect l="43500" t="41778" r="43375" b="35333"/>
          <a:stretch/>
        </p:blipFill>
        <p:spPr>
          <a:xfrm>
            <a:off x="2750070" y="4217852"/>
            <a:ext cx="1451456" cy="1423810"/>
          </a:xfrm>
          <a:prstGeom prst="rect">
            <a:avLst/>
          </a:prstGeom>
        </p:spPr>
      </p:pic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6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Ambiente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5975"/>
          </a:xfrm>
        </p:spPr>
        <p:txBody>
          <a:bodyPr/>
          <a:lstStyle/>
          <a:p>
            <a:pPr algn="just"/>
            <a:r>
              <a:rPr lang="pt-BR" dirty="0" smtClean="0"/>
              <a:t>É possível desenvolver para a </a:t>
            </a:r>
            <a:r>
              <a:rPr lang="pt-BR" dirty="0" err="1" smtClean="0"/>
              <a:t>BeagleBone</a:t>
            </a:r>
            <a:r>
              <a:rPr lang="pt-BR" dirty="0" smtClean="0"/>
              <a:t> Black de algumas formas:</a:t>
            </a:r>
          </a:p>
          <a:p>
            <a:pPr lvl="1" algn="just"/>
            <a:r>
              <a:rPr lang="pt-BR" dirty="0" smtClean="0"/>
              <a:t>Acessar diretamente e então programar tudo pelo terminal;</a:t>
            </a:r>
          </a:p>
          <a:p>
            <a:pPr lvl="1" algn="just"/>
            <a:r>
              <a:rPr lang="pt-BR" dirty="0" smtClean="0"/>
              <a:t>Compilar externamente e executar apenas o arquivo binário na placa;</a:t>
            </a:r>
          </a:p>
          <a:p>
            <a:pPr lvl="1" algn="just"/>
            <a:r>
              <a:rPr lang="pt-BR" dirty="0" smtClean="0"/>
              <a:t>Utilizar IDE que facilita acesso a arquivos e faz compilação cruzada;</a:t>
            </a:r>
          </a:p>
          <a:p>
            <a:pPr lvl="1" algn="just"/>
            <a:r>
              <a:rPr lang="pt-BR" dirty="0" smtClean="0"/>
              <a:t>Etc.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511589" y="4046537"/>
            <a:ext cx="71688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Alguns materiais úteis para configurar o ambiente: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Utilizando Eclipse com </a:t>
            </a:r>
            <a:r>
              <a:rPr lang="pt-BR" dirty="0"/>
              <a:t>compilação cruzada: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goo.gl/AckxUE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Criador da </a:t>
            </a:r>
            <a:r>
              <a:rPr lang="pt-BR" dirty="0" err="1" smtClean="0"/>
              <a:t>BlackLib</a:t>
            </a:r>
            <a:r>
              <a:rPr lang="pt-BR" dirty="0"/>
              <a:t> – Tutorial: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goo.gl/f4ri8T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Enviando apenas o binário (</a:t>
            </a:r>
            <a:r>
              <a:rPr lang="pt-BR" dirty="0" err="1" smtClean="0"/>
              <a:t>static</a:t>
            </a:r>
            <a:r>
              <a:rPr lang="pt-BR" dirty="0"/>
              <a:t>):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goo.gl/8aM29g</a:t>
            </a:r>
            <a:r>
              <a:rPr lang="pt-BR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Visual Studio: </a:t>
            </a:r>
            <a:r>
              <a:rPr lang="pt-BR" dirty="0">
                <a:hlinkClick r:id="rId5"/>
              </a:rPr>
              <a:t>http://</a:t>
            </a:r>
            <a:r>
              <a:rPr lang="pt-BR" dirty="0" smtClean="0">
                <a:hlinkClick r:id="rId5"/>
              </a:rPr>
              <a:t>goo.gl/RDu5Ex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1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Acessar a </a:t>
            </a:r>
            <a:r>
              <a:rPr lang="pt-BR" dirty="0" err="1" smtClean="0"/>
              <a:t>BeagleBone</a:t>
            </a:r>
            <a:r>
              <a:rPr lang="pt-BR" dirty="0" smtClean="0"/>
              <a:t> Black por SSH ou USB;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Configurar ambiente de programação (Linux);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Escrever diretamente nos arquivos /</a:t>
            </a:r>
            <a:r>
              <a:rPr lang="pt-BR" dirty="0" err="1" smtClean="0"/>
              <a:t>class</a:t>
            </a:r>
            <a:r>
              <a:rPr lang="pt-BR" dirty="0" smtClean="0"/>
              <a:t>/</a:t>
            </a:r>
            <a:r>
              <a:rPr lang="pt-BR" dirty="0" err="1" smtClean="0"/>
              <a:t>sys</a:t>
            </a:r>
            <a:r>
              <a:rPr lang="pt-BR" dirty="0" smtClean="0"/>
              <a:t>/ para ligar os LEDS;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Rodar um programa com </a:t>
            </a:r>
            <a:r>
              <a:rPr lang="pt-BR" dirty="0" err="1" smtClean="0"/>
              <a:t>BlackLib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707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ADC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20491" y="2313998"/>
            <a:ext cx="545869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git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 clone https://github.com/beagleboard/bb.org-overlays</a:t>
            </a:r>
          </a:p>
          <a:p>
            <a:r>
              <a:rPr lang="pt-BR" dirty="0" err="1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cd</a:t>
            </a:r>
            <a:r>
              <a:rPr lang="pt-BR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./bb.org-overlays</a:t>
            </a:r>
            <a:endParaRPr lang="pt-BR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77752" y="2452497"/>
            <a:ext cx="20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Baixando o arquivo: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620491" y="3345035"/>
            <a:ext cx="545869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./</a:t>
            </a:r>
            <a:r>
              <a:rPr lang="pt-BR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dtc-overlay.sh</a:t>
            </a:r>
            <a:endParaRPr lang="pt-BR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./install.sh</a:t>
            </a:r>
            <a:endParaRPr lang="pt-BR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77752" y="3483534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Instalando: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20491" y="4676313"/>
            <a:ext cx="545869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sudo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sh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 -c "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echo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 'BB-ADC' &gt; 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sys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devices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platform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</a:t>
            </a:r>
            <a:r>
              <a:rPr lang="pt-BR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bone_capemgr</a:t>
            </a:r>
            <a:r>
              <a:rPr lang="pt-BR" dirty="0">
                <a:latin typeface="Browallia New" panose="020B0604020202020204" pitchFamily="34" charset="-34"/>
                <a:cs typeface="Browallia New" panose="020B0604020202020204" pitchFamily="34" charset="-34"/>
              </a:rPr>
              <a:t>/slots"</a:t>
            </a:r>
            <a:endParaRPr lang="pt-BR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577752" y="4676313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Iniciando: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BeagleBone</a:t>
            </a:r>
            <a:r>
              <a:rPr lang="pt-BR" dirty="0" smtClean="0"/>
              <a:t> Black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57299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Lançada em 23/04/13 custando US $ 45;</a:t>
            </a:r>
          </a:p>
          <a:p>
            <a:pPr algn="just"/>
            <a:r>
              <a:rPr lang="pt-BR" dirty="0" smtClean="0"/>
              <a:t>Inicialmente desenvolvida pela Texas </a:t>
            </a:r>
            <a:r>
              <a:rPr lang="pt-BR" dirty="0" err="1" smtClean="0"/>
              <a:t>Instruments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A primeira versão foi nomeada </a:t>
            </a:r>
            <a:r>
              <a:rPr lang="pt-BR" dirty="0" err="1" smtClean="0"/>
              <a:t>Beagle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De forma resumida, é um computador de baixo custo onde é possível instalar e utilizar sistemas operacionais conhecidos (</a:t>
            </a:r>
            <a:r>
              <a:rPr lang="pt-BR" dirty="0" err="1" smtClean="0"/>
              <a:t>Ubuntu</a:t>
            </a:r>
            <a:r>
              <a:rPr lang="pt-BR" dirty="0" smtClean="0"/>
              <a:t>, Debian, </a:t>
            </a:r>
            <a:r>
              <a:rPr lang="pt-BR" dirty="0" err="1" smtClean="0"/>
              <a:t>Android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78" y="748869"/>
            <a:ext cx="2232808" cy="22923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0406" y="3790951"/>
            <a:ext cx="1885950" cy="2886075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>
            <a:off x="9050482" y="3316505"/>
            <a:ext cx="685800" cy="696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10037244" y="2337844"/>
            <a:ext cx="1175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Fonte: wikipedia.org</a:t>
            </a:r>
            <a:endParaRPr lang="pt-BR" sz="900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10363876" y="5473588"/>
            <a:ext cx="1175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Fonte: wikipedia.org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1231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838700" y="2371964"/>
            <a:ext cx="2514600" cy="28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75716" y="194695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BeagleBone</a:t>
            </a:r>
            <a:r>
              <a:rPr lang="pt-BR" dirty="0" smtClean="0"/>
              <a:t> Black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838200" y="2371964"/>
            <a:ext cx="1308100" cy="118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38200" y="4045428"/>
            <a:ext cx="1308100" cy="118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895254" y="2387878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VCC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895254" y="48601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 flipH="1">
            <a:off x="2146300" y="2572544"/>
            <a:ext cx="269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52700" y="2572544"/>
            <a:ext cx="0" cy="165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2146300" y="424180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585377" y="2401333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VCC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569502" y="4055747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VCC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554695" y="321258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538820" y="48601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GND</a:t>
            </a:r>
            <a:endParaRPr lang="pt-BR" dirty="0"/>
          </a:p>
        </p:txBody>
      </p:sp>
      <p:cxnSp>
        <p:nvCxnSpPr>
          <p:cNvPr id="22" name="Conector reto 21"/>
          <p:cNvCxnSpPr/>
          <p:nvPr/>
        </p:nvCxnSpPr>
        <p:spPr>
          <a:xfrm flipH="1">
            <a:off x="2146300" y="5044798"/>
            <a:ext cx="269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2176981" y="3397251"/>
            <a:ext cx="1242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endCxn id="11" idx="1"/>
          </p:cNvCxnSpPr>
          <p:nvPr/>
        </p:nvCxnSpPr>
        <p:spPr>
          <a:xfrm rot="16200000" flipH="1">
            <a:off x="3333591" y="3483134"/>
            <a:ext cx="1647547" cy="14757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2500312" y="2516246"/>
            <a:ext cx="104775" cy="11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3367087" y="4987767"/>
            <a:ext cx="104775" cy="112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/>
          <p:cNvCxnSpPr>
            <a:stCxn id="7" idx="3"/>
          </p:cNvCxnSpPr>
          <p:nvPr/>
        </p:nvCxnSpPr>
        <p:spPr>
          <a:xfrm>
            <a:off x="2146300" y="2963982"/>
            <a:ext cx="201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4157364" y="2963982"/>
            <a:ext cx="0" cy="51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4157364" y="3476625"/>
            <a:ext cx="681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8" idx="3"/>
          </p:cNvCxnSpPr>
          <p:nvPr/>
        </p:nvCxnSpPr>
        <p:spPr>
          <a:xfrm>
            <a:off x="2146300" y="4637446"/>
            <a:ext cx="201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V="1">
            <a:off x="4157364" y="3886200"/>
            <a:ext cx="0" cy="75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4157364" y="3886200"/>
            <a:ext cx="681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4838700" y="3397250"/>
            <a:ext cx="617477" cy="568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855531" y="35068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ADC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58143" y="1873271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Potenciômetros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694145" y="35162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GPIO</a:t>
            </a:r>
            <a:endParaRPr lang="pt-BR" dirty="0"/>
          </a:p>
        </p:txBody>
      </p:sp>
      <p:cxnSp>
        <p:nvCxnSpPr>
          <p:cNvPr id="49" name="Conector reto 48"/>
          <p:cNvCxnSpPr>
            <a:stCxn id="47" idx="3"/>
          </p:cNvCxnSpPr>
          <p:nvPr/>
        </p:nvCxnSpPr>
        <p:spPr>
          <a:xfrm>
            <a:off x="7353300" y="3700965"/>
            <a:ext cx="3105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o 53"/>
          <p:cNvGrpSpPr/>
          <p:nvPr/>
        </p:nvGrpSpPr>
        <p:grpSpPr>
          <a:xfrm>
            <a:off x="8239125" y="2498037"/>
            <a:ext cx="2286000" cy="976035"/>
            <a:chOff x="8239125" y="1794630"/>
            <a:chExt cx="2286000" cy="976035"/>
          </a:xfrm>
        </p:grpSpPr>
        <p:cxnSp>
          <p:nvCxnSpPr>
            <p:cNvPr id="51" name="Conector de seta reta 50"/>
            <p:cNvCxnSpPr/>
            <p:nvPr/>
          </p:nvCxnSpPr>
          <p:spPr>
            <a:xfrm>
              <a:off x="8239125" y="2770665"/>
              <a:ext cx="228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/>
            <p:nvPr/>
          </p:nvCxnSpPr>
          <p:spPr>
            <a:xfrm flipV="1">
              <a:off x="8239125" y="1794630"/>
              <a:ext cx="0" cy="97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Conector reto 55"/>
          <p:cNvCxnSpPr/>
          <p:nvPr/>
        </p:nvCxnSpPr>
        <p:spPr>
          <a:xfrm>
            <a:off x="8239125" y="3019689"/>
            <a:ext cx="5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8815388" y="3019689"/>
            <a:ext cx="0" cy="45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 flipV="1">
            <a:off x="9429750" y="3019689"/>
            <a:ext cx="0" cy="45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9429750" y="3019689"/>
            <a:ext cx="5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0006013" y="3019689"/>
            <a:ext cx="0" cy="45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3823294" y="5804457"/>
            <a:ext cx="454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PWM com período e % ativo configurável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4620490" y="867491"/>
            <a:ext cx="612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Atenção nas tensões de entrada dos pinos digitais e analógicos!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5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BeagleBoard.org - </a:t>
            </a:r>
            <a:r>
              <a:rPr lang="pt-BR" dirty="0" smtClean="0">
                <a:hlinkClick r:id="rId2"/>
              </a:rPr>
              <a:t>https://beagleboard.org/black</a:t>
            </a:r>
            <a:endParaRPr lang="pt-BR" dirty="0" smtClean="0"/>
          </a:p>
          <a:p>
            <a:r>
              <a:rPr lang="pt-BR" dirty="0" smtClean="0"/>
              <a:t>Elinux.org - </a:t>
            </a:r>
            <a:r>
              <a:rPr lang="pt-BR" dirty="0" smtClean="0">
                <a:hlinkClick r:id="rId3"/>
              </a:rPr>
              <a:t>http://elinux.org/Beagleboard:BeagleBoneBlack</a:t>
            </a:r>
            <a:endParaRPr lang="pt-BR" dirty="0" smtClean="0"/>
          </a:p>
          <a:p>
            <a:r>
              <a:rPr lang="pt-BR" dirty="0" smtClean="0"/>
              <a:t>Notas de aula do professor </a:t>
            </a:r>
            <a:r>
              <a:rPr lang="pt-BR" dirty="0" err="1" smtClean="0"/>
              <a:t>Ivanovitch</a:t>
            </a:r>
            <a:r>
              <a:rPr lang="pt-BR" dirty="0" smtClean="0"/>
              <a:t> Silva</a:t>
            </a:r>
          </a:p>
          <a:p>
            <a:r>
              <a:rPr lang="pt-BR" dirty="0"/>
              <a:t>Adafruit.com - </a:t>
            </a:r>
            <a:r>
              <a:rPr lang="pt-BR" dirty="0">
                <a:hlinkClick r:id="rId4"/>
              </a:rPr>
              <a:t>https://learn.adafruit.com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BlackLib</a:t>
            </a:r>
            <a:r>
              <a:rPr lang="pt-BR" dirty="0" smtClean="0"/>
              <a:t> - </a:t>
            </a:r>
            <a:r>
              <a:rPr lang="pt-BR" dirty="0">
                <a:hlinkClick r:id="rId5"/>
              </a:rPr>
              <a:t>http://blacklib.yigityuce.com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2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Tiago Fernandes de Miranda</a:t>
            </a:r>
          </a:p>
          <a:p>
            <a:pPr algn="ctr"/>
            <a:r>
              <a:rPr lang="pt-BR" dirty="0" smtClean="0">
                <a:hlinkClick r:id="rId2"/>
              </a:rPr>
              <a:t>miranda.tiagof@gmail.com</a:t>
            </a:r>
            <a:endParaRPr lang="pt-BR" dirty="0" smtClean="0"/>
          </a:p>
          <a:p>
            <a:pPr algn="ctr"/>
            <a:r>
              <a:rPr lang="pt-BR" dirty="0" smtClean="0"/>
              <a:t>tfmiranda.github.io</a:t>
            </a:r>
          </a:p>
          <a:p>
            <a:pPr algn="ctr"/>
            <a:r>
              <a:rPr lang="pt-BR" smtClean="0"/>
              <a:t>LII </a:t>
            </a:r>
            <a:r>
              <a:rPr lang="pt-BR" dirty="0" smtClean="0"/>
              <a:t>- 402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22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BeagleBone</a:t>
            </a:r>
            <a:r>
              <a:rPr lang="pt-BR" dirty="0" smtClean="0"/>
              <a:t> Black - Especificações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707973" cy="310991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2555"/>
            <a:ext cx="3552431" cy="153049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2245952"/>
            <a:ext cx="5467350" cy="337185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63925" y="5617802"/>
            <a:ext cx="285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Fonte: http://elinux.org/Beagleboard:BeagleBoneBlack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9986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BeagleBone</a:t>
            </a:r>
            <a:r>
              <a:rPr lang="pt-BR" dirty="0" smtClean="0"/>
              <a:t> Black – Elementos Importantes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938" y="2043113"/>
            <a:ext cx="5438775" cy="36290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83" y="2328863"/>
            <a:ext cx="4693868" cy="362902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69090" y="5957889"/>
            <a:ext cx="2853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Fonte: http://elinux.org/Beagleboard:BeagleBoneBlack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200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BeagleBone</a:t>
            </a:r>
            <a:r>
              <a:rPr lang="pt-BR" dirty="0" smtClean="0"/>
              <a:t> Black – Mapa de pinos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t="4766" b="6942"/>
          <a:stretch/>
        </p:blipFill>
        <p:spPr>
          <a:xfrm>
            <a:off x="2021286" y="1716432"/>
            <a:ext cx="8149428" cy="404741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576760" y="5675965"/>
            <a:ext cx="5065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Fonte: http://www.mathworks.com/help/supportpkg/beagleboneio/ug/beaglebone-black-pin-map.html</a:t>
            </a:r>
            <a:endParaRPr lang="pt-BR" sz="9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496681" y="5924523"/>
            <a:ext cx="719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Mapa interativo: </a:t>
            </a:r>
            <a:r>
              <a:rPr lang="pt-BR" dirty="0" smtClean="0">
                <a:hlinkClick r:id="rId3"/>
              </a:rPr>
              <a:t>http://eskimon.fr/beaglebone-black-gpio-interactive-map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9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BeagleBone</a:t>
            </a:r>
            <a:r>
              <a:rPr lang="pt-BR" dirty="0" smtClean="0"/>
              <a:t> Black – Materiais Úteis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err="1" smtClean="0"/>
              <a:t>BeagleBone</a:t>
            </a:r>
            <a:r>
              <a:rPr lang="pt-BR" sz="2000" dirty="0" smtClean="0"/>
              <a:t> Black: </a:t>
            </a:r>
            <a:r>
              <a:rPr lang="pt-BR" sz="2000" dirty="0" err="1" smtClean="0"/>
              <a:t>Getting</a:t>
            </a:r>
            <a:r>
              <a:rPr lang="pt-BR" sz="2000" dirty="0" smtClean="0"/>
              <a:t> Start - </a:t>
            </a:r>
            <a:r>
              <a:rPr lang="pt-BR" sz="2000" dirty="0" smtClean="0">
                <a:hlinkClick r:id="rId2"/>
              </a:rPr>
              <a:t>http://beagleboard.org/getting-started</a:t>
            </a:r>
            <a:endParaRPr lang="pt-BR" sz="2000" dirty="0" smtClean="0"/>
          </a:p>
          <a:p>
            <a:r>
              <a:rPr lang="pt-BR" sz="2000" dirty="0" smtClean="0"/>
              <a:t>Mapa Interativo de pinos - </a:t>
            </a:r>
            <a:r>
              <a:rPr lang="pt-BR" sz="2000" dirty="0" smtClean="0">
                <a:hlinkClick r:id="rId3"/>
              </a:rPr>
              <a:t>http://eskimon.fr/beaglebone-black-gpio-interactive-map</a:t>
            </a:r>
            <a:endParaRPr lang="pt-BR" sz="2000" dirty="0" smtClean="0"/>
          </a:p>
          <a:p>
            <a:r>
              <a:rPr lang="pt-BR" sz="2000" dirty="0" smtClean="0"/>
              <a:t>Primeiras Impressões PT-BR - </a:t>
            </a:r>
            <a:r>
              <a:rPr lang="pt-BR" sz="2000" dirty="0" smtClean="0">
                <a:hlinkClick r:id="rId4"/>
              </a:rPr>
              <a:t>https://sergioprado.org/primeiras-impressoes-da-beaglebone-black/</a:t>
            </a:r>
            <a:endParaRPr lang="pt-BR" sz="2000" dirty="0" smtClean="0"/>
          </a:p>
          <a:p>
            <a:r>
              <a:rPr lang="pt-BR" sz="2000" dirty="0" err="1" smtClean="0"/>
              <a:t>Exploring</a:t>
            </a:r>
            <a:r>
              <a:rPr lang="pt-BR" sz="2000" dirty="0" smtClean="0"/>
              <a:t> </a:t>
            </a:r>
            <a:r>
              <a:rPr lang="pt-BR" sz="2000" dirty="0" err="1" smtClean="0"/>
              <a:t>BeagleBone</a:t>
            </a:r>
            <a:r>
              <a:rPr lang="pt-BR" sz="2000" dirty="0" smtClean="0"/>
              <a:t> - </a:t>
            </a:r>
            <a:r>
              <a:rPr lang="pt-BR" sz="2000" dirty="0" smtClean="0">
                <a:hlinkClick r:id="rId5"/>
              </a:rPr>
              <a:t>http://exploringbeaglebone.com/</a:t>
            </a:r>
            <a:endParaRPr lang="pt-BR" sz="2000" dirty="0" smtClean="0"/>
          </a:p>
          <a:p>
            <a:endParaRPr lang="pt-BR" dirty="0"/>
          </a:p>
        </p:txBody>
      </p:sp>
      <p:pic>
        <p:nvPicPr>
          <p:cNvPr id="1026" name="Picture 2" descr="http://ecx.images-amazon.com/images/I/51YWQ7oRIaL._SX396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78" y="3847294"/>
            <a:ext cx="1916146" cy="24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cx.images-amazon.com/images/I/51rf-gefZ2L._SX379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70" y="3868077"/>
            <a:ext cx="1834301" cy="24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1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Operacionais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mtClean="0"/>
              <a:t>A BeagleBone Black tem suporte para diversos sistemas operacionais, todos possuem uma versão especifica para a arquitetura da placa em questão.</a:t>
            </a:r>
          </a:p>
          <a:p>
            <a:pPr algn="just"/>
            <a:r>
              <a:rPr lang="pt-BR" smtClean="0"/>
              <a:t>Ubuntu, Debian, ArchLinux, Fedora, Android etc.</a:t>
            </a:r>
          </a:p>
          <a:p>
            <a:pPr algn="just"/>
            <a:r>
              <a:rPr lang="pt-BR" smtClean="0"/>
              <a:t>A BeagleBoard.org recomenda o uso do Debian porém todas as outras distros são cogitáveis.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973169" y="4841806"/>
            <a:ext cx="562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ISO recomendada: </a:t>
            </a:r>
            <a:r>
              <a:rPr lang="pt-BR" dirty="0" smtClean="0">
                <a:hlinkClick r:id="rId2"/>
              </a:rPr>
              <a:t>https://beagleboard.org/latest-images</a:t>
            </a:r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9080788" y="4262784"/>
            <a:ext cx="1418232" cy="1568938"/>
            <a:chOff x="8831406" y="4863270"/>
            <a:chExt cx="1418232" cy="1568938"/>
          </a:xfrm>
        </p:grpSpPr>
        <p:pic>
          <p:nvPicPr>
            <p:cNvPr id="2050" name="Picture 2" descr="Debia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406" y="4863270"/>
              <a:ext cx="1187400" cy="144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 rot="16200000">
              <a:off x="9474265" y="5656835"/>
              <a:ext cx="1319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900" dirty="0" smtClean="0"/>
                <a:t>Fonte: www.debian.org</a:t>
              </a:r>
              <a:endParaRPr lang="pt-B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04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Debian – Via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Todos os passos foram obtidos do guia da </a:t>
            </a:r>
            <a:r>
              <a:rPr lang="pt-BR" dirty="0" err="1" smtClean="0"/>
              <a:t>Adafruit</a:t>
            </a:r>
            <a:r>
              <a:rPr lang="pt-BR" dirty="0" smtClean="0"/>
              <a:t>: </a:t>
            </a:r>
            <a:r>
              <a:rPr lang="pt-BR" dirty="0" smtClean="0">
                <a:hlinkClick r:id="rId2"/>
              </a:rPr>
              <a:t>https://learn.adafruit.com/beaglebone-black-installing-operating-systems</a:t>
            </a:r>
            <a:r>
              <a:rPr lang="pt-BR" dirty="0" smtClean="0"/>
              <a:t> </a:t>
            </a:r>
          </a:p>
          <a:p>
            <a:endParaRPr lang="pt-BR" dirty="0"/>
          </a:p>
          <a:p>
            <a:pPr algn="just"/>
            <a:r>
              <a:rPr lang="pt-BR" dirty="0" smtClean="0"/>
              <a:t>Passo 1: Baixe a imagem do Sistema Operacional e extraia-o ( é recomendado o uso do 7-zip), o arquivo descompactado irá possuir tamanho de 3,3 GB.</a:t>
            </a:r>
          </a:p>
          <a:p>
            <a:pPr algn="just"/>
            <a:r>
              <a:rPr lang="pt-BR" dirty="0" smtClean="0"/>
              <a:t>Passo 2: Com a ISO acessível, baixe o programa Win32 Disk </a:t>
            </a:r>
            <a:r>
              <a:rPr lang="pt-BR" dirty="0" err="1" smtClean="0"/>
              <a:t>Imager</a:t>
            </a:r>
            <a:r>
              <a:rPr lang="pt-BR" dirty="0" smtClean="0"/>
              <a:t> para copiar a imagem do SO para o cartão SD.</a:t>
            </a:r>
          </a:p>
          <a:p>
            <a:pPr marL="0" indent="0" algn="just">
              <a:buNone/>
            </a:pPr>
            <a:r>
              <a:rPr lang="pt-BR" dirty="0" smtClean="0"/>
              <a:t>   Win32 Disk </a:t>
            </a:r>
            <a:r>
              <a:rPr lang="pt-BR" dirty="0" err="1" smtClean="0"/>
              <a:t>Imager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https://sourceforge.net/projects/win32diskimager/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9935568" y="365125"/>
            <a:ext cx="1418232" cy="1568938"/>
            <a:chOff x="8831406" y="4863270"/>
            <a:chExt cx="1418232" cy="1568938"/>
          </a:xfrm>
        </p:grpSpPr>
        <p:pic>
          <p:nvPicPr>
            <p:cNvPr id="5" name="Picture 2" descr="Debia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406" y="4863270"/>
              <a:ext cx="1187400" cy="144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 rot="16200000">
              <a:off x="9474265" y="5656835"/>
              <a:ext cx="1319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900" dirty="0" smtClean="0"/>
                <a:t>Fonte: www.debian.org</a:t>
              </a:r>
              <a:endParaRPr lang="pt-B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98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Debian – Via Windows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Passo 3: Com o software aberto, seleciona a ISO e a partição de destino (cartão SD) e clique em </a:t>
            </a:r>
            <a:r>
              <a:rPr lang="pt-BR" i="1" dirty="0" smtClean="0"/>
              <a:t>Write </a:t>
            </a:r>
            <a:r>
              <a:rPr lang="pt-BR" dirty="0" smtClean="0"/>
              <a:t>e aguarde a finalização</a:t>
            </a:r>
            <a:r>
              <a:rPr lang="pt-BR" i="1" dirty="0" smtClean="0"/>
              <a:t>.</a:t>
            </a:r>
          </a:p>
          <a:p>
            <a:endParaRPr lang="pt-BR" i="1" dirty="0"/>
          </a:p>
          <a:p>
            <a:endParaRPr lang="pt-BR" i="1" dirty="0" smtClean="0"/>
          </a:p>
          <a:p>
            <a:endParaRPr lang="pt-BR" i="1" dirty="0"/>
          </a:p>
          <a:p>
            <a:endParaRPr lang="pt-BR" i="1" dirty="0" smtClean="0"/>
          </a:p>
          <a:p>
            <a:endParaRPr lang="pt-BR" i="1" dirty="0"/>
          </a:p>
          <a:p>
            <a:r>
              <a:rPr lang="pt-BR" dirty="0" smtClean="0"/>
              <a:t>Neste ponto o cartão de memória está com o SO copiado, pule para o passo de inicialização para prosseguir.</a:t>
            </a:r>
          </a:p>
          <a:p>
            <a:endParaRPr lang="pt-BR" i="1" dirty="0"/>
          </a:p>
          <a:p>
            <a:endParaRPr lang="pt-BR" i="1" dirty="0" smtClean="0"/>
          </a:p>
          <a:p>
            <a:endParaRPr lang="pt-BR" i="1" dirty="0"/>
          </a:p>
          <a:p>
            <a:endParaRPr lang="pt-BR" i="1" dirty="0" smtClean="0"/>
          </a:p>
          <a:p>
            <a:endParaRPr lang="pt-BR" i="1" dirty="0"/>
          </a:p>
        </p:txBody>
      </p:sp>
      <p:grpSp>
        <p:nvGrpSpPr>
          <p:cNvPr id="4" name="Grupo 3"/>
          <p:cNvGrpSpPr/>
          <p:nvPr/>
        </p:nvGrpSpPr>
        <p:grpSpPr>
          <a:xfrm>
            <a:off x="9935568" y="365125"/>
            <a:ext cx="1418232" cy="1568938"/>
            <a:chOff x="8831406" y="4863270"/>
            <a:chExt cx="1418232" cy="1568938"/>
          </a:xfrm>
        </p:grpSpPr>
        <p:pic>
          <p:nvPicPr>
            <p:cNvPr id="5" name="Picture 2" descr="Debia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406" y="4863270"/>
              <a:ext cx="1187400" cy="1448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 rot="16200000">
              <a:off x="9474265" y="5656835"/>
              <a:ext cx="1319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900" dirty="0" smtClean="0"/>
                <a:t>Fonte: www.debian.org</a:t>
              </a:r>
              <a:endParaRPr lang="pt-BR" sz="900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074968" y="2495257"/>
            <a:ext cx="4042064" cy="2243139"/>
            <a:chOff x="4114800" y="2697162"/>
            <a:chExt cx="4042064" cy="2243139"/>
          </a:xfrm>
        </p:grpSpPr>
        <p:pic>
          <p:nvPicPr>
            <p:cNvPr id="3074" name="Picture 2" descr="beaglebone_win32_write_im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697162"/>
              <a:ext cx="3962400" cy="200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6366469" y="4706938"/>
              <a:ext cx="1790395" cy="233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/>
                <a:t>Fonte: https://learn.adafruit.com/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9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732</TotalTime>
  <Words>1089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Browallia New</vt:lpstr>
      <vt:lpstr>Calibri</vt:lpstr>
      <vt:lpstr>Calibri Light</vt:lpstr>
      <vt:lpstr>Wingdings</vt:lpstr>
      <vt:lpstr>Retrospectiva</vt:lpstr>
      <vt:lpstr>Tópicos sobre BeagleBone Black</vt:lpstr>
      <vt:lpstr>BeagleBone Black</vt:lpstr>
      <vt:lpstr>BeagleBone Black - Especificações</vt:lpstr>
      <vt:lpstr>BeagleBone Black – Elementos Importantes</vt:lpstr>
      <vt:lpstr>BeagleBone Black – Mapa de pinos</vt:lpstr>
      <vt:lpstr>BeagleBone Black – Materiais Úteis</vt:lpstr>
      <vt:lpstr>Sistemas Operacionais</vt:lpstr>
      <vt:lpstr>Debian – Via Windows</vt:lpstr>
      <vt:lpstr>Debian – Via Windows</vt:lpstr>
      <vt:lpstr>Debian – Via Linux</vt:lpstr>
      <vt:lpstr>Instalação SO – Materiais Úteis</vt:lpstr>
      <vt:lpstr>Inicializando a BeagleBone Black</vt:lpstr>
      <vt:lpstr>Acessando a BeagleBone Black</vt:lpstr>
      <vt:lpstr>Testando o Sistema Operacional</vt:lpstr>
      <vt:lpstr>Acessando Leds e Pinos</vt:lpstr>
      <vt:lpstr>Bibliotecas Existentes</vt:lpstr>
      <vt:lpstr>Configurando Ambiente de Programação</vt:lpstr>
      <vt:lpstr>Exemplo</vt:lpstr>
      <vt:lpstr>Configurando ADC</vt:lpstr>
      <vt:lpstr>Projeto </vt:lpstr>
      <vt:lpstr>Referências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sobre BeagleBone Black</dc:title>
  <dc:creator>Tiago</dc:creator>
  <cp:lastModifiedBy>Tiago</cp:lastModifiedBy>
  <cp:revision>41</cp:revision>
  <dcterms:created xsi:type="dcterms:W3CDTF">2016-03-12T22:15:25Z</dcterms:created>
  <dcterms:modified xsi:type="dcterms:W3CDTF">2016-03-29T04:06:01Z</dcterms:modified>
</cp:coreProperties>
</file>