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399288" cy="43200638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53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354" y="-2574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4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4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1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7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23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76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95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6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1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2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5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0AB2-B072-4233-8169-6544F0C3708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15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3" Type="http://schemas.openxmlformats.org/officeDocument/2006/relationships/hyperlink" Target="https://www.youtube.com/@GameMakerEnginr/featured" TargetMode="External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hyperlink" Target="https://manual.gamemaker.io/monthly/Br/#t=Content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7094154" y="614781"/>
            <a:ext cx="22429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306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JOGO – STEEL VALKYRIES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943143" y="1701673"/>
            <a:ext cx="22673318" cy="181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marL="342900" indent="-342900" defTabSz="4321175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321175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321175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321175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321175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10" indent="-324000" algn="ctr" defTabSz="3600475" eaLnBrk="1" fontAlgn="base" hangingPunct="1">
              <a:spcBef>
                <a:spcPts val="600"/>
              </a:spcBef>
              <a:buNone/>
              <a:defRPr/>
            </a:pPr>
            <a:r>
              <a:rPr lang="pt-BR" altLang="pt-BR" sz="40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54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pt-BR" sz="5400" b="1" kern="0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  <a:p>
            <a:pPr marL="285710" indent="-324000" algn="ctr" defTabSz="3600475" eaLnBrk="1" fontAlgn="base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Técnico em Desenvolvimento de Sistemas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3572121" y="42408810"/>
            <a:ext cx="5293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3200" b="1" i="1" kern="0" dirty="0">
                <a:solidFill>
                  <a:schemeClr val="bg1"/>
                </a:solidFill>
              </a:rPr>
              <a:t>e-mail@e-mail.com.br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>
            <a:spLocks noChangeArrowheads="1"/>
          </p:cNvSpPr>
          <p:nvPr/>
        </p:nvSpPr>
        <p:spPr bwMode="auto">
          <a:xfrm>
            <a:off x="16811469" y="36884485"/>
            <a:ext cx="14517555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3600306" eaLnBrk="1" hangingPunct="1">
              <a:spcBef>
                <a:spcPct val="0"/>
              </a:spcBef>
              <a:buFontTx/>
              <a:buNone/>
            </a:pPr>
            <a:r>
              <a:rPr lang="en-US" altLang="pt-BR" sz="5400" b="1" dirty="0">
                <a:solidFill>
                  <a:prstClr val="black"/>
                </a:solidFill>
                <a:latin typeface="Calibri"/>
              </a:rPr>
              <a:t>AGRADECIMENTOS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276D856-9215-BF0B-98E6-CB5743023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470" y="29828484"/>
            <a:ext cx="14569080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defPPr>
              <a:defRPr lang="en-US"/>
            </a:defPPr>
            <a:lvl1pPr algn="ctr" defTabSz="3600306">
              <a:spcBef>
                <a:spcPct val="0"/>
              </a:spcBef>
              <a:buFontTx/>
              <a:buNone/>
              <a:defRPr sz="5400" b="1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9pPr>
          </a:lstStyle>
          <a:p>
            <a:r>
              <a:rPr lang="en-US" altLang="pt-BR" dirty="0"/>
              <a:t>CONSIDERAÇÕES FINAIS</a:t>
            </a:r>
          </a:p>
        </p:txBody>
      </p:sp>
      <p:sp>
        <p:nvSpPr>
          <p:cNvPr id="46" name="CaixaDeTexto 33">
            <a:extLst>
              <a:ext uri="{FF2B5EF4-FFF2-40B4-BE49-F238E27FC236}">
                <a16:creationId xmlns:a16="http://schemas.microsoft.com/office/drawing/2014/main" id="{D451B9B9-52CB-5414-3012-E57E572E6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08" y="14301133"/>
            <a:ext cx="14750039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3600306" eaLnBrk="1" hangingPunct="1">
              <a:spcBef>
                <a:spcPct val="0"/>
              </a:spcBef>
              <a:buFontTx/>
              <a:buNone/>
            </a:pPr>
            <a:r>
              <a:rPr lang="en-US" altLang="pt-BR" sz="5400" b="1" dirty="0">
                <a:solidFill>
                  <a:prstClr val="black"/>
                </a:solidFill>
                <a:latin typeface="Calibri"/>
              </a:rPr>
              <a:t>FUNDAMENTAÇÃO TEÓRICA</a:t>
            </a:r>
            <a:endParaRPr lang="en-US" altLang="pt-BR" sz="5400" b="1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8AE155E-2EB9-B508-3867-9B89CF5FA532}"/>
              </a:ext>
            </a:extLst>
          </p:cNvPr>
          <p:cNvSpPr txBox="1"/>
          <p:nvPr/>
        </p:nvSpPr>
        <p:spPr>
          <a:xfrm>
            <a:off x="1179059" y="29574411"/>
            <a:ext cx="1428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3600306">
              <a:defRPr/>
            </a:pPr>
            <a:r>
              <a:rPr lang="pt-BR" sz="3600" kern="0" dirty="0">
                <a:solidFill>
                  <a:prstClr val="black"/>
                </a:solidFill>
              </a:rPr>
              <a:t>Figura 01 – Visualização do Cenário do Jogo </a:t>
            </a:r>
            <a:endParaRPr kumimoji="0" lang="pt-BR" sz="3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3162828-E7F5-46FF-68AF-EF987294CB06}"/>
              </a:ext>
            </a:extLst>
          </p:cNvPr>
          <p:cNvSpPr txBox="1"/>
          <p:nvPr/>
        </p:nvSpPr>
        <p:spPr>
          <a:xfrm>
            <a:off x="956591" y="16666672"/>
            <a:ext cx="148060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FUNCIONAMENTO:</a:t>
            </a:r>
          </a:p>
          <a:p>
            <a:r>
              <a:rPr lang="pt-BR" dirty="0"/>
              <a:t>O jogo oferecerá uma experiência envolvente, onde os jogadores deverão utilizar estratégia e habilidade para guiar seus tanques em batalhas táticas contra as outras potências. Cada uma delas terá suas próprias características únicas, representando diferentes estilos de jogo e vantagens estratégicas.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BD2076B-545C-86CF-DD4A-8616C8D1A2DA}"/>
              </a:ext>
            </a:extLst>
          </p:cNvPr>
          <p:cNvSpPr txBox="1"/>
          <p:nvPr/>
        </p:nvSpPr>
        <p:spPr>
          <a:xfrm>
            <a:off x="16781391" y="30736405"/>
            <a:ext cx="148060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Motor do jogo (</a:t>
            </a:r>
            <a:r>
              <a:rPr lang="pt-BR" dirty="0" err="1"/>
              <a:t>Engine</a:t>
            </a:r>
            <a:r>
              <a:rPr lang="pt-BR" dirty="0"/>
              <a:t>): Game </a:t>
            </a:r>
            <a:r>
              <a:rPr lang="pt-BR" dirty="0" err="1"/>
              <a:t>Maker</a:t>
            </a:r>
            <a:r>
              <a:rPr lang="pt-BR" dirty="0"/>
              <a:t> Studio 2</a:t>
            </a:r>
          </a:p>
          <a:p>
            <a:endParaRPr lang="pt-BR" dirty="0"/>
          </a:p>
          <a:p>
            <a:r>
              <a:rPr lang="pt-BR" dirty="0"/>
              <a:t>Linguagem de Programação: GML – Linguagem de programação própria da plataforma Game </a:t>
            </a:r>
            <a:r>
              <a:rPr lang="pt-BR" dirty="0" err="1"/>
              <a:t>Maker</a:t>
            </a:r>
            <a:r>
              <a:rPr lang="pt-BR" dirty="0"/>
              <a:t> Studio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E02B30D-15A9-E568-C8D2-2DF3E0C85B38}"/>
              </a:ext>
            </a:extLst>
          </p:cNvPr>
          <p:cNvSpPr txBox="1"/>
          <p:nvPr/>
        </p:nvSpPr>
        <p:spPr>
          <a:xfrm>
            <a:off x="16811470" y="34695293"/>
            <a:ext cx="14775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Visitar: </a:t>
            </a:r>
            <a:r>
              <a:rPr lang="pt-BR" dirty="0">
                <a:hlinkClick r:id="rId2"/>
              </a:rPr>
              <a:t>https://manual.gamemaker.io/monthly/Br/#t=Content.htm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https://www.youtube.com/@GameMakerEnginr/featured</a:t>
            </a:r>
            <a:endParaRPr lang="pt-BR" dirty="0"/>
          </a:p>
          <a:p>
            <a:endParaRPr lang="pt-PT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03476A1-455E-F108-5B6E-E51D0F6F0EC2}"/>
              </a:ext>
            </a:extLst>
          </p:cNvPr>
          <p:cNvSpPr txBox="1"/>
          <p:nvPr/>
        </p:nvSpPr>
        <p:spPr>
          <a:xfrm>
            <a:off x="16599343" y="7633023"/>
            <a:ext cx="147812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PÚBLICO-ALVO</a:t>
            </a:r>
          </a:p>
          <a:p>
            <a:r>
              <a:rPr lang="pt-BR" dirty="0"/>
              <a:t>1- Jogadores casuais: Pessoas que buscam uma experiência de jogo divertida e acessível, onde possam desfrutar de combates de tanques sem a necessidade de um compromisso de longo prazo. Esses jogadores podem apreciar a jogabilidade simples e intuitiva, além de poderem participar de partidas rápidas.</a:t>
            </a:r>
          </a:p>
          <a:p>
            <a:endParaRPr lang="pt-PT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D7F1BD3E-725E-3B42-64AF-72235D997068}"/>
              </a:ext>
            </a:extLst>
          </p:cNvPr>
          <p:cNvSpPr txBox="1"/>
          <p:nvPr/>
        </p:nvSpPr>
        <p:spPr>
          <a:xfrm>
            <a:off x="962386" y="7636966"/>
            <a:ext cx="148375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3600306">
              <a:defRPr/>
            </a:pPr>
            <a:r>
              <a:rPr lang="pt-BR" sz="4400" kern="0" dirty="0">
                <a:solidFill>
                  <a:prstClr val="black"/>
                </a:solidFill>
                <a:cs typeface="Arial" panose="020B0604020202020204" pitchFamily="34" charset="0"/>
              </a:rPr>
              <a:t>Baseando em um universo alternativo, onde a Terra se diferencia pela ausência dos seis continentes que estamos habituados e por camadas de terra distintas, quatro potências mundiais emergiram, cada um refletindo cores e ideologias semelhantes às de nações conhecidas em nosso mundo. A cada cinquenta anos, essas potências se envolvem em uma guerra para redesenhar suas fronteiras e demonstrar sua superioridade bélica tecnológica.</a:t>
            </a:r>
            <a:endParaRPr kumimoji="0" lang="pt-BR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B607269-AC47-F2FA-A7AD-BD098B5A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469" y="33713299"/>
            <a:ext cx="14775952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defPPr>
              <a:defRPr lang="en-US"/>
            </a:defPPr>
            <a:lvl1pPr algn="ctr" defTabSz="3600306">
              <a:spcBef>
                <a:spcPct val="0"/>
              </a:spcBef>
              <a:buFontTx/>
              <a:buNone/>
              <a:defRPr sz="5400" b="1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9pPr>
          </a:lstStyle>
          <a:p>
            <a:r>
              <a:rPr lang="en-US" altLang="pt-BR" dirty="0"/>
              <a:t>REFERÊNCIAS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3CA36AC-C64A-8500-297E-8254E06304FA}"/>
              </a:ext>
            </a:extLst>
          </p:cNvPr>
          <p:cNvSpPr txBox="1"/>
          <p:nvPr/>
        </p:nvSpPr>
        <p:spPr>
          <a:xfrm>
            <a:off x="16636670" y="11954717"/>
            <a:ext cx="14775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CONTROLES:</a:t>
            </a:r>
          </a:p>
          <a:p>
            <a:r>
              <a:rPr lang="pt-BR" dirty="0"/>
              <a:t>O jogador número 1 usará as teclas W, A, S, D, Q, E </a:t>
            </a:r>
            <a:r>
              <a:rPr lang="pt-BR" dirty="0" err="1"/>
              <a:t>e</a:t>
            </a:r>
            <a:r>
              <a:rPr lang="pt-BR" dirty="0"/>
              <a:t> N (Respectivamente: para frente, para esquerda, para a direita, girar o canhão para a direita e para a esquerda).</a:t>
            </a:r>
          </a:p>
          <a:p>
            <a:r>
              <a:rPr lang="pt-BR" dirty="0"/>
              <a:t>O jogador  número 2  usará as teclas 5, 4, 2, 6, 1, 3, e CTRL (Respectivamente: para frente, para trás, para a direita, girar o canhão para esquerda, girar o canhão para direita e atirar).</a:t>
            </a:r>
          </a:p>
        </p:txBody>
      </p:sp>
      <p:sp>
        <p:nvSpPr>
          <p:cNvPr id="76" name="CaixaDeTexto 33">
            <a:extLst>
              <a:ext uri="{FF2B5EF4-FFF2-40B4-BE49-F238E27FC236}">
                <a16:creationId xmlns:a16="http://schemas.microsoft.com/office/drawing/2014/main" id="{5F0132F5-7DB5-66B9-F610-B331B3E4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582" y="6586313"/>
            <a:ext cx="14605314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3600306" eaLnBrk="1" hangingPunct="1">
              <a:spcBef>
                <a:spcPct val="0"/>
              </a:spcBef>
              <a:buFontTx/>
              <a:buNone/>
            </a:pPr>
            <a:r>
              <a:rPr lang="en-US" altLang="pt-BR" sz="5400" b="1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9E2AC0E-DFD9-1B55-141C-89E4CEB400EB}"/>
              </a:ext>
            </a:extLst>
          </p:cNvPr>
          <p:cNvSpPr txBox="1"/>
          <p:nvPr/>
        </p:nvSpPr>
        <p:spPr>
          <a:xfrm>
            <a:off x="811866" y="30355596"/>
            <a:ext cx="148060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PERSONAGENS:</a:t>
            </a:r>
          </a:p>
          <a:p>
            <a:r>
              <a:rPr lang="pt-BR" dirty="0"/>
              <a:t>Este jogo dispõe uma batalha de tanques que se passa nesse universo alternativo. Os jogadores terão a oportunidade de escolher uma das quatro potências para defender que são: URSB (União das Repúblicas Socialistas da </a:t>
            </a:r>
            <a:r>
              <a:rPr lang="pt-BR" dirty="0" err="1"/>
              <a:t>Bolshevia</a:t>
            </a:r>
            <a:r>
              <a:rPr lang="pt-BR" dirty="0"/>
              <a:t>), </a:t>
            </a:r>
            <a:r>
              <a:rPr lang="pt-BR" dirty="0" err="1"/>
              <a:t>Reënbognasie</a:t>
            </a:r>
            <a:r>
              <a:rPr lang="pt-BR" dirty="0"/>
              <a:t>, UKB (United </a:t>
            </a:r>
            <a:r>
              <a:rPr lang="pt-BR" dirty="0" err="1"/>
              <a:t>Kingdom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Buritaniah</a:t>
            </a:r>
            <a:r>
              <a:rPr lang="pt-BR" dirty="0"/>
              <a:t>) e USA (United Springs </a:t>
            </a:r>
            <a:r>
              <a:rPr lang="pt-BR" dirty="0" err="1"/>
              <a:t>of</a:t>
            </a:r>
            <a:r>
              <a:rPr lang="pt-BR" dirty="0"/>
              <a:t> Amélia).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171F7D3-E2F6-C4C3-C058-2C2046D124D8}"/>
              </a:ext>
            </a:extLst>
          </p:cNvPr>
          <p:cNvSpPr txBox="1"/>
          <p:nvPr/>
        </p:nvSpPr>
        <p:spPr>
          <a:xfrm>
            <a:off x="811866" y="34994013"/>
            <a:ext cx="148060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Através de gráficos cativantes e mecânicas de jogo, os jogadores serão imersos em um cenário de guerra alternativo, onde o destino das nações é determinado pelas escolhas e ações dos participantes. O jogo explorará os aspectos de desenvolvimento do jogo, incluindo concepção, design, implementação e testes, proporcionando uma análise aprofundada do processo de criação e dos desafios enfrentados.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CCF2FFB1-7A48-6227-5C58-0802650E06CF}"/>
              </a:ext>
            </a:extLst>
          </p:cNvPr>
          <p:cNvSpPr/>
          <p:nvPr/>
        </p:nvSpPr>
        <p:spPr>
          <a:xfrm>
            <a:off x="17553031" y="29357216"/>
            <a:ext cx="12251359" cy="65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306"/>
            <a:r>
              <a:rPr lang="pt-BR" sz="3600" kern="0" dirty="0">
                <a:solidFill>
                  <a:prstClr val="black"/>
                </a:solidFill>
              </a:rPr>
              <a:t>Figura 02 – Apresentação das personagens principais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05FB63-10BF-8FBB-4A77-244A09BC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1799" y="40902055"/>
            <a:ext cx="10934701" cy="15067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B1F2AF-34F5-8923-3688-FDA7772F8718}"/>
              </a:ext>
            </a:extLst>
          </p:cNvPr>
          <p:cNvSpPr txBox="1"/>
          <p:nvPr/>
        </p:nvSpPr>
        <p:spPr>
          <a:xfrm>
            <a:off x="26793200" y="2624903"/>
            <a:ext cx="51716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Emerson Silva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Everton Nicolau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Leonardo Américo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Luiz Felipe 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Vinícius </a:t>
            </a:r>
            <a:r>
              <a:rPr lang="pt-BR" altLang="pt-BR" sz="4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Beserra</a:t>
            </a:r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altLang="pt-BR" sz="4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90B188-9D0B-DAA8-711F-54A6274F16D4}"/>
              </a:ext>
            </a:extLst>
          </p:cNvPr>
          <p:cNvSpPr/>
          <p:nvPr/>
        </p:nvSpPr>
        <p:spPr>
          <a:xfrm>
            <a:off x="590550" y="6324600"/>
            <a:ext cx="30996870" cy="15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9AA3D6-E251-D7C0-C073-9ED34F4163E4}"/>
              </a:ext>
            </a:extLst>
          </p:cNvPr>
          <p:cNvSpPr/>
          <p:nvPr/>
        </p:nvSpPr>
        <p:spPr>
          <a:xfrm>
            <a:off x="811866" y="40503213"/>
            <a:ext cx="31087450" cy="15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AB7DB7-158A-8A25-0EA2-DBDEFA4D9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297" y="1093107"/>
            <a:ext cx="6459583" cy="41132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B92980-FAA1-513A-F652-ED28B29573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270" y="16786810"/>
            <a:ext cx="6619090" cy="628168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3F2811-7621-8E04-0A3B-D2500051F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360" y="16786810"/>
            <a:ext cx="6569050" cy="62089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9890703-B78A-69E5-B1A0-D331522CF6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173" y="22953348"/>
            <a:ext cx="6237683" cy="619077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4FF57A8-2427-7A14-E85D-1CFC228215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856" y="22862443"/>
            <a:ext cx="6909554" cy="628168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69485DF-28DD-B1FE-E6DB-BA91ABE962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8328086" y="38115653"/>
            <a:ext cx="1796324" cy="179632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CEE6545-A9AF-D716-CF6E-E5274F1032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963" y="38054704"/>
            <a:ext cx="3625555" cy="176745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4C559E6-5544-3231-17C4-A788DA03E0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586" y="38003022"/>
            <a:ext cx="1993228" cy="19932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547C6C-7062-4952-86F4-CCE27BA7CD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84" y="21498764"/>
            <a:ext cx="14034392" cy="78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B208E3B6B2204796BBC5FD4C052425" ma:contentTypeVersion="4" ma:contentTypeDescription="Crie um novo documento." ma:contentTypeScope="" ma:versionID="dcce0dccf69f25d1ccc2f59b6e387eb1">
  <xsd:schema xmlns:xsd="http://www.w3.org/2001/XMLSchema" xmlns:xs="http://www.w3.org/2001/XMLSchema" xmlns:p="http://schemas.microsoft.com/office/2006/metadata/properties" xmlns:ns2="6f83fa94-41fd-445b-a2bc-12f5d57a1d67" targetNamespace="http://schemas.microsoft.com/office/2006/metadata/properties" ma:root="true" ma:fieldsID="9504f9c24f9d71bc57013f53dab8e2f1" ns2:_="">
    <xsd:import namespace="6f83fa94-41fd-445b-a2bc-12f5d57a1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3fa94-41fd-445b-a2bc-12f5d57a1d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5B1B44-7334-4EB1-9A16-7FE1708C7E7D}">
  <ds:schemaRefs>
    <ds:schemaRef ds:uri="http://schemas.microsoft.com/office/2006/metadata/properties"/>
    <ds:schemaRef ds:uri="http://www.w3.org/2000/xmlns/"/>
    <ds:schemaRef ds:uri="6f9566b9-82fb-4958-87e4-22ad69db60a1"/>
    <ds:schemaRef ds:uri="http://schemas.microsoft.com/office/infopath/2007/PartnerControls"/>
    <ds:schemaRef ds:uri="3b0e3d24-87c3-4576-9f41-517844c641e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0DE14AEC-C526-4735-986D-9E8CFF4468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53710D-55CA-46A8-8A06-7D05FD5373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83fa94-41fd-445b-a2bc-12f5d57a1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495</Words>
  <Application>Microsoft Office PowerPoint</Application>
  <PresentationFormat>Personalizar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Walbert Chrisostomo</dc:creator>
  <cp:lastModifiedBy>EMERSON</cp:lastModifiedBy>
  <cp:revision>51</cp:revision>
  <cp:lastPrinted>2017-11-03T20:57:17Z</cp:lastPrinted>
  <dcterms:created xsi:type="dcterms:W3CDTF">2017-11-03T18:31:30Z</dcterms:created>
  <dcterms:modified xsi:type="dcterms:W3CDTF">2024-06-13T00:49:44Z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0x01010000B208E3B6B2204796BBC5FD4C052425</vt:lpwstr>
  </property>
</Properties>
</file>