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5" r:id="rId1"/>
  </p:sldMasterIdLst>
  <p:notesMasterIdLst>
    <p:notesMasterId r:id="rId34"/>
  </p:notesMasterIdLst>
  <p:handoutMasterIdLst>
    <p:handoutMasterId r:id="rId35"/>
  </p:handoutMasterIdLst>
  <p:sldIdLst>
    <p:sldId id="256" r:id="rId2"/>
    <p:sldId id="257" r:id="rId3"/>
    <p:sldId id="258" r:id="rId4"/>
    <p:sldId id="278" r:id="rId5"/>
    <p:sldId id="279" r:id="rId6"/>
    <p:sldId id="280" r:id="rId7"/>
    <p:sldId id="281" r:id="rId8"/>
    <p:sldId id="264" r:id="rId9"/>
    <p:sldId id="266" r:id="rId10"/>
    <p:sldId id="267" r:id="rId11"/>
    <p:sldId id="268" r:id="rId12"/>
    <p:sldId id="269" r:id="rId13"/>
    <p:sldId id="270" r:id="rId14"/>
    <p:sldId id="271" r:id="rId15"/>
    <p:sldId id="259" r:id="rId16"/>
    <p:sldId id="272" r:id="rId17"/>
    <p:sldId id="273" r:id="rId18"/>
    <p:sldId id="274" r:id="rId19"/>
    <p:sldId id="275" r:id="rId20"/>
    <p:sldId id="276" r:id="rId21"/>
    <p:sldId id="277" r:id="rId22"/>
    <p:sldId id="260" r:id="rId23"/>
    <p:sldId id="287" r:id="rId24"/>
    <p:sldId id="261" r:id="rId25"/>
    <p:sldId id="285" r:id="rId26"/>
    <p:sldId id="286" r:id="rId27"/>
    <p:sldId id="282" r:id="rId28"/>
    <p:sldId id="283" r:id="rId29"/>
    <p:sldId id="284" r:id="rId30"/>
    <p:sldId id="263" r:id="rId31"/>
    <p:sldId id="262" r:id="rId32"/>
    <p:sldId id="26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2">
          <p15:clr>
            <a:srgbClr val="A4A3A4"/>
          </p15:clr>
        </p15:guide>
        <p15:guide id="2" pos="288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CCF8"/>
    <a:srgbClr val="FFFFFF"/>
    <a:srgbClr val="0901AB"/>
    <a:srgbClr val="66CCFF"/>
    <a:srgbClr val="B50B0B"/>
    <a:srgbClr val="07017D"/>
    <a:srgbClr val="F26D44"/>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3" autoAdjust="0"/>
    <p:restoredTop sz="86806" autoAdjust="0"/>
  </p:normalViewPr>
  <p:slideViewPr>
    <p:cSldViewPr snapToGrid="0" snapToObjects="1" showGuides="1">
      <p:cViewPr>
        <p:scale>
          <a:sx n="83" d="100"/>
          <a:sy n="83" d="100"/>
        </p:scale>
        <p:origin x="-2552" y="-480"/>
      </p:cViewPr>
      <p:guideLst>
        <p:guide orient="horz" pos="2162"/>
        <p:guide pos="2883"/>
      </p:guideLst>
    </p:cSldViewPr>
  </p:slideViewPr>
  <p:notesTextViewPr>
    <p:cViewPr>
      <p:scale>
        <a:sx n="100" d="100"/>
        <a:sy n="100" d="100"/>
      </p:scale>
      <p:origin x="0" y="0"/>
    </p:cViewPr>
  </p:notesTextViewPr>
  <p:sorterViewPr>
    <p:cViewPr>
      <p:scale>
        <a:sx n="100" d="100"/>
        <a:sy n="100" d="100"/>
      </p:scale>
      <p:origin x="0" y="1080"/>
    </p:cViewPr>
  </p:sorterViewPr>
  <p:notesViewPr>
    <p:cSldViewPr snapToGrid="0" snapToObjects="1">
      <p:cViewPr varScale="1">
        <p:scale>
          <a:sx n="92" d="100"/>
          <a:sy n="92" d="100"/>
        </p:scale>
        <p:origin x="-378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92CA64-0CB2-7240-9517-28156EC74BC7}" type="datetimeFigureOut">
              <a:rPr lang="en-US" smtClean="0"/>
              <a:pPr/>
              <a:t>4/25/16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39B1AC-5B32-A945-AFA8-8318001A23AE}" type="slidenum">
              <a:rPr lang="en-US" smtClean="0"/>
              <a:pPr/>
              <a:t>‹#›</a:t>
            </a:fld>
            <a:endParaRPr lang="en-US"/>
          </a:p>
        </p:txBody>
      </p:sp>
    </p:spTree>
    <p:extLst>
      <p:ext uri="{BB962C8B-B14F-4D97-AF65-F5344CB8AC3E}">
        <p14:creationId xmlns:p14="http://schemas.microsoft.com/office/powerpoint/2010/main" val="2415110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B2D6A4-2BB3-DE45-AEA1-29AAD9A51735}" type="datetimeFigureOut">
              <a:rPr lang="en-US" smtClean="0"/>
              <a:pPr/>
              <a:t>4/25/16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C4E0D-402F-FB40-A555-AE73116050B2}" type="slidenum">
              <a:rPr lang="en-US" smtClean="0"/>
              <a:pPr/>
              <a:t>‹#›</a:t>
            </a:fld>
            <a:endParaRPr lang="en-US"/>
          </a:p>
        </p:txBody>
      </p:sp>
    </p:spTree>
    <p:extLst>
      <p:ext uri="{BB962C8B-B14F-4D97-AF65-F5344CB8AC3E}">
        <p14:creationId xmlns:p14="http://schemas.microsoft.com/office/powerpoint/2010/main" val="9713381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C4E0D-402F-FB40-A555-AE73116050B2}" type="slidenum">
              <a:rPr lang="en-US" smtClean="0"/>
              <a:pPr/>
              <a:t>2</a:t>
            </a:fld>
            <a:endParaRPr lang="en-US"/>
          </a:p>
        </p:txBody>
      </p:sp>
    </p:spTree>
    <p:extLst>
      <p:ext uri="{BB962C8B-B14F-4D97-AF65-F5344CB8AC3E}">
        <p14:creationId xmlns:p14="http://schemas.microsoft.com/office/powerpoint/2010/main" val="432146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8" name="Shape 21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78019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234" name="Shape 23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extLst>
      <p:ext uri="{BB962C8B-B14F-4D97-AF65-F5344CB8AC3E}">
        <p14:creationId xmlns:p14="http://schemas.microsoft.com/office/powerpoint/2010/main" val="1633234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17</a:t>
            </a:fld>
            <a:endParaRPr lang="en-US"/>
          </a:p>
        </p:txBody>
      </p:sp>
    </p:spTree>
    <p:extLst>
      <p:ext uri="{BB962C8B-B14F-4D97-AF65-F5344CB8AC3E}">
        <p14:creationId xmlns:p14="http://schemas.microsoft.com/office/powerpoint/2010/main" val="246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2" name="Shape 25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extLst>
      <p:ext uri="{BB962C8B-B14F-4D97-AF65-F5344CB8AC3E}">
        <p14:creationId xmlns:p14="http://schemas.microsoft.com/office/powerpoint/2010/main" val="92273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1" name="Shape 26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extLst>
      <p:ext uri="{BB962C8B-B14F-4D97-AF65-F5344CB8AC3E}">
        <p14:creationId xmlns:p14="http://schemas.microsoft.com/office/powerpoint/2010/main" val="74887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t>Every Mapper reads three encrypted records, extracts a zip code and each Reducer counts the number of records per zip code. In the matrix, each entry A[m, r] indicates how many intermediate key-value pairs produced by the mth mapper have zip code that was returned by the rth reducer. In particular, the adversary sees that the first three records have the same zip code (43301) and the last three records do not have this zip code. Given background knowledge of the distribution of zip codes, the adversary can thus, in this case, label each column of A with a zip code. Abusing our notation, we refer to the cell A[1, 1] as A[1, '433011'].</a:t>
            </a:r>
          </a:p>
        </p:txBody>
      </p:sp>
      <p:sp>
        <p:nvSpPr>
          <p:cNvPr id="274" name="Shape 27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1310454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a:t>Every Mapper reads three encrypted records, extracts a zip code and each Reducer counts the number of records per zip code. In the matrix, each entry A[m, r] indicates how many intermediate key-value pairs produced by the mth mapper have zip code that was returned by the rth reducer. In particular, the adversary sees that the first three records have the same zip code (43301) and the last three records do not have this zip code. Given background knowledge of the distribution of zip codes, the adversary can thus, in this case, label each column of A with a zip code. Abusing our notation, we refer to the cell A[1, 1] as A[1, '433011'].</a:t>
            </a:r>
          </a:p>
        </p:txBody>
      </p:sp>
      <p:sp>
        <p:nvSpPr>
          <p:cNvPr id="282" name="Shape 28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21</a:t>
            </a:fld>
            <a:endParaRPr lang="en-US"/>
          </a:p>
        </p:txBody>
      </p:sp>
    </p:spTree>
    <p:extLst>
      <p:ext uri="{BB962C8B-B14F-4D97-AF65-F5344CB8AC3E}">
        <p14:creationId xmlns:p14="http://schemas.microsoft.com/office/powerpoint/2010/main" val="1209553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41" name="Shape 14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23</a:t>
            </a:fld>
            <a:endParaRPr lang="en-US"/>
          </a:p>
        </p:txBody>
      </p:sp>
    </p:spTree>
    <p:extLst>
      <p:ext uri="{BB962C8B-B14F-4D97-AF65-F5344CB8AC3E}">
        <p14:creationId xmlns:p14="http://schemas.microsoft.com/office/powerpoint/2010/main" val="104108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41" name="Shape 14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a:t>
            </a:fld>
            <a:endParaRPr lang="en-US"/>
          </a:p>
        </p:txBody>
      </p:sp>
    </p:spTree>
    <p:extLst>
      <p:ext uri="{BB962C8B-B14F-4D97-AF65-F5344CB8AC3E}">
        <p14:creationId xmlns:p14="http://schemas.microsoft.com/office/powerpoint/2010/main" val="1041089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49" name="Shape 14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66071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57" name="Shape 15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133936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65" name="Shape 16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1929981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1" name="Shape 18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780213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9" name="Shape 18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52820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7" name="Shape 1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267375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40262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lgn="r">
              <a:defRPr sz="1400"/>
            </a:lvl1pPr>
          </a:lstStyle>
          <a:p>
            <a:fld id="{0DF29977-41F1-CC44-90BE-BCCD375C124B}" type="datetime4">
              <a:rPr lang="en-US" smtClean="0"/>
              <a:t>2016年4月25日</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Research Progress • Abdurrahman Yaşar</a:t>
            </a:r>
            <a:endParaRPr lang="en-US" dirty="0" smtClean="0"/>
          </a:p>
        </p:txBody>
      </p:sp>
      <p:sp>
        <p:nvSpPr>
          <p:cNvPr id="29" name="Slide Number Placeholder 28"/>
          <p:cNvSpPr>
            <a:spLocks noGrp="1"/>
          </p:cNvSpPr>
          <p:nvPr>
            <p:ph type="sldNum" sz="quarter" idx="12"/>
          </p:nvPr>
        </p:nvSpPr>
        <p:spPr>
          <a:xfrm>
            <a:off x="1216152" y="6355080"/>
            <a:ext cx="1219200" cy="365760"/>
          </a:xfrm>
        </p:spPr>
        <p:txBody>
          <a:bodyPr/>
          <a:lstStyle/>
          <a:p>
            <a:fld id="{DB0E4600-0381-4CF3-88F2-7ED7D2E3F9C8}" type="slidenum">
              <a:rPr lang="en-US" smtClean="0"/>
              <a:pPr/>
              <a:t>‹#›</a:t>
            </a:fld>
            <a:endParaRPr lang="en-US" dirty="0"/>
          </a:p>
        </p:txBody>
      </p:sp>
      <p:sp>
        <p:nvSpPr>
          <p:cNvPr id="21" name="Rectangle 20"/>
          <p:cNvSpPr/>
          <p:nvPr userDrawn="1"/>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userDrawn="1"/>
        </p:nvSpPr>
        <p:spPr>
          <a:xfrm>
            <a:off x="904875" y="3648075"/>
            <a:ext cx="228600" cy="1280160"/>
          </a:xfrm>
          <a:prstGeom prst="rect">
            <a:avLst/>
          </a:prstGeom>
          <a:solidFill>
            <a:srgbClr val="66CCFF"/>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19C9A8-CAEA-6D4D-A62A-2BD87D1AFA06}" type="datetime4">
              <a:rPr lang="en-US" smtClean="0"/>
              <a:t>2016年4月25日</a:t>
            </a:fld>
            <a:endParaRPr lang="en-US"/>
          </a:p>
        </p:txBody>
      </p:sp>
      <p:sp>
        <p:nvSpPr>
          <p:cNvPr id="5" name="Footer Placeholder 4"/>
          <p:cNvSpPr>
            <a:spLocks noGrp="1"/>
          </p:cNvSpPr>
          <p:nvPr>
            <p:ph type="ftr" sz="quarter" idx="11"/>
          </p:nvPr>
        </p:nvSpPr>
        <p:spPr/>
        <p:txBody>
          <a:bodyPr/>
          <a:lstStyle/>
          <a:p>
            <a:r>
              <a:rPr lang="en-US" smtClean="0"/>
              <a:t>Research Progress • Abdurrahman Yaşar</a:t>
            </a:r>
            <a:endParaRPr lang="en-US" dirty="0" smtClean="0"/>
          </a:p>
        </p:txBody>
      </p:sp>
      <p:sp>
        <p:nvSpPr>
          <p:cNvPr id="6" name="Slide Number Placeholder 5"/>
          <p:cNvSpPr>
            <a:spLocks noGrp="1"/>
          </p:cNvSpPr>
          <p:nvPr>
            <p:ph type="sldNum" sz="quarter" idx="12"/>
          </p:nvPr>
        </p:nvSpPr>
        <p:spPr/>
        <p:txBody>
          <a:bodyPr/>
          <a:lstStyle/>
          <a:p>
            <a:fld id="{1F253055-7263-2040-86A3-B4DE91530F8D}"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7CA031-8C55-4E45-BD52-DEBCD0DB85B7}" type="datetime4">
              <a:rPr lang="en-US" smtClean="0"/>
              <a:t>2016年4月25日</a:t>
            </a:fld>
            <a:endParaRPr lang="en-US"/>
          </a:p>
        </p:txBody>
      </p:sp>
      <p:sp>
        <p:nvSpPr>
          <p:cNvPr id="5" name="Footer Placeholder 4"/>
          <p:cNvSpPr>
            <a:spLocks noGrp="1"/>
          </p:cNvSpPr>
          <p:nvPr>
            <p:ph type="ftr" sz="quarter" idx="11"/>
          </p:nvPr>
        </p:nvSpPr>
        <p:spPr/>
        <p:txBody>
          <a:bodyPr/>
          <a:lstStyle/>
          <a:p>
            <a:r>
              <a:rPr lang="en-US" smtClean="0"/>
              <a:t>Research Progress • Abdurrahman Yaşar</a:t>
            </a:r>
            <a:endParaRPr lang="en-US" dirty="0" smtClean="0"/>
          </a:p>
        </p:txBody>
      </p:sp>
      <p:sp>
        <p:nvSpPr>
          <p:cNvPr id="6" name="Slide Number Placeholder 5"/>
          <p:cNvSpPr>
            <a:spLocks noGrp="1"/>
          </p:cNvSpPr>
          <p:nvPr>
            <p:ph type="sldNum" sz="quarter" idx="12"/>
          </p:nvPr>
        </p:nvSpPr>
        <p:spPr/>
        <p:txBody>
          <a:bodyPr/>
          <a:lstStyle/>
          <a:p>
            <a:fld id="{1F253055-7263-2040-86A3-B4DE91530F8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Text (2)">
    <p:spTree>
      <p:nvGrpSpPr>
        <p:cNvPr id="1" name=""/>
        <p:cNvGrpSpPr/>
        <p:nvPr/>
      </p:nvGrpSpPr>
      <p:grpSpPr>
        <a:xfrm>
          <a:off x="0" y="0"/>
          <a:ext cx="0" cy="0"/>
          <a:chOff x="0" y="0"/>
          <a:chExt cx="0" cy="0"/>
        </a:xfrm>
      </p:grpSpPr>
      <p:sp>
        <p:nvSpPr>
          <p:cNvPr id="10" name="Line 6"/>
          <p:cNvSpPr>
            <a:spLocks noChangeShapeType="1"/>
          </p:cNvSpPr>
          <p:nvPr userDrawn="1"/>
        </p:nvSpPr>
        <p:spPr bwMode="auto">
          <a:xfrm>
            <a:off x="76200" y="6477000"/>
            <a:ext cx="8915400" cy="0"/>
          </a:xfrm>
          <a:prstGeom prst="line">
            <a:avLst/>
          </a:prstGeom>
          <a:noFill/>
          <a:ln w="19050">
            <a:solidFill>
              <a:srgbClr val="006666"/>
            </a:solidFill>
            <a:prstDash val="sysDash"/>
            <a:round/>
            <a:headEnd/>
            <a:tailEnd/>
          </a:ln>
          <a:effectLst/>
        </p:spPr>
        <p:txBody>
          <a:bodyPr wrap="none" anchor="ctr"/>
          <a:lstStyle/>
          <a:p>
            <a:endParaRPr lang="en-US"/>
          </a:p>
        </p:txBody>
      </p:sp>
      <p:sp>
        <p:nvSpPr>
          <p:cNvPr id="12" name="Slide Number Placeholder 5"/>
          <p:cNvSpPr txBox="1">
            <a:spLocks/>
          </p:cNvSpPr>
          <p:nvPr userDrawn="1"/>
        </p:nvSpPr>
        <p:spPr>
          <a:xfrm>
            <a:off x="8610600" y="6492240"/>
            <a:ext cx="6096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937C92-F037-4840-B78B-E9717E5CFA2B}" type="slidenum">
              <a:rPr kumimoji="0" lang="en-US" sz="1800" b="0" i="0" u="none" strike="noStrike" kern="1200" cap="none" spc="0" normalizeH="0" baseline="0" noProof="0" smtClean="0">
                <a:ln>
                  <a:noFill/>
                </a:ln>
                <a:solidFill>
                  <a:srgbClr val="006666"/>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6666"/>
              </a:solidFill>
              <a:effectLst/>
              <a:uLnTx/>
              <a:uFillTx/>
              <a:latin typeface="+mn-lt"/>
              <a:ea typeface="+mn-ea"/>
              <a:cs typeface="+mn-cs"/>
            </a:endParaRPr>
          </a:p>
        </p:txBody>
      </p:sp>
      <p:sp>
        <p:nvSpPr>
          <p:cNvPr id="13" name="Footer Placeholder 4"/>
          <p:cNvSpPr>
            <a:spLocks noGrp="1"/>
          </p:cNvSpPr>
          <p:nvPr>
            <p:ph type="ftr" sz="quarter" idx="3"/>
          </p:nvPr>
        </p:nvSpPr>
        <p:spPr>
          <a:xfrm>
            <a:off x="1752600" y="6522720"/>
            <a:ext cx="6172200" cy="335280"/>
          </a:xfrm>
          <a:prstGeom prst="rect">
            <a:avLst/>
          </a:prstGeom>
        </p:spPr>
        <p:txBody>
          <a:bodyPr/>
          <a:lstStyle>
            <a:lvl1pPr algn="ctr">
              <a:defRPr sz="1400">
                <a:solidFill>
                  <a:srgbClr val="006666"/>
                </a:solidFill>
              </a:defRPr>
            </a:lvl1pPr>
          </a:lstStyle>
          <a:p>
            <a:r>
              <a:rPr lang="en-US" smtClean="0"/>
              <a:t>Research Progress • Abdurrahman Yaşar</a:t>
            </a:r>
            <a:endParaRPr lang="en-US" dirty="0"/>
          </a:p>
        </p:txBody>
      </p:sp>
      <p:sp>
        <p:nvSpPr>
          <p:cNvPr id="14" name="日付プレースホルダ 24"/>
          <p:cNvSpPr>
            <a:spLocks noGrp="1"/>
          </p:cNvSpPr>
          <p:nvPr>
            <p:ph type="dt" sz="half" idx="2"/>
          </p:nvPr>
        </p:nvSpPr>
        <p:spPr>
          <a:xfrm>
            <a:off x="76200" y="6522720"/>
            <a:ext cx="1295400" cy="335280"/>
          </a:xfrm>
          <a:prstGeom prst="rect">
            <a:avLst/>
          </a:prstGeom>
        </p:spPr>
        <p:txBody>
          <a:bodyPr vert="horz" lIns="91440" tIns="45720" rIns="91440" bIns="45720" rtlCol="0" anchor="ctr"/>
          <a:lstStyle>
            <a:lvl1pPr algn="l">
              <a:defRPr sz="1200">
                <a:solidFill>
                  <a:srgbClr val="006666"/>
                </a:solidFill>
              </a:defRPr>
            </a:lvl1pPr>
          </a:lstStyle>
          <a:p>
            <a:fld id="{B9920085-017F-4343-926F-405E7FCB0226}" type="datetime4">
              <a:rPr kumimoji="1" lang="en-US" altLang="ja-JP" smtClean="0"/>
              <a:t>2016年4月25日</a:t>
            </a:fld>
            <a:endParaRPr kumimoji="1" lang="ja-JP" altLang="en-US" dirty="0"/>
          </a:p>
        </p:txBody>
      </p:sp>
      <p:sp>
        <p:nvSpPr>
          <p:cNvPr id="15" name="Title 1"/>
          <p:cNvSpPr>
            <a:spLocks noGrp="1"/>
          </p:cNvSpPr>
          <p:nvPr>
            <p:ph type="title"/>
          </p:nvPr>
        </p:nvSpPr>
        <p:spPr>
          <a:xfrm>
            <a:off x="330200" y="0"/>
            <a:ext cx="7670800" cy="990600"/>
          </a:xfrm>
          <a:prstGeom prst="rect">
            <a:avLst/>
          </a:prstGeom>
        </p:spPr>
        <p:txBody>
          <a:bodyPr anchor="ctr" anchorCtr="0"/>
          <a:lstStyle>
            <a:lvl1pPr>
              <a:defRPr>
                <a:solidFill>
                  <a:srgbClr val="006666"/>
                </a:solidFill>
              </a:defRPr>
            </a:lvl1pPr>
          </a:lstStyle>
          <a:p>
            <a:r>
              <a:rPr kumimoji="0" lang="en-US" dirty="0" smtClean="0"/>
              <a:t>Click to edit Master title style</a:t>
            </a:r>
            <a:endParaRPr kumimoji="0" lang="en-US" dirty="0"/>
          </a:p>
        </p:txBody>
      </p:sp>
      <p:sp>
        <p:nvSpPr>
          <p:cNvPr id="17" name="Content Placeholder 7"/>
          <p:cNvSpPr>
            <a:spLocks noGrp="1"/>
          </p:cNvSpPr>
          <p:nvPr>
            <p:ph sz="quarter" idx="1"/>
          </p:nvPr>
        </p:nvSpPr>
        <p:spPr>
          <a:xfrm>
            <a:off x="609600" y="1295400"/>
            <a:ext cx="8077200" cy="5029200"/>
          </a:xfrm>
          <a:prstGeom prst="rect">
            <a:avLst/>
          </a:prstGeom>
        </p:spPr>
        <p:txBody>
          <a:bodyPr/>
          <a:lstStyle>
            <a:lvl1pPr marL="358775" indent="-358775">
              <a:lnSpc>
                <a:spcPct val="100000"/>
              </a:lnSpc>
              <a:buFont typeface="Wingdings" pitchFamily="2" charset="2"/>
              <a:buChar char="p"/>
              <a:defRPr sz="3200"/>
            </a:lvl1pPr>
            <a:lvl2pPr>
              <a:lnSpc>
                <a:spcPct val="100000"/>
              </a:lnSpc>
              <a:defRPr sz="2800"/>
            </a:lvl2pPr>
            <a:lvl3pPr>
              <a:lnSpc>
                <a:spcPct val="100000"/>
              </a:lnSpc>
              <a:defRPr sz="2800"/>
            </a:lvl3pPr>
            <a:lvl4pPr marL="1162050" indent="-293688">
              <a:lnSpc>
                <a:spcPct val="100000"/>
              </a:lnSpc>
              <a:defRPr sz="2400"/>
            </a:lvl4pPr>
            <a:lvl5pPr>
              <a:lnSpc>
                <a:spcPct val="100000"/>
              </a:lnSpc>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extLst>
      <p:ext uri="{BB962C8B-B14F-4D97-AF65-F5344CB8AC3E}">
        <p14:creationId xmlns:p14="http://schemas.microsoft.com/office/powerpoint/2010/main" val="1732482011"/>
      </p:ext>
    </p:extLst>
  </p:cSld>
  <p:clrMapOvr>
    <a:masterClrMapping/>
  </p:clrMapOvr>
  <p:transition xmlns:p14="http://schemas.microsoft.com/office/powerpoint/2010/main">
    <p:pull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599" cy="895564"/>
          </a:xfrm>
        </p:spPr>
        <p:txBody>
          <a:bodyPr/>
          <a:lstStyle>
            <a:lvl1pPr algn="l">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a:xfrm>
            <a:off x="6400799" y="6356350"/>
            <a:ext cx="2409826" cy="365760"/>
          </a:xfrm>
        </p:spPr>
        <p:txBody>
          <a:bodyPr/>
          <a:lstStyle>
            <a:lvl1pPr algn="r">
              <a:defRPr/>
            </a:lvl1pPr>
          </a:lstStyle>
          <a:p>
            <a:fld id="{3B1F13A9-291E-224A-A034-1121B27E5CDA}" type="datetime4">
              <a:rPr lang="en-US" smtClean="0"/>
              <a:t>2016年4月25日</a:t>
            </a:fld>
            <a:endParaRPr lang="en-US" dirty="0"/>
          </a:p>
        </p:txBody>
      </p:sp>
      <p:sp>
        <p:nvSpPr>
          <p:cNvPr id="5" name="Footer Placeholder 4"/>
          <p:cNvSpPr>
            <a:spLocks noGrp="1"/>
          </p:cNvSpPr>
          <p:nvPr>
            <p:ph type="ftr" sz="quarter" idx="11"/>
          </p:nvPr>
        </p:nvSpPr>
        <p:spPr>
          <a:xfrm>
            <a:off x="2593848" y="6356350"/>
            <a:ext cx="3806952" cy="365760"/>
          </a:xfrm>
        </p:spPr>
        <p:txBody>
          <a:bodyPr/>
          <a:lstStyle>
            <a:lvl1pPr algn="ctr">
              <a:defRPr/>
            </a:lvl1pPr>
          </a:lstStyle>
          <a:p>
            <a:r>
              <a:rPr lang="en-US" smtClean="0"/>
              <a:t>Research Progress • Abdurrahman Yaşar</a:t>
            </a:r>
            <a:endParaRPr lang="en-US" dirty="0" smtClean="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r>
              <a:rPr lang="en-US" dirty="0" smtClean="0"/>
              <a:t> &lt;#&gt;</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lvl1pPr algn="r">
              <a:defRPr/>
            </a:lvl1pPr>
          </a:lstStyle>
          <a:p>
            <a:fld id="{4E8459C5-E2F7-0E45-A551-7098FDCA7114}" type="datetime4">
              <a:rPr lang="en-US" smtClean="0"/>
              <a:t>2016年4月25日</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smtClean="0"/>
              <a:t>Research Progress • Abdurrahman Yaşar</a:t>
            </a:r>
            <a:endParaRPr lang="en-US" dirty="0" smtClean="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lvl1pPr algn="r">
              <a:defRPr/>
            </a:lvl1pPr>
          </a:lstStyle>
          <a:p>
            <a:fld id="{D4285C8F-1DFC-F246-A661-1010530E68CA}" type="datetime4">
              <a:rPr lang="en-US" smtClean="0"/>
              <a:t>2016年4月25日</a:t>
            </a:fld>
            <a:endParaRPr lang="en-US" dirty="0"/>
          </a:p>
        </p:txBody>
      </p:sp>
      <p:sp>
        <p:nvSpPr>
          <p:cNvPr id="6" name="Footer Placeholder 5"/>
          <p:cNvSpPr>
            <a:spLocks noGrp="1"/>
          </p:cNvSpPr>
          <p:nvPr>
            <p:ph type="ftr" sz="quarter" idx="11"/>
          </p:nvPr>
        </p:nvSpPr>
        <p:spPr/>
        <p:txBody>
          <a:bodyPr/>
          <a:lstStyle/>
          <a:p>
            <a:r>
              <a:rPr lang="en-US" smtClean="0"/>
              <a:t>Research Progress • Abdurrahman Yaşar</a:t>
            </a:r>
            <a:endParaRPr lang="en-US" dirty="0" smtClean="0"/>
          </a:p>
        </p:txBody>
      </p:sp>
      <p:sp>
        <p:nvSpPr>
          <p:cNvPr id="7" name="Slide Number Placeholder 6"/>
          <p:cNvSpPr>
            <a:spLocks noGrp="1"/>
          </p:cNvSpPr>
          <p:nvPr>
            <p:ph type="sldNum" sz="quarter" idx="12"/>
          </p:nvPr>
        </p:nvSpPr>
        <p:spPr/>
        <p:txBody>
          <a:bodyPr/>
          <a:lstStyle/>
          <a:p>
            <a:fld id="{1F253055-7263-2040-86A3-B4DE91530F8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lgn="r"/>
            <a:fld id="{6D21B920-2110-574E-9814-55339062A4A2}" type="datetime4">
              <a:rPr lang="en-US" smtClean="0"/>
              <a:t>2016年4月25日</a:t>
            </a:fld>
            <a:endParaRPr lang="en-US" dirty="0"/>
          </a:p>
        </p:txBody>
      </p:sp>
      <p:sp>
        <p:nvSpPr>
          <p:cNvPr id="8" name="Footer Placeholder 7"/>
          <p:cNvSpPr>
            <a:spLocks noGrp="1"/>
          </p:cNvSpPr>
          <p:nvPr>
            <p:ph type="ftr" sz="quarter" idx="11"/>
          </p:nvPr>
        </p:nvSpPr>
        <p:spPr/>
        <p:txBody>
          <a:bodyPr/>
          <a:lstStyle/>
          <a:p>
            <a:r>
              <a:rPr lang="en-US" smtClean="0"/>
              <a:t>Research Progress • Abdurrahman Yaşar</a:t>
            </a:r>
            <a:endParaRPr lang="en-US" dirty="0" smtClean="0"/>
          </a:p>
        </p:txBody>
      </p:sp>
      <p:sp>
        <p:nvSpPr>
          <p:cNvPr id="9" name="Slide Number Placeholder 8"/>
          <p:cNvSpPr>
            <a:spLocks noGrp="1"/>
          </p:cNvSpPr>
          <p:nvPr>
            <p:ph type="sldNum" sz="quarter" idx="12"/>
          </p:nvPr>
        </p:nvSpPr>
        <p:spPr/>
        <p:txBody>
          <a:bodyPr/>
          <a:lstStyle/>
          <a:p>
            <a:fld id="{1F253055-7263-2040-86A3-B4DE91530F8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229600" cy="983751"/>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pPr algn="r"/>
            <a:fld id="{1A4047E6-6173-B147-85C9-8D4509C4E16A}" type="datetime4">
              <a:rPr lang="en-US" smtClean="0"/>
              <a:t>2016年4月25日</a:t>
            </a:fld>
            <a:endParaRPr lang="en-US" dirty="0"/>
          </a:p>
        </p:txBody>
      </p:sp>
      <p:sp>
        <p:nvSpPr>
          <p:cNvPr id="4" name="Footer Placeholder 3"/>
          <p:cNvSpPr>
            <a:spLocks noGrp="1"/>
          </p:cNvSpPr>
          <p:nvPr>
            <p:ph type="ftr" sz="quarter" idx="11"/>
          </p:nvPr>
        </p:nvSpPr>
        <p:spPr/>
        <p:txBody>
          <a:bodyPr/>
          <a:lstStyle/>
          <a:p>
            <a:r>
              <a:rPr lang="en-US" smtClean="0"/>
              <a:t>Research Progress • Abdurrahman Yaşar</a:t>
            </a:r>
            <a:endParaRPr lang="en-US" dirty="0" smtClean="0"/>
          </a:p>
        </p:txBody>
      </p:sp>
      <p:sp>
        <p:nvSpPr>
          <p:cNvPr id="5" name="Slide Number Placeholder 4"/>
          <p:cNvSpPr>
            <a:spLocks noGrp="1"/>
          </p:cNvSpPr>
          <p:nvPr>
            <p:ph type="sldNum" sz="quarter" idx="12"/>
          </p:nvPr>
        </p:nvSpPr>
        <p:spPr/>
        <p:txBody>
          <a:bodyPr/>
          <a:lstStyle/>
          <a:p>
            <a:fld id="{1F253055-7263-2040-86A3-B4DE91530F8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4C89FC-69E5-BC4B-814B-9C9316B321B7}" type="datetime4">
              <a:rPr lang="en-US" smtClean="0"/>
              <a:t>2016年4月25日</a:t>
            </a:fld>
            <a:endParaRPr lang="en-US"/>
          </a:p>
        </p:txBody>
      </p:sp>
      <p:sp>
        <p:nvSpPr>
          <p:cNvPr id="6" name="Footer Placeholder 5"/>
          <p:cNvSpPr>
            <a:spLocks noGrp="1"/>
          </p:cNvSpPr>
          <p:nvPr>
            <p:ph type="ftr" sz="quarter" idx="11"/>
          </p:nvPr>
        </p:nvSpPr>
        <p:spPr/>
        <p:txBody>
          <a:bodyPr/>
          <a:lstStyle/>
          <a:p>
            <a:r>
              <a:rPr lang="en-US" smtClean="0"/>
              <a:t>Research Progress • Abdurrahman Yaşar</a:t>
            </a:r>
            <a:endParaRPr lang="en-US" dirty="0" smtClean="0"/>
          </a:p>
        </p:txBody>
      </p:sp>
      <p:sp>
        <p:nvSpPr>
          <p:cNvPr id="7" name="Slide Number Placeholder 6"/>
          <p:cNvSpPr>
            <a:spLocks noGrp="1"/>
          </p:cNvSpPr>
          <p:nvPr>
            <p:ph type="sldNum" sz="quarter" idx="12"/>
          </p:nvPr>
        </p:nvSpPr>
        <p:spPr/>
        <p:txBody>
          <a:bodyPr/>
          <a:lstStyle/>
          <a:p>
            <a:fld id="{1F253055-7263-2040-86A3-B4DE91530F8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r"/>
            <a:fld id="{66C74515-5AB8-C44B-8436-797C2BA266CB}" type="datetime4">
              <a:rPr lang="en-US" smtClean="0"/>
              <a:t>2016年4月25日</a:t>
            </a:fld>
            <a:endParaRPr lang="en-US" dirty="0"/>
          </a:p>
        </p:txBody>
      </p:sp>
      <p:sp>
        <p:nvSpPr>
          <p:cNvPr id="6" name="Footer Placeholder 5"/>
          <p:cNvSpPr>
            <a:spLocks noGrp="1"/>
          </p:cNvSpPr>
          <p:nvPr>
            <p:ph type="ftr" sz="quarter" idx="11"/>
          </p:nvPr>
        </p:nvSpPr>
        <p:spPr/>
        <p:txBody>
          <a:bodyPr/>
          <a:lstStyle/>
          <a:p>
            <a:r>
              <a:rPr lang="en-US" smtClean="0"/>
              <a:t>Research Progress • Abdurrahman Yaşar</a:t>
            </a:r>
            <a:endParaRPr lang="en-US" dirty="0" smtClean="0"/>
          </a:p>
        </p:txBody>
      </p:sp>
      <p:sp>
        <p:nvSpPr>
          <p:cNvPr id="7" name="Slide Number Placeholder 6"/>
          <p:cNvSpPr>
            <a:spLocks noGrp="1"/>
          </p:cNvSpPr>
          <p:nvPr>
            <p:ph type="sldNum" sz="quarter" idx="12"/>
          </p:nvPr>
        </p:nvSpPr>
        <p:spPr/>
        <p:txBody>
          <a:bodyPr/>
          <a:lstStyle/>
          <a:p>
            <a:fld id="{1F253055-7263-2040-86A3-B4DE91530F8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599" cy="895564"/>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315092"/>
            <a:ext cx="8229600" cy="4814436"/>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lgn="r"/>
            <a:fld id="{8E802C81-74F9-D044-9C51-E20535312F6A}" type="datetime4">
              <a:rPr lang="en-US" smtClean="0"/>
              <a:t>2016年4月25日</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400">
                <a:solidFill>
                  <a:schemeClr val="tx2"/>
                </a:solidFill>
              </a:defRPr>
            </a:lvl1pPr>
          </a:lstStyle>
          <a:p>
            <a:r>
              <a:rPr lang="en-US" smtClean="0"/>
              <a:t>Research Progress • Abdurrahman Yaşar</a:t>
            </a:r>
            <a:endParaRPr lang="en-US" dirty="0" smtClean="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r>
              <a:rPr lang="en-US" dirty="0" smtClean="0"/>
              <a:t> </a:t>
            </a:r>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60248" y="1071078"/>
            <a:ext cx="8229600" cy="0"/>
          </a:xfrm>
          <a:prstGeom prst="line">
            <a:avLst/>
          </a:prstGeom>
          <a:noFill/>
          <a:ln w="25400" cap="flat" cmpd="sng" algn="ctr">
            <a:solidFill>
              <a:srgbClr val="0070C0"/>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2" name="Group 3"/>
          <p:cNvGrpSpPr>
            <a:grpSpLocks noChangeAspect="1"/>
          </p:cNvGrpSpPr>
          <p:nvPr userDrawn="1"/>
        </p:nvGrpSpPr>
        <p:grpSpPr>
          <a:xfrm>
            <a:off x="7112654" y="18838"/>
            <a:ext cx="2029099" cy="736342"/>
            <a:chOff x="-1030338" y="2795244"/>
            <a:chExt cx="7488555" cy="2717527"/>
          </a:xfrm>
        </p:grpSpPr>
        <p:pic>
          <p:nvPicPr>
            <p:cNvPr id="15" name="Picture 4" descr="GeorgiaTech-CollegeOfComputing-logo.jpg"/>
            <p:cNvPicPr>
              <a:picLocks noChangeAspect="1"/>
            </p:cNvPicPr>
            <p:nvPr/>
          </p:nvPicPr>
          <p:blipFill>
            <a:blip r:embed="rId14"/>
            <a:srcRect r="19907"/>
            <a:stretch>
              <a:fillRect/>
            </a:stretch>
          </p:blipFill>
          <p:spPr>
            <a:xfrm>
              <a:off x="-1030338" y="2795244"/>
              <a:ext cx="7323693" cy="2298698"/>
            </a:xfrm>
            <a:prstGeom prst="rect">
              <a:avLst/>
            </a:prstGeom>
            <a:solidFill>
              <a:srgbClr val="FFFFFF"/>
            </a:solidFill>
          </p:spPr>
        </p:pic>
        <p:pic>
          <p:nvPicPr>
            <p:cNvPr id="17" name="Picture 5" descr="GeorgiaTech-CollegeOfComputing-logo.jpg"/>
            <p:cNvPicPr>
              <a:picLocks noChangeAspect="1"/>
            </p:cNvPicPr>
            <p:nvPr/>
          </p:nvPicPr>
          <p:blipFill>
            <a:blip r:embed="rId14"/>
            <a:srcRect l="37203" r="19755" b="83593"/>
            <a:stretch>
              <a:fillRect/>
            </a:stretch>
          </p:blipFill>
          <p:spPr>
            <a:xfrm>
              <a:off x="2522492" y="4684650"/>
              <a:ext cx="3935725" cy="828121"/>
            </a:xfrm>
            <a:prstGeom prst="rect">
              <a:avLst/>
            </a:prstGeom>
            <a:solidFill>
              <a:srgbClr val="FFFFFF"/>
            </a:solidFill>
          </p:spPr>
        </p:pic>
      </p:gr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iming>
    <p:tnLst>
      <p:par>
        <p:cTn xmlns:p14="http://schemas.microsoft.com/office/powerpoint/2010/main" id="1" dur="indefinite" restart="never" nodeType="tmRoot"/>
      </p:par>
    </p:tnLst>
  </p:timing>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710080" y="1211867"/>
            <a:ext cx="4694247" cy="1440955"/>
            <a:chOff x="-1030338" y="3084513"/>
            <a:chExt cx="7488555" cy="2298700"/>
          </a:xfrm>
        </p:grpSpPr>
        <p:pic>
          <p:nvPicPr>
            <p:cNvPr id="5" name="Picture 4" descr="GeorgiaTech-CollegeOfComputing-logo.jpg"/>
            <p:cNvPicPr>
              <a:picLocks noChangeAspect="1"/>
            </p:cNvPicPr>
            <p:nvPr/>
          </p:nvPicPr>
          <p:blipFill>
            <a:blip r:embed="rId2"/>
            <a:srcRect r="19907"/>
            <a:stretch>
              <a:fillRect/>
            </a:stretch>
          </p:blipFill>
          <p:spPr>
            <a:xfrm>
              <a:off x="-1030338" y="3084513"/>
              <a:ext cx="7323692" cy="2298700"/>
            </a:xfrm>
            <a:prstGeom prst="rect">
              <a:avLst/>
            </a:prstGeom>
            <a:solidFill>
              <a:srgbClr val="FFFFFF"/>
            </a:solidFill>
          </p:spPr>
        </p:pic>
        <p:pic>
          <p:nvPicPr>
            <p:cNvPr id="6" name="Picture 5" descr="GeorgiaTech-CollegeOfComputing-logo.jpg"/>
            <p:cNvPicPr>
              <a:picLocks noChangeAspect="1"/>
            </p:cNvPicPr>
            <p:nvPr/>
          </p:nvPicPr>
          <p:blipFill>
            <a:blip r:embed="rId2"/>
            <a:srcRect l="37203" r="19755" b="83593"/>
            <a:stretch>
              <a:fillRect/>
            </a:stretch>
          </p:blipFill>
          <p:spPr>
            <a:xfrm>
              <a:off x="2522494" y="5006066"/>
              <a:ext cx="3935723" cy="377147"/>
            </a:xfrm>
            <a:prstGeom prst="rect">
              <a:avLst/>
            </a:prstGeom>
            <a:solidFill>
              <a:srgbClr val="FFFFFF"/>
            </a:solidFill>
          </p:spPr>
        </p:pic>
      </p:grpSp>
      <p:sp>
        <p:nvSpPr>
          <p:cNvPr id="2" name="Title 1"/>
          <p:cNvSpPr>
            <a:spLocks noGrp="1"/>
          </p:cNvSpPr>
          <p:nvPr>
            <p:ph type="ctrTitle"/>
          </p:nvPr>
        </p:nvSpPr>
        <p:spPr>
          <a:xfrm>
            <a:off x="1133856" y="3639312"/>
            <a:ext cx="7086600" cy="1289304"/>
          </a:xfrm>
        </p:spPr>
        <p:txBody>
          <a:bodyPr anchor="ctr">
            <a:noAutofit/>
          </a:bodyPr>
          <a:lstStyle/>
          <a:p>
            <a:pPr algn="ctr"/>
            <a:r>
              <a:rPr lang="en-US" sz="1900" cap="small" dirty="0" smtClean="0">
                <a:solidFill>
                  <a:prstClr val="black"/>
                </a:solidFill>
              </a:rPr>
              <a:t>Encrypted HDFS and Data Integrity on Hadoop</a:t>
            </a:r>
            <a:endParaRPr lang="en-US" sz="2400" cap="small" dirty="0" smtClean="0"/>
          </a:p>
        </p:txBody>
      </p:sp>
      <p:sp>
        <p:nvSpPr>
          <p:cNvPr id="3" name="Subtitle 2"/>
          <p:cNvSpPr>
            <a:spLocks noGrp="1"/>
          </p:cNvSpPr>
          <p:nvPr>
            <p:ph type="subTitle" idx="1"/>
          </p:nvPr>
        </p:nvSpPr>
        <p:spPr>
          <a:xfrm>
            <a:off x="1133856" y="5056633"/>
            <a:ext cx="7086600" cy="989060"/>
          </a:xfrm>
        </p:spPr>
        <p:txBody>
          <a:bodyPr>
            <a:noAutofit/>
          </a:bodyPr>
          <a:lstStyle/>
          <a:p>
            <a:pPr algn="ctr"/>
            <a:r>
              <a:rPr lang="en-US" sz="1700" i="1" dirty="0" smtClean="0"/>
              <a:t>BIAN, </a:t>
            </a:r>
            <a:r>
              <a:rPr lang="en-US" sz="1700" i="1" dirty="0" err="1" smtClean="0"/>
              <a:t>Shujun</a:t>
            </a:r>
            <a:r>
              <a:rPr lang="en-US" sz="1700" i="1" dirty="0" smtClean="0"/>
              <a:t> – OZKAYA, Yusuf – YASAR, Abdurrahman – YU, Lei</a:t>
            </a:r>
          </a:p>
          <a:p>
            <a:pPr algn="ctr"/>
            <a:r>
              <a:rPr lang="en-US" sz="1700" i="1" dirty="0" smtClean="0"/>
              <a:t>Advisor: Dr. Ling Liu</a:t>
            </a:r>
          </a:p>
        </p:txBody>
      </p:sp>
      <p:pic>
        <p:nvPicPr>
          <p:cNvPr id="94210" name="Picture 2" descr="http://upload.wikimedia.org/wikipedia/commons/thumb/f/fd/GeorgiaTechSeal.svg/1000px-GeorgiaTechSeal.svg.png"/>
          <p:cNvPicPr>
            <a:picLocks noChangeAspect="1" noChangeArrowheads="1"/>
          </p:cNvPicPr>
          <p:nvPr/>
        </p:nvPicPr>
        <p:blipFill>
          <a:blip r:embed="rId3"/>
          <a:srcRect/>
          <a:stretch>
            <a:fillRect/>
          </a:stretch>
        </p:blipFill>
        <p:spPr bwMode="auto">
          <a:xfrm>
            <a:off x="5813315" y="598570"/>
            <a:ext cx="2555631" cy="255563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advTm="6486"/>
    </mc:Choice>
    <mc:Fallback xmlns="">
      <p:transition advTm="6486"/>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None/>
            </a:pPr>
            <a:r>
              <a:rPr lang="en-US" dirty="0" smtClean="0"/>
              <a:t>Security on Hadoop: Current </a:t>
            </a:r>
            <a:r>
              <a:rPr lang="en-US" dirty="0"/>
              <a:t>State</a:t>
            </a:r>
          </a:p>
        </p:txBody>
      </p:sp>
      <p:sp>
        <p:nvSpPr>
          <p:cNvPr id="184" name="Shape 184"/>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457200" lvl="0" indent="-228600" rtl="0">
              <a:lnSpc>
                <a:spcPct val="115000"/>
              </a:lnSpc>
              <a:spcBef>
                <a:spcPts val="0"/>
              </a:spcBef>
            </a:pPr>
            <a:r>
              <a:rPr lang="en-US">
                <a:latin typeface="Arial"/>
                <a:ea typeface="Arial"/>
                <a:cs typeface="Arial"/>
                <a:sym typeface="Arial"/>
              </a:rPr>
              <a:t>Kerberos credentials:</a:t>
            </a:r>
          </a:p>
          <a:p>
            <a:pPr marL="914400" lvl="1" indent="-228600" rtl="0">
              <a:lnSpc>
                <a:spcPct val="115000"/>
              </a:lnSpc>
              <a:spcBef>
                <a:spcPts val="500"/>
              </a:spcBef>
            </a:pPr>
            <a:r>
              <a:rPr lang="en-US" sz="2300">
                <a:solidFill>
                  <a:schemeClr val="dk2"/>
                </a:solidFill>
                <a:latin typeface="Arial"/>
                <a:ea typeface="Arial"/>
                <a:cs typeface="Arial"/>
                <a:sym typeface="Arial"/>
              </a:rPr>
              <a:t>Instead of creating user accounts for each hadoop user use existing user accounts of the hosting organization.</a:t>
            </a:r>
          </a:p>
          <a:p>
            <a:pPr marL="914400" lvl="1" indent="-228600" rtl="0">
              <a:lnSpc>
                <a:spcPct val="115000"/>
              </a:lnSpc>
              <a:spcBef>
                <a:spcPts val="500"/>
              </a:spcBef>
            </a:pPr>
            <a:r>
              <a:rPr lang="en-US" sz="2300">
                <a:solidFill>
                  <a:schemeClr val="dk2"/>
                </a:solidFill>
                <a:latin typeface="Arial"/>
                <a:ea typeface="Arial"/>
                <a:cs typeface="Arial"/>
                <a:sym typeface="Arial"/>
              </a:rPr>
              <a:t>Kerberos signon: login is supplemented by kerberos</a:t>
            </a:r>
          </a:p>
          <a:p>
            <a:pPr marL="457200" lvl="0" indent="-228600" rtl="0">
              <a:lnSpc>
                <a:spcPct val="115000"/>
              </a:lnSpc>
              <a:spcBef>
                <a:spcPts val="0"/>
              </a:spcBef>
            </a:pPr>
            <a:r>
              <a:rPr lang="en-US">
                <a:latin typeface="Arial"/>
                <a:ea typeface="Arial"/>
                <a:cs typeface="Arial"/>
                <a:sym typeface="Arial"/>
              </a:rPr>
              <a:t>Users, groups, supergroups</a:t>
            </a:r>
          </a:p>
          <a:p>
            <a:pPr marL="914400" lvl="1" indent="-228600" rtl="0">
              <a:lnSpc>
                <a:spcPct val="115000"/>
              </a:lnSpc>
              <a:spcBef>
                <a:spcPts val="500"/>
              </a:spcBef>
            </a:pPr>
            <a:r>
              <a:rPr lang="en-US" sz="2300">
                <a:solidFill>
                  <a:schemeClr val="dk2"/>
                </a:solidFill>
                <a:latin typeface="Arial"/>
                <a:ea typeface="Arial"/>
                <a:cs typeface="Arial"/>
                <a:sym typeface="Arial"/>
              </a:rPr>
              <a:t>There is no superuser notion</a:t>
            </a:r>
          </a:p>
          <a:p>
            <a:pPr marL="457200" lvl="0" indent="-228600" rtl="0">
              <a:lnSpc>
                <a:spcPct val="115000"/>
              </a:lnSpc>
              <a:spcBef>
                <a:spcPts val="0"/>
              </a:spcBef>
            </a:pPr>
            <a:r>
              <a:rPr lang="en-US">
                <a:latin typeface="Arial"/>
                <a:ea typeface="Arial"/>
                <a:cs typeface="Arial"/>
                <a:sym typeface="Arial"/>
              </a:rPr>
              <a:t>HDFS offers Unix-like permission: owner group and other</a:t>
            </a:r>
          </a:p>
          <a:p>
            <a:pPr marL="457200" lvl="0" indent="-228600" rtl="0">
              <a:lnSpc>
                <a:spcPct val="115000"/>
              </a:lnSpc>
              <a:spcBef>
                <a:spcPts val="0"/>
              </a:spcBef>
            </a:pPr>
            <a:r>
              <a:rPr lang="en-US">
                <a:latin typeface="Arial"/>
                <a:ea typeface="Arial"/>
                <a:cs typeface="Arial"/>
                <a:sym typeface="Arial"/>
              </a:rPr>
              <a:t>Authentication : Kerberos over ssl</a:t>
            </a:r>
          </a:p>
          <a:p>
            <a:pPr marL="914400" lvl="1" indent="-228600" rtl="0">
              <a:lnSpc>
                <a:spcPct val="115000"/>
              </a:lnSpc>
              <a:spcBef>
                <a:spcPts val="500"/>
              </a:spcBef>
            </a:pPr>
            <a:r>
              <a:rPr lang="en-US" sz="2300">
                <a:solidFill>
                  <a:schemeClr val="dk2"/>
                </a:solidFill>
                <a:latin typeface="Arial"/>
                <a:ea typeface="Arial"/>
                <a:cs typeface="Arial"/>
                <a:sym typeface="Arial"/>
              </a:rPr>
              <a:t>Better performance, simpler user management</a:t>
            </a:r>
          </a:p>
        </p:txBody>
      </p:sp>
      <p:sp>
        <p:nvSpPr>
          <p:cNvPr id="185" name="Shape 185"/>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42526613"/>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None/>
            </a:pPr>
            <a:r>
              <a:rPr lang="en-US"/>
              <a:t>Still Exist Some Threats</a:t>
            </a:r>
          </a:p>
        </p:txBody>
      </p:sp>
      <p:sp>
        <p:nvSpPr>
          <p:cNvPr id="192" name="Shape 192"/>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457200" lvl="0" indent="-387350" rtl="0">
              <a:lnSpc>
                <a:spcPct val="115000"/>
              </a:lnSpc>
              <a:spcBef>
                <a:spcPts val="0"/>
              </a:spcBef>
              <a:buSzPct val="100000"/>
            </a:pPr>
            <a:r>
              <a:rPr lang="en-US" sz="2500" dirty="0">
                <a:latin typeface="Arial"/>
                <a:ea typeface="Arial"/>
                <a:cs typeface="Arial"/>
                <a:sym typeface="Arial"/>
              </a:rPr>
              <a:t>Unauthorized access to HDFS: via HTTP or RPC</a:t>
            </a:r>
          </a:p>
          <a:p>
            <a:pPr marL="457200" lvl="0" indent="-387350" rtl="0">
              <a:lnSpc>
                <a:spcPct val="115000"/>
              </a:lnSpc>
              <a:spcBef>
                <a:spcPts val="0"/>
              </a:spcBef>
              <a:buSzPct val="100000"/>
            </a:pPr>
            <a:r>
              <a:rPr lang="en-US" sz="2500" dirty="0">
                <a:latin typeface="Arial"/>
                <a:ea typeface="Arial"/>
                <a:cs typeface="Arial"/>
                <a:sym typeface="Arial"/>
              </a:rPr>
              <a:t>Unauthorized read/write a data block of a file at Data Node: pipeline streaming data transfer protocol</a:t>
            </a:r>
          </a:p>
          <a:p>
            <a:pPr marL="457200" lvl="0" indent="-387350" rtl="0">
              <a:lnSpc>
                <a:spcPct val="115000"/>
              </a:lnSpc>
              <a:spcBef>
                <a:spcPts val="0"/>
              </a:spcBef>
              <a:buSzPct val="100000"/>
            </a:pPr>
            <a:r>
              <a:rPr lang="en-US" sz="2500" dirty="0">
                <a:latin typeface="Arial"/>
                <a:ea typeface="Arial"/>
                <a:cs typeface="Arial"/>
                <a:sym typeface="Arial"/>
              </a:rPr>
              <a:t>Unauthorized user may submit a job to a queue or delete or change priority of the job</a:t>
            </a:r>
          </a:p>
          <a:p>
            <a:pPr marL="457200" lvl="0" indent="-387350" rtl="0">
              <a:lnSpc>
                <a:spcPct val="115000"/>
              </a:lnSpc>
              <a:spcBef>
                <a:spcPts val="0"/>
              </a:spcBef>
              <a:buSzPct val="100000"/>
            </a:pPr>
            <a:r>
              <a:rPr lang="en-US" sz="2500" dirty="0">
                <a:latin typeface="Arial"/>
                <a:ea typeface="Arial"/>
                <a:cs typeface="Arial"/>
                <a:sym typeface="Arial"/>
              </a:rPr>
              <a:t>Unauthorized client may access intermediate data of Map job via its task trackers HTTP shuffle protocol.</a:t>
            </a:r>
          </a:p>
          <a:p>
            <a:pPr marL="457200" lvl="0" indent="-387350" rtl="0">
              <a:lnSpc>
                <a:spcPct val="115000"/>
              </a:lnSpc>
              <a:spcBef>
                <a:spcPts val="0"/>
              </a:spcBef>
              <a:buSzPct val="100000"/>
            </a:pPr>
            <a:r>
              <a:rPr lang="en-US" sz="2500" dirty="0">
                <a:latin typeface="Arial"/>
                <a:ea typeface="Arial"/>
                <a:cs typeface="Arial"/>
                <a:sym typeface="Arial"/>
              </a:rPr>
              <a:t>Executing task may use the host operating system interfaces to access other tasks. </a:t>
            </a:r>
          </a:p>
        </p:txBody>
      </p:sp>
      <p:sp>
        <p:nvSpPr>
          <p:cNvPr id="193" name="Shape 193"/>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1312628805"/>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None/>
            </a:pPr>
            <a:r>
              <a:rPr lang="en-US"/>
              <a:t>Security issues on Cloud</a:t>
            </a:r>
          </a:p>
        </p:txBody>
      </p:sp>
      <p:sp>
        <p:nvSpPr>
          <p:cNvPr id="200" name="Shape 200"/>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274320" lvl="0" indent="-218694" rtl="0">
              <a:spcBef>
                <a:spcPts val="0"/>
              </a:spcBef>
              <a:buClr>
                <a:schemeClr val="dk1"/>
              </a:buClr>
              <a:buSzPct val="42307"/>
              <a:buFont typeface="Arial"/>
              <a:buNone/>
            </a:pPr>
            <a:r>
              <a:rPr lang="en-US"/>
              <a:t>Cloud providers provides shared cloud infrastructure for storing and processing large datasets</a:t>
            </a:r>
          </a:p>
          <a:p>
            <a:pPr lvl="0">
              <a:spcBef>
                <a:spcPts val="0"/>
              </a:spcBef>
              <a:buNone/>
            </a:pPr>
            <a:endParaRPr/>
          </a:p>
        </p:txBody>
      </p:sp>
      <p:sp>
        <p:nvSpPr>
          <p:cNvPr id="201" name="Shape 201"/>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pic>
        <p:nvPicPr>
          <p:cNvPr id="202" name="Shape 202"/>
          <p:cNvPicPr preferRelativeResize="0"/>
          <p:nvPr/>
        </p:nvPicPr>
        <p:blipFill>
          <a:blip r:embed="rId3">
            <a:alphaModFix/>
          </a:blip>
          <a:stretch>
            <a:fillRect/>
          </a:stretch>
        </p:blipFill>
        <p:spPr>
          <a:xfrm>
            <a:off x="5514625" y="2562275"/>
            <a:ext cx="3219450" cy="1419225"/>
          </a:xfrm>
          <a:prstGeom prst="rect">
            <a:avLst/>
          </a:prstGeom>
          <a:noFill/>
          <a:ln>
            <a:noFill/>
          </a:ln>
        </p:spPr>
      </p:pic>
      <p:pic>
        <p:nvPicPr>
          <p:cNvPr id="203" name="Shape 203"/>
          <p:cNvPicPr preferRelativeResize="0"/>
          <p:nvPr/>
        </p:nvPicPr>
        <p:blipFill>
          <a:blip r:embed="rId4">
            <a:alphaModFix/>
          </a:blip>
          <a:stretch>
            <a:fillRect/>
          </a:stretch>
        </p:blipFill>
        <p:spPr>
          <a:xfrm>
            <a:off x="457200" y="2860662"/>
            <a:ext cx="4953000" cy="3495675"/>
          </a:xfrm>
          <a:prstGeom prst="rect">
            <a:avLst/>
          </a:prstGeom>
          <a:noFill/>
          <a:ln>
            <a:noFill/>
          </a:ln>
        </p:spPr>
      </p:pic>
    </p:spTree>
    <p:extLst>
      <p:ext uri="{BB962C8B-B14F-4D97-AF65-F5344CB8AC3E}">
        <p14:creationId xmlns:p14="http://schemas.microsoft.com/office/powerpoint/2010/main" val="1423153462"/>
      </p:ext>
    </p:extLst>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None/>
            </a:pPr>
            <a:r>
              <a:rPr lang="en-US"/>
              <a:t>Security issues on Cloud</a:t>
            </a:r>
          </a:p>
        </p:txBody>
      </p:sp>
      <p:sp>
        <p:nvSpPr>
          <p:cNvPr id="210" name="Shape 210"/>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274320" lvl="0" indent="-148844" rtl="0">
              <a:spcBef>
                <a:spcPts val="0"/>
              </a:spcBef>
              <a:buNone/>
            </a:pPr>
            <a:r>
              <a:rPr lang="en-US"/>
              <a:t>Cloud providers provides shared cloud infrastructure for storing and processing large datasets</a:t>
            </a:r>
          </a:p>
          <a:p>
            <a:pPr lvl="0" rtl="0">
              <a:spcBef>
                <a:spcPts val="0"/>
              </a:spcBef>
              <a:buNone/>
            </a:pPr>
            <a:endParaRPr/>
          </a:p>
        </p:txBody>
      </p:sp>
      <p:sp>
        <p:nvSpPr>
          <p:cNvPr id="211" name="Shape 211"/>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Clr>
                <a:srgbClr val="000000"/>
              </a:buClr>
              <a:buSzPct val="25000"/>
              <a:buFont typeface="Arial"/>
              <a:buNone/>
            </a:pPr>
            <a:r>
              <a:rPr lang="en-US"/>
              <a:t> &lt;#&gt;</a:t>
            </a:r>
          </a:p>
        </p:txBody>
      </p:sp>
      <p:pic>
        <p:nvPicPr>
          <p:cNvPr id="212" name="Shape 212"/>
          <p:cNvPicPr preferRelativeResize="0"/>
          <p:nvPr/>
        </p:nvPicPr>
        <p:blipFill>
          <a:blip r:embed="rId3">
            <a:alphaModFix/>
          </a:blip>
          <a:stretch>
            <a:fillRect/>
          </a:stretch>
        </p:blipFill>
        <p:spPr>
          <a:xfrm>
            <a:off x="5514625" y="2562275"/>
            <a:ext cx="3219450" cy="1419225"/>
          </a:xfrm>
          <a:prstGeom prst="rect">
            <a:avLst/>
          </a:prstGeom>
          <a:noFill/>
          <a:ln>
            <a:noFill/>
          </a:ln>
        </p:spPr>
      </p:pic>
      <p:pic>
        <p:nvPicPr>
          <p:cNvPr id="213" name="Shape 213"/>
          <p:cNvPicPr preferRelativeResize="0"/>
          <p:nvPr/>
        </p:nvPicPr>
        <p:blipFill>
          <a:blip r:embed="rId4">
            <a:alphaModFix/>
          </a:blip>
          <a:stretch>
            <a:fillRect/>
          </a:stretch>
        </p:blipFill>
        <p:spPr>
          <a:xfrm>
            <a:off x="457200" y="2860662"/>
            <a:ext cx="4953000" cy="3495675"/>
          </a:xfrm>
          <a:prstGeom prst="rect">
            <a:avLst/>
          </a:prstGeom>
          <a:noFill/>
          <a:ln>
            <a:noFill/>
          </a:ln>
        </p:spPr>
      </p:pic>
      <p:sp>
        <p:nvSpPr>
          <p:cNvPr id="214" name="Shape 214"/>
          <p:cNvSpPr txBox="1"/>
          <p:nvPr/>
        </p:nvSpPr>
        <p:spPr>
          <a:xfrm>
            <a:off x="5293975" y="4578300"/>
            <a:ext cx="3812099" cy="1419300"/>
          </a:xfrm>
          <a:prstGeom prst="rect">
            <a:avLst/>
          </a:prstGeom>
          <a:noFill/>
          <a:ln>
            <a:noFill/>
          </a:ln>
        </p:spPr>
        <p:txBody>
          <a:bodyPr lIns="91425" tIns="91425" rIns="91425" bIns="91425" anchor="ctr" anchorCtr="0">
            <a:noAutofit/>
          </a:bodyPr>
          <a:lstStyle/>
          <a:p>
            <a:pPr marL="274320" marR="0" lvl="0" indent="-148844" algn="l" rtl="0">
              <a:lnSpc>
                <a:spcPct val="100000"/>
              </a:lnSpc>
              <a:spcBef>
                <a:spcPts val="600"/>
              </a:spcBef>
              <a:spcAft>
                <a:spcPts val="0"/>
              </a:spcAft>
              <a:buNone/>
            </a:pPr>
            <a:r>
              <a:rPr lang="en-US" sz="2600">
                <a:solidFill>
                  <a:srgbClr val="CC0000"/>
                </a:solidFill>
                <a:latin typeface="Cabin"/>
                <a:ea typeface="Cabin"/>
                <a:cs typeface="Cabin"/>
                <a:sym typeface="Cabin"/>
              </a:rPr>
              <a:t>Users have to trust the cloud provider with their code and data!</a:t>
            </a:r>
          </a:p>
        </p:txBody>
      </p:sp>
    </p:spTree>
    <p:extLst>
      <p:ext uri="{BB962C8B-B14F-4D97-AF65-F5344CB8AC3E}">
        <p14:creationId xmlns:p14="http://schemas.microsoft.com/office/powerpoint/2010/main" val="1245045712"/>
      </p:ext>
    </p:extLst>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None/>
            </a:pPr>
            <a:r>
              <a:rPr lang="en-US"/>
              <a:t>Security issues on Cloud</a:t>
            </a:r>
          </a:p>
        </p:txBody>
      </p:sp>
      <p:sp>
        <p:nvSpPr>
          <p:cNvPr id="221" name="Shape 221"/>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lvl="0" rtl="0">
              <a:spcBef>
                <a:spcPts val="0"/>
              </a:spcBef>
              <a:buNone/>
            </a:pPr>
            <a:r>
              <a:rPr lang="en-US" sz="3000" b="1"/>
              <a:t>Threats:</a:t>
            </a:r>
          </a:p>
          <a:p>
            <a:pPr marL="457200" lvl="0" indent="-228600" rtl="0">
              <a:spcBef>
                <a:spcPts val="0"/>
              </a:spcBef>
            </a:pPr>
            <a:r>
              <a:rPr lang="en-US"/>
              <a:t>Malicious insider with administrator privileges in the cloud provider’s organization</a:t>
            </a:r>
          </a:p>
          <a:p>
            <a:pPr marL="457200" lvl="0" indent="-228600" rtl="0">
              <a:spcBef>
                <a:spcPts val="0"/>
              </a:spcBef>
            </a:pPr>
            <a:r>
              <a:rPr lang="en-US"/>
              <a:t>Dishonest cloud provider could tamper with the execution of user’s code (for example, simply not run the user’s code to completion in order to save on resources).</a:t>
            </a:r>
          </a:p>
          <a:p>
            <a:pPr marL="457200" lvl="0" indent="-228600" rtl="0">
              <a:spcBef>
                <a:spcPts val="0"/>
              </a:spcBef>
            </a:pPr>
            <a:r>
              <a:rPr lang="en-US"/>
              <a:t>External attackers may attempt to access users’ data, e. g., by exploiting vulnerabilities in an operating system or even a hypervisor deployed in the cloud infrastructure</a:t>
            </a:r>
          </a:p>
          <a:p>
            <a:pPr lvl="0" rtl="0">
              <a:spcBef>
                <a:spcPts val="0"/>
              </a:spcBef>
              <a:buClr>
                <a:schemeClr val="dk1"/>
              </a:buClr>
              <a:buSzPct val="42307"/>
              <a:buFont typeface="Arial"/>
              <a:buNone/>
            </a:pPr>
            <a:endParaRPr/>
          </a:p>
          <a:p>
            <a:pPr lvl="0">
              <a:spcBef>
                <a:spcPts val="0"/>
              </a:spcBef>
              <a:buNone/>
            </a:pPr>
            <a:endParaRPr/>
          </a:p>
        </p:txBody>
      </p:sp>
      <p:sp>
        <p:nvSpPr>
          <p:cNvPr id="222" name="Shape 222"/>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201033615"/>
      </p:ext>
    </p:extLst>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15</a:t>
            </a:fld>
            <a:endParaRPr lang="en-US"/>
          </a:p>
        </p:txBody>
      </p:sp>
      <p:sp>
        <p:nvSpPr>
          <p:cNvPr id="5" name="TextBox 4"/>
          <p:cNvSpPr txBox="1"/>
          <p:nvPr/>
        </p:nvSpPr>
        <p:spPr>
          <a:xfrm>
            <a:off x="2762429" y="2923083"/>
            <a:ext cx="3777637" cy="584775"/>
          </a:xfrm>
          <a:prstGeom prst="rect">
            <a:avLst/>
          </a:prstGeom>
          <a:noFill/>
        </p:spPr>
        <p:txBody>
          <a:bodyPr wrap="none" rtlCol="0">
            <a:spAutoFit/>
          </a:bodyPr>
          <a:lstStyle/>
          <a:p>
            <a:r>
              <a:rPr lang="en-US" sz="3200" smtClean="0"/>
              <a:t>HDFS ENCRYPTION</a:t>
            </a:r>
            <a:endParaRPr lang="en-US" sz="3200" dirty="0"/>
          </a:p>
        </p:txBody>
      </p:sp>
      <p:sp>
        <p:nvSpPr>
          <p:cNvPr id="6" name="TextBox 5"/>
          <p:cNvSpPr txBox="1"/>
          <p:nvPr/>
        </p:nvSpPr>
        <p:spPr>
          <a:xfrm>
            <a:off x="3942413" y="1558977"/>
            <a:ext cx="1019831" cy="369332"/>
          </a:xfrm>
          <a:prstGeom prst="rect">
            <a:avLst/>
          </a:prstGeom>
          <a:noFill/>
        </p:spPr>
        <p:txBody>
          <a:bodyPr wrap="none" rtlCol="0">
            <a:spAutoFit/>
          </a:bodyPr>
          <a:lstStyle/>
          <a:p>
            <a:r>
              <a:rPr lang="en-US" dirty="0" smtClean="0"/>
              <a:t>[YUSUF]</a:t>
            </a:r>
            <a:endParaRPr lang="en-US" dirty="0"/>
          </a:p>
        </p:txBody>
      </p:sp>
    </p:spTree>
    <p:extLst>
      <p:ext uri="{BB962C8B-B14F-4D97-AF65-F5344CB8AC3E}">
        <p14:creationId xmlns:p14="http://schemas.microsoft.com/office/powerpoint/2010/main" val="1607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None/>
            </a:pPr>
            <a:r>
              <a:rPr lang="en-US"/>
              <a:t>Passive Inference Attacks - MiTM</a:t>
            </a:r>
          </a:p>
        </p:txBody>
      </p:sp>
      <p:sp>
        <p:nvSpPr>
          <p:cNvPr id="237" name="Shape 237"/>
          <p:cNvSpPr txBox="1">
            <a:spLocks noGrp="1"/>
          </p:cNvSpPr>
          <p:nvPr>
            <p:ph type="body" idx="1"/>
          </p:nvPr>
        </p:nvSpPr>
        <p:spPr>
          <a:xfrm>
            <a:off x="457200" y="1047900"/>
            <a:ext cx="8229600" cy="4937700"/>
          </a:xfrm>
          <a:prstGeom prst="rect">
            <a:avLst/>
          </a:prstGeom>
        </p:spPr>
        <p:txBody>
          <a:bodyPr lIns="91425" tIns="91425" rIns="91425" bIns="91425" anchor="t" anchorCtr="0">
            <a:noAutofit/>
          </a:bodyPr>
          <a:lstStyle/>
          <a:p>
            <a:pPr lvl="0" rtl="0">
              <a:spcBef>
                <a:spcPts val="0"/>
              </a:spcBef>
              <a:buNone/>
            </a:pPr>
            <a:r>
              <a:rPr lang="en-US" i="1"/>
              <a:t>A passive adversary with access to data flow can infer a lot of things. (Man-in-the-Middle)</a:t>
            </a:r>
          </a:p>
          <a:p>
            <a:pPr lvl="0" rtl="0">
              <a:spcBef>
                <a:spcPts val="0"/>
              </a:spcBef>
              <a:buNone/>
            </a:pPr>
            <a:endParaRPr i="1"/>
          </a:p>
          <a:p>
            <a:pPr lvl="0" rtl="0">
              <a:spcBef>
                <a:spcPts val="0"/>
              </a:spcBef>
              <a:buNone/>
            </a:pPr>
            <a:endParaRPr i="1"/>
          </a:p>
          <a:p>
            <a:pPr lvl="0" rtl="0">
              <a:spcBef>
                <a:spcPts val="0"/>
              </a:spcBef>
              <a:buNone/>
            </a:pPr>
            <a:endParaRPr i="1"/>
          </a:p>
          <a:p>
            <a:pPr lvl="0" rtl="0">
              <a:spcBef>
                <a:spcPts val="0"/>
              </a:spcBef>
              <a:buNone/>
            </a:pPr>
            <a:endParaRPr i="1"/>
          </a:p>
          <a:p>
            <a:pPr lvl="0" rtl="0">
              <a:spcBef>
                <a:spcPts val="0"/>
              </a:spcBef>
              <a:buNone/>
            </a:pPr>
            <a:endParaRPr i="1"/>
          </a:p>
          <a:p>
            <a:pPr marL="457200" lvl="0" indent="-228600" rtl="0">
              <a:spcBef>
                <a:spcPts val="0"/>
              </a:spcBef>
            </a:pPr>
            <a:r>
              <a:rPr lang="en-US"/>
              <a:t>Assuming access to only JobTracker, the attacker can match data in batch files and results of application.</a:t>
            </a:r>
          </a:p>
          <a:p>
            <a:pPr marL="0" lvl="0" indent="0" algn="ctr" rtl="0">
              <a:spcBef>
                <a:spcPts val="0"/>
              </a:spcBef>
              <a:buNone/>
            </a:pPr>
            <a:r>
              <a:rPr lang="en-US" sz="3600" b="1">
                <a:solidFill>
                  <a:srgbClr val="FF0000"/>
                </a:solidFill>
              </a:rPr>
              <a:t>HOW?</a:t>
            </a:r>
          </a:p>
        </p:txBody>
      </p:sp>
      <p:sp>
        <p:nvSpPr>
          <p:cNvPr id="238" name="Shape 238"/>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None/>
            </a:pPr>
            <a:r>
              <a:rPr lang="en-US"/>
              <a:t> &lt;#&gt;</a:t>
            </a:r>
          </a:p>
        </p:txBody>
      </p:sp>
      <p:pic>
        <p:nvPicPr>
          <p:cNvPr id="239" name="Shape 239"/>
          <p:cNvPicPr preferRelativeResize="0"/>
          <p:nvPr/>
        </p:nvPicPr>
        <p:blipFill>
          <a:blip r:embed="rId3">
            <a:alphaModFix/>
          </a:blip>
          <a:stretch>
            <a:fillRect/>
          </a:stretch>
        </p:blipFill>
        <p:spPr>
          <a:xfrm>
            <a:off x="612637" y="2070312"/>
            <a:ext cx="8143875" cy="2352675"/>
          </a:xfrm>
          <a:prstGeom prst="rect">
            <a:avLst/>
          </a:prstGeom>
          <a:noFill/>
          <a:ln>
            <a:noFill/>
          </a:ln>
        </p:spPr>
      </p:pic>
    </p:spTree>
    <p:extLst>
      <p:ext uri="{BB962C8B-B14F-4D97-AF65-F5344CB8AC3E}">
        <p14:creationId xmlns:p14="http://schemas.microsoft.com/office/powerpoint/2010/main" val="347001329"/>
      </p:ext>
    </p:extLst>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None/>
            </a:pPr>
            <a:endParaRPr/>
          </a:p>
        </p:txBody>
      </p:sp>
      <p:sp>
        <p:nvSpPr>
          <p:cNvPr id="246" name="Shape 246"/>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61111"/>
              <a:buFont typeface="Arial"/>
              <a:buNone/>
            </a:pPr>
            <a:r>
              <a:rPr lang="en-US" sz="1800">
                <a:solidFill>
                  <a:srgbClr val="000000"/>
                </a:solidFill>
                <a:latin typeface="Arial"/>
                <a:ea typeface="Arial"/>
                <a:cs typeface="Arial"/>
                <a:sym typeface="Arial"/>
              </a:rPr>
              <a:t>The shuffle phase occurs over a network, the network traffic is susceptible to malicious attacks such as Man-in-the-Middle attack or eavesdropping.</a:t>
            </a:r>
          </a:p>
          <a:p>
            <a:pPr lvl="0">
              <a:spcBef>
                <a:spcPts val="0"/>
              </a:spcBef>
              <a:buNone/>
            </a:pPr>
            <a:endParaRPr/>
          </a:p>
        </p:txBody>
      </p:sp>
      <p:sp>
        <p:nvSpPr>
          <p:cNvPr id="247" name="Shape 247"/>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pic>
        <p:nvPicPr>
          <p:cNvPr id="248" name="Shape 248"/>
          <p:cNvPicPr preferRelativeResize="0"/>
          <p:nvPr/>
        </p:nvPicPr>
        <p:blipFill>
          <a:blip r:embed="rId3">
            <a:alphaModFix/>
          </a:blip>
          <a:stretch>
            <a:fillRect/>
          </a:stretch>
        </p:blipFill>
        <p:spPr>
          <a:xfrm>
            <a:off x="1933312" y="2179237"/>
            <a:ext cx="5381625" cy="3228975"/>
          </a:xfrm>
          <a:prstGeom prst="rect">
            <a:avLst/>
          </a:prstGeom>
          <a:noFill/>
          <a:ln>
            <a:noFill/>
          </a:ln>
        </p:spPr>
      </p:pic>
    </p:spTree>
    <p:extLst>
      <p:ext uri="{BB962C8B-B14F-4D97-AF65-F5344CB8AC3E}">
        <p14:creationId xmlns:p14="http://schemas.microsoft.com/office/powerpoint/2010/main" val="642954732"/>
      </p:ext>
    </p:extLst>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None/>
            </a:pPr>
            <a:r>
              <a:rPr lang="en-US"/>
              <a:t>Passive Inference Attacks</a:t>
            </a:r>
          </a:p>
        </p:txBody>
      </p:sp>
      <p:sp>
        <p:nvSpPr>
          <p:cNvPr id="255" name="Shape 255"/>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lvl="0" rtl="0">
              <a:spcBef>
                <a:spcPts val="0"/>
              </a:spcBef>
              <a:buNone/>
            </a:pPr>
            <a:r>
              <a:rPr lang="en-US"/>
              <a:t>Assume there are 3 Batch files for 3 mappers; and 9 spill files.</a:t>
            </a:r>
          </a:p>
          <a:p>
            <a:pPr marL="0" lvl="0" indent="0" rtl="0">
              <a:spcBef>
                <a:spcPts val="0"/>
              </a:spcBef>
              <a:buNone/>
            </a:pPr>
            <a:endParaRPr sz="1400"/>
          </a:p>
          <a:p>
            <a:pPr marL="0" lvl="0" indent="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a:p>
            <a:pPr lvl="0">
              <a:spcBef>
                <a:spcPts val="0"/>
              </a:spcBef>
              <a:buNone/>
            </a:pPr>
            <a:r>
              <a:rPr lang="en-US" sz="1400"/>
              <a:t>Since an adversary observes input and output of every mapper and reducer, He can easily construct a matrix.</a:t>
            </a:r>
          </a:p>
        </p:txBody>
      </p:sp>
      <p:sp>
        <p:nvSpPr>
          <p:cNvPr id="256" name="Shape 256"/>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pic>
        <p:nvPicPr>
          <p:cNvPr id="257" name="Shape 257"/>
          <p:cNvPicPr preferRelativeResize="0"/>
          <p:nvPr/>
        </p:nvPicPr>
        <p:blipFill>
          <a:blip r:embed="rId3">
            <a:alphaModFix/>
          </a:blip>
          <a:stretch>
            <a:fillRect/>
          </a:stretch>
        </p:blipFill>
        <p:spPr>
          <a:xfrm>
            <a:off x="2240123" y="1850625"/>
            <a:ext cx="4721650" cy="3525674"/>
          </a:xfrm>
          <a:prstGeom prst="rect">
            <a:avLst/>
          </a:prstGeom>
          <a:noFill/>
          <a:ln>
            <a:noFill/>
          </a:ln>
        </p:spPr>
      </p:pic>
    </p:spTree>
    <p:extLst>
      <p:ext uri="{BB962C8B-B14F-4D97-AF65-F5344CB8AC3E}">
        <p14:creationId xmlns:p14="http://schemas.microsoft.com/office/powerpoint/2010/main" val="694629847"/>
      </p:ext>
    </p:extLst>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None/>
            </a:pPr>
            <a:r>
              <a:rPr lang="en-US"/>
              <a:t>Passive Inference Attacks</a:t>
            </a:r>
          </a:p>
        </p:txBody>
      </p:sp>
      <p:sp>
        <p:nvSpPr>
          <p:cNvPr id="264" name="Shape 264"/>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lvl="0">
              <a:spcBef>
                <a:spcPts val="0"/>
              </a:spcBef>
              <a:buNone/>
            </a:pPr>
            <a:r>
              <a:rPr lang="en-US">
                <a:latin typeface="Calibri"/>
                <a:ea typeface="Calibri"/>
                <a:cs typeface="Calibri"/>
                <a:sym typeface="Calibri"/>
              </a:rPr>
              <a:t>And Generate this matrix:</a:t>
            </a:r>
          </a:p>
        </p:txBody>
      </p:sp>
      <p:sp>
        <p:nvSpPr>
          <p:cNvPr id="265" name="Shape 265"/>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pic>
        <p:nvPicPr>
          <p:cNvPr id="266" name="Shape 266"/>
          <p:cNvPicPr preferRelativeResize="0"/>
          <p:nvPr/>
        </p:nvPicPr>
        <p:blipFill>
          <a:blip r:embed="rId3">
            <a:alphaModFix/>
          </a:blip>
          <a:stretch>
            <a:fillRect/>
          </a:stretch>
        </p:blipFill>
        <p:spPr>
          <a:xfrm>
            <a:off x="6024887" y="2435637"/>
            <a:ext cx="2771775" cy="2200275"/>
          </a:xfrm>
          <a:prstGeom prst="rect">
            <a:avLst/>
          </a:prstGeom>
          <a:noFill/>
          <a:ln>
            <a:noFill/>
          </a:ln>
        </p:spPr>
      </p:pic>
      <p:sp>
        <p:nvSpPr>
          <p:cNvPr id="267" name="Shape 267"/>
          <p:cNvSpPr txBox="1"/>
          <p:nvPr/>
        </p:nvSpPr>
        <p:spPr>
          <a:xfrm>
            <a:off x="6024900" y="4460900"/>
            <a:ext cx="3070199" cy="1253099"/>
          </a:xfrm>
          <a:prstGeom prst="rect">
            <a:avLst/>
          </a:prstGeom>
          <a:noFill/>
          <a:ln>
            <a:noFill/>
          </a:ln>
        </p:spPr>
        <p:txBody>
          <a:bodyPr lIns="91425" tIns="91425" rIns="91425" bIns="91425" anchor="ctr" anchorCtr="0">
            <a:noAutofit/>
          </a:bodyPr>
          <a:lstStyle/>
          <a:p>
            <a:pPr marL="0" lvl="0" indent="0" rtl="0">
              <a:spcBef>
                <a:spcPts val="600"/>
              </a:spcBef>
              <a:buNone/>
            </a:pPr>
            <a:r>
              <a:rPr lang="en-US" sz="1800" i="1">
                <a:solidFill>
                  <a:schemeClr val="dk1"/>
                </a:solidFill>
                <a:latin typeface="Calibri"/>
                <a:ea typeface="Calibri"/>
                <a:cs typeface="Calibri"/>
                <a:sym typeface="Calibri"/>
              </a:rPr>
              <a:t>A[m, r]</a:t>
            </a:r>
            <a:r>
              <a:rPr lang="en-US" sz="1800">
                <a:solidFill>
                  <a:schemeClr val="dk1"/>
                </a:solidFill>
                <a:latin typeface="Calibri"/>
                <a:ea typeface="Calibri"/>
                <a:cs typeface="Calibri"/>
                <a:sym typeface="Calibri"/>
              </a:rPr>
              <a:t> is the number of intermediate </a:t>
            </a:r>
            <a:r>
              <a:rPr lang="en-US" sz="1800" i="1">
                <a:solidFill>
                  <a:schemeClr val="dk1"/>
                </a:solidFill>
                <a:latin typeface="Calibri"/>
                <a:ea typeface="Calibri"/>
                <a:cs typeface="Calibri"/>
                <a:sym typeface="Calibri"/>
              </a:rPr>
              <a:t>key-value </a:t>
            </a:r>
            <a:r>
              <a:rPr lang="en-US" sz="1800">
                <a:solidFill>
                  <a:schemeClr val="dk1"/>
                </a:solidFill>
                <a:latin typeface="Calibri"/>
                <a:ea typeface="Calibri"/>
                <a:cs typeface="Calibri"/>
                <a:sym typeface="Calibri"/>
              </a:rPr>
              <a:t>pairs sent from mapper </a:t>
            </a:r>
            <a:r>
              <a:rPr lang="en-US" sz="1800" i="1">
                <a:solidFill>
                  <a:schemeClr val="dk1"/>
                </a:solidFill>
                <a:latin typeface="Calibri"/>
                <a:ea typeface="Calibri"/>
                <a:cs typeface="Calibri"/>
                <a:sym typeface="Calibri"/>
              </a:rPr>
              <a:t>m</a:t>
            </a:r>
            <a:r>
              <a:rPr lang="en-US" sz="1800">
                <a:solidFill>
                  <a:schemeClr val="dk1"/>
                </a:solidFill>
                <a:latin typeface="Calibri"/>
                <a:ea typeface="Calibri"/>
                <a:cs typeface="Calibri"/>
                <a:sym typeface="Calibri"/>
              </a:rPr>
              <a:t> to reducer </a:t>
            </a:r>
            <a:r>
              <a:rPr lang="en-US" sz="1800" i="1">
                <a:solidFill>
                  <a:schemeClr val="dk1"/>
                </a:solidFill>
                <a:latin typeface="Calibri"/>
                <a:ea typeface="Calibri"/>
                <a:cs typeface="Calibri"/>
                <a:sym typeface="Calibri"/>
              </a:rPr>
              <a:t>r</a:t>
            </a:r>
            <a:r>
              <a:rPr lang="en-US" sz="1800">
                <a:solidFill>
                  <a:schemeClr val="dk1"/>
                </a:solidFill>
                <a:latin typeface="Calibri"/>
                <a:ea typeface="Calibri"/>
                <a:cs typeface="Calibri"/>
                <a:sym typeface="Calibri"/>
              </a:rPr>
              <a:t>.</a:t>
            </a:r>
          </a:p>
        </p:txBody>
      </p:sp>
      <p:pic>
        <p:nvPicPr>
          <p:cNvPr id="268" name="Shape 268"/>
          <p:cNvPicPr preferRelativeResize="0"/>
          <p:nvPr/>
        </p:nvPicPr>
        <p:blipFill>
          <a:blip r:embed="rId4">
            <a:alphaModFix/>
          </a:blip>
          <a:stretch>
            <a:fillRect/>
          </a:stretch>
        </p:blipFill>
        <p:spPr>
          <a:xfrm>
            <a:off x="380773" y="2110075"/>
            <a:ext cx="4721650" cy="3525674"/>
          </a:xfrm>
          <a:prstGeom prst="rect">
            <a:avLst/>
          </a:prstGeom>
          <a:noFill/>
          <a:ln>
            <a:noFill/>
          </a:ln>
        </p:spPr>
      </p:pic>
      <p:cxnSp>
        <p:nvCxnSpPr>
          <p:cNvPr id="269" name="Shape 269"/>
          <p:cNvCxnSpPr/>
          <p:nvPr/>
        </p:nvCxnSpPr>
        <p:spPr>
          <a:xfrm>
            <a:off x="5102423" y="3734537"/>
            <a:ext cx="735000" cy="0"/>
          </a:xfrm>
          <a:prstGeom prst="straightConnector1">
            <a:avLst/>
          </a:prstGeom>
          <a:noFill/>
          <a:ln w="9525" cap="flat" cmpd="sng">
            <a:solidFill>
              <a:schemeClr val="dk2"/>
            </a:solidFill>
            <a:prstDash val="solid"/>
            <a:round/>
            <a:headEnd type="none" w="lg" len="lg"/>
            <a:tailEnd type="triangle" w="lg" len="lg"/>
          </a:ln>
        </p:spPr>
      </p:cxnSp>
      <p:cxnSp>
        <p:nvCxnSpPr>
          <p:cNvPr id="270" name="Shape 270"/>
          <p:cNvCxnSpPr/>
          <p:nvPr/>
        </p:nvCxnSpPr>
        <p:spPr>
          <a:xfrm>
            <a:off x="5102423" y="4063187"/>
            <a:ext cx="735000" cy="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1401460672"/>
      </p:ext>
    </p:extLst>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Date Placeholder 2"/>
          <p:cNvSpPr>
            <a:spLocks noGrp="1"/>
          </p:cNvSpPr>
          <p:nvPr>
            <p:ph type="dt" sz="half" idx="10"/>
          </p:nvPr>
        </p:nvSpPr>
        <p:spPr/>
        <p:txBody>
          <a:bodyPr/>
          <a:lstStyle/>
          <a:p>
            <a:fld id="{4425BB75-AF86-A34C-8870-08E60066E324}" type="datetime4">
              <a:rPr lang="en-US" smtClean="0"/>
              <a:t>2016年4月25日</a:t>
            </a:fld>
            <a:endParaRPr lang="en-US" dirty="0"/>
          </a:p>
        </p:txBody>
      </p:sp>
      <p:sp>
        <p:nvSpPr>
          <p:cNvPr id="4" name="Footer Placeholder 3"/>
          <p:cNvSpPr>
            <a:spLocks noGrp="1"/>
          </p:cNvSpPr>
          <p:nvPr>
            <p:ph type="ftr" sz="quarter" idx="11"/>
          </p:nvPr>
        </p:nvSpPr>
        <p:spPr/>
        <p:txBody>
          <a:bodyPr/>
          <a:lstStyle/>
          <a:p>
            <a:r>
              <a:rPr lang="en-US" smtClean="0"/>
              <a:t>Research Progress • Abdurrahman Yaşar</a:t>
            </a:r>
            <a:endParaRPr lang="en-US" dirty="0" smtClean="0"/>
          </a:p>
        </p:txBody>
      </p:sp>
      <p:sp>
        <p:nvSpPr>
          <p:cNvPr id="5" name="Content Placeholder 4"/>
          <p:cNvSpPr>
            <a:spLocks noGrp="1"/>
          </p:cNvSpPr>
          <p:nvPr>
            <p:ph sz="quarter" idx="1"/>
          </p:nvPr>
        </p:nvSpPr>
        <p:spPr/>
        <p:txBody>
          <a:bodyPr>
            <a:normAutofit fontScale="92500" lnSpcReduction="20000"/>
          </a:bodyPr>
          <a:lstStyle/>
          <a:p>
            <a:pPr marL="514350" indent="-514350">
              <a:buFont typeface="+mj-lt"/>
              <a:buAutoNum type="arabicPeriod"/>
            </a:pPr>
            <a:r>
              <a:rPr lang="en-US" dirty="0" smtClean="0"/>
              <a:t>Introduction to Hadoop</a:t>
            </a:r>
          </a:p>
          <a:p>
            <a:pPr marL="514350" indent="-514350">
              <a:buFont typeface="+mj-lt"/>
              <a:buAutoNum type="arabicPeriod"/>
            </a:pPr>
            <a:r>
              <a:rPr lang="en-US" dirty="0" smtClean="0"/>
              <a:t>Motivation</a:t>
            </a:r>
          </a:p>
          <a:p>
            <a:pPr marL="514350" indent="-514350">
              <a:buFont typeface="+mj-lt"/>
              <a:buAutoNum type="arabicPeriod"/>
            </a:pPr>
            <a:r>
              <a:rPr lang="en-US" dirty="0" smtClean="0"/>
              <a:t>HDFS</a:t>
            </a:r>
          </a:p>
          <a:p>
            <a:pPr marL="788670" lvl="1" indent="-514350">
              <a:buFont typeface="+mj-lt"/>
              <a:buAutoNum type="arabicPeriod"/>
            </a:pPr>
            <a:r>
              <a:rPr lang="en-US" dirty="0" smtClean="0"/>
              <a:t>Encryption</a:t>
            </a:r>
          </a:p>
          <a:p>
            <a:pPr marL="788670" lvl="1" indent="-514350">
              <a:buFont typeface="+mj-lt"/>
              <a:buAutoNum type="arabicPeriod"/>
            </a:pPr>
            <a:r>
              <a:rPr lang="en-US" dirty="0" smtClean="0"/>
              <a:t>De-</a:t>
            </a:r>
            <a:r>
              <a:rPr lang="en-US" dirty="0" err="1" smtClean="0"/>
              <a:t>anonymization</a:t>
            </a:r>
            <a:r>
              <a:rPr lang="en-US" dirty="0" smtClean="0"/>
              <a:t> attack</a:t>
            </a:r>
          </a:p>
          <a:p>
            <a:pPr marL="514350" indent="-514350">
              <a:buFont typeface="+mj-lt"/>
              <a:buAutoNum type="arabicPeriod"/>
            </a:pPr>
            <a:r>
              <a:rPr lang="en-US" dirty="0" smtClean="0"/>
              <a:t>Shuffling</a:t>
            </a:r>
          </a:p>
          <a:p>
            <a:pPr marL="788670" lvl="1" indent="-514350">
              <a:buFont typeface="+mj-lt"/>
              <a:buAutoNum type="arabicPeriod"/>
            </a:pPr>
            <a:r>
              <a:rPr lang="en-US" dirty="0" smtClean="0"/>
              <a:t>RDMA Based Shuffling</a:t>
            </a:r>
          </a:p>
          <a:p>
            <a:pPr marL="788670" lvl="1" indent="-514350">
              <a:buFont typeface="+mj-lt"/>
              <a:buAutoNum type="arabicPeriod"/>
            </a:pPr>
            <a:r>
              <a:rPr lang="en-US" dirty="0" smtClean="0"/>
              <a:t>Encryption of RDMA</a:t>
            </a:r>
          </a:p>
          <a:p>
            <a:pPr marL="514350" indent="-514350">
              <a:buFont typeface="+mj-lt"/>
              <a:buAutoNum type="arabicPeriod"/>
            </a:pPr>
            <a:r>
              <a:rPr lang="en-US" dirty="0" smtClean="0"/>
              <a:t>Data Integrity</a:t>
            </a:r>
          </a:p>
          <a:p>
            <a:pPr marL="788670" lvl="1" indent="-514350">
              <a:buFont typeface="+mj-lt"/>
              <a:buAutoNum type="arabicPeriod"/>
            </a:pPr>
            <a:r>
              <a:rPr lang="en-US" dirty="0" smtClean="0"/>
              <a:t>PDP on untrusted cloud</a:t>
            </a:r>
          </a:p>
          <a:p>
            <a:pPr marL="788670" lvl="1" indent="-514350">
              <a:buFont typeface="+mj-lt"/>
              <a:buAutoNum type="arabicPeriod"/>
            </a:pPr>
            <a:r>
              <a:rPr lang="en-US" dirty="0" smtClean="0"/>
              <a:t>Bad Mapper-Reducer detection</a:t>
            </a:r>
          </a:p>
          <a:p>
            <a:pPr marL="514350" indent="-514350">
              <a:buFont typeface="+mj-lt"/>
              <a:buAutoNum type="arabicPeriod"/>
            </a:pPr>
            <a:r>
              <a:rPr lang="en-US" dirty="0"/>
              <a:t>Future </a:t>
            </a:r>
            <a:r>
              <a:rPr lang="en-US" dirty="0" smtClean="0"/>
              <a:t>Work</a:t>
            </a:r>
          </a:p>
          <a:p>
            <a:pPr marL="514350" indent="-514350">
              <a:buFont typeface="+mj-lt"/>
              <a:buAutoNum type="arabicPeriod"/>
            </a:pPr>
            <a:r>
              <a:rPr lang="en-US" dirty="0" smtClean="0"/>
              <a:t>Conclusion</a:t>
            </a:r>
          </a:p>
        </p:txBody>
      </p:sp>
      <p:sp>
        <p:nvSpPr>
          <p:cNvPr id="6" name="Slide Number Placeholder 5"/>
          <p:cNvSpPr>
            <a:spLocks noGrp="1"/>
          </p:cNvSpPr>
          <p:nvPr>
            <p:ph type="sldNum" sz="quarter" idx="4"/>
          </p:nvPr>
        </p:nvSpPr>
        <p:spPr/>
        <p:txBody>
          <a:bodyPr/>
          <a:lstStyle/>
          <a:p>
            <a:r>
              <a:rPr lang="en-US" smtClean="0"/>
              <a:t> &lt;#&gt;</a:t>
            </a:r>
            <a:endParaRPr lang="en-US" dirty="0"/>
          </a:p>
        </p:txBody>
      </p:sp>
    </p:spTree>
    <p:extLst>
      <p:ext uri="{BB962C8B-B14F-4D97-AF65-F5344CB8AC3E}">
        <p14:creationId xmlns:p14="http://schemas.microsoft.com/office/powerpoint/2010/main" val="108276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a:spcBef>
                <a:spcPts val="0"/>
              </a:spcBef>
              <a:buClr>
                <a:schemeClr val="dk1"/>
              </a:buClr>
              <a:buSzPct val="34375"/>
              <a:buFont typeface="Arial"/>
              <a:buNone/>
            </a:pPr>
            <a:r>
              <a:rPr lang="en-US"/>
              <a:t>Passive Inference Attacks</a:t>
            </a:r>
          </a:p>
        </p:txBody>
      </p:sp>
      <p:sp>
        <p:nvSpPr>
          <p:cNvPr id="277" name="Shape 277"/>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457200" lvl="0" indent="-381000" rtl="0">
              <a:spcBef>
                <a:spcPts val="0"/>
              </a:spcBef>
              <a:buSzPct val="100000"/>
              <a:buFont typeface="Calibri"/>
              <a:buAutoNum type="arabicPeriod"/>
            </a:pPr>
            <a:r>
              <a:rPr lang="en-US" sz="2400">
                <a:latin typeface="Calibri"/>
                <a:ea typeface="Calibri"/>
                <a:cs typeface="Calibri"/>
                <a:sym typeface="Calibri"/>
              </a:rPr>
              <a:t>Adversary sees that the first three records have the same zip code (43301);</a:t>
            </a:r>
          </a:p>
          <a:p>
            <a:pPr marL="0" lvl="0" indent="0" rtl="0">
              <a:spcBef>
                <a:spcPts val="0"/>
              </a:spcBef>
              <a:buNone/>
            </a:pPr>
            <a:endParaRPr sz="2400">
              <a:latin typeface="Calibri"/>
              <a:ea typeface="Calibri"/>
              <a:cs typeface="Calibri"/>
              <a:sym typeface="Calibri"/>
            </a:endParaRPr>
          </a:p>
          <a:p>
            <a:pPr marL="457200" lvl="0" indent="-381000" rtl="0">
              <a:spcBef>
                <a:spcPts val="0"/>
              </a:spcBef>
              <a:buSzPct val="100000"/>
              <a:buFont typeface="Calibri"/>
              <a:buAutoNum type="arabicPeriod"/>
            </a:pPr>
            <a:r>
              <a:rPr lang="en-US" sz="2400">
                <a:latin typeface="Calibri"/>
                <a:ea typeface="Calibri"/>
                <a:cs typeface="Calibri"/>
                <a:sym typeface="Calibri"/>
              </a:rPr>
              <a:t>And the last three records do not have this zip code.</a:t>
            </a:r>
          </a:p>
          <a:p>
            <a:pPr marL="0" lvl="0" indent="0" rtl="0">
              <a:spcBef>
                <a:spcPts val="0"/>
              </a:spcBef>
              <a:buNone/>
            </a:pPr>
            <a:endParaRPr sz="2400">
              <a:latin typeface="Calibri"/>
              <a:ea typeface="Calibri"/>
              <a:cs typeface="Calibri"/>
              <a:sym typeface="Calibri"/>
            </a:endParaRPr>
          </a:p>
          <a:p>
            <a:pPr marL="457200" lvl="0" indent="-381000" rtl="0">
              <a:spcBef>
                <a:spcPts val="0"/>
              </a:spcBef>
              <a:buSzPct val="100000"/>
              <a:buFont typeface="Calibri"/>
              <a:buAutoNum type="arabicPeriod"/>
            </a:pPr>
            <a:r>
              <a:rPr lang="en-US" sz="2400">
                <a:latin typeface="Calibri"/>
                <a:ea typeface="Calibri"/>
                <a:cs typeface="Calibri"/>
                <a:sym typeface="Calibri"/>
              </a:rPr>
              <a:t>If the adversary has some background knowledge of the distribution of zip codes,</a:t>
            </a:r>
          </a:p>
          <a:p>
            <a:pPr marL="0" lvl="0" indent="0" rtl="0">
              <a:spcBef>
                <a:spcPts val="0"/>
              </a:spcBef>
              <a:buNone/>
            </a:pPr>
            <a:endParaRPr sz="2400">
              <a:latin typeface="Calibri"/>
              <a:ea typeface="Calibri"/>
              <a:cs typeface="Calibri"/>
              <a:sym typeface="Calibri"/>
            </a:endParaRPr>
          </a:p>
          <a:p>
            <a:pPr marL="457200" lvl="0" indent="-381000" rtl="0">
              <a:spcBef>
                <a:spcPts val="0"/>
              </a:spcBef>
              <a:buSzPct val="100000"/>
              <a:buFont typeface="Calibri"/>
              <a:buAutoNum type="arabicPeriod"/>
            </a:pPr>
            <a:r>
              <a:rPr lang="en-US" sz="2400">
                <a:latin typeface="Calibri"/>
                <a:ea typeface="Calibri"/>
                <a:cs typeface="Calibri"/>
                <a:sym typeface="Calibri"/>
              </a:rPr>
              <a:t>He can label the columns of A with zip codes. </a:t>
            </a:r>
          </a:p>
          <a:p>
            <a:pPr marL="0" lvl="0" indent="0" rtl="0">
              <a:spcBef>
                <a:spcPts val="0"/>
              </a:spcBef>
              <a:buNone/>
            </a:pPr>
            <a:r>
              <a:rPr lang="en-US" sz="2400">
                <a:latin typeface="Calibri"/>
                <a:ea typeface="Calibri"/>
                <a:cs typeface="Calibri"/>
                <a:sym typeface="Calibri"/>
              </a:rPr>
              <a:t> </a:t>
            </a:r>
          </a:p>
          <a:p>
            <a:pPr marL="457200" lvl="0" indent="-381000" rtl="0">
              <a:spcBef>
                <a:spcPts val="0"/>
              </a:spcBef>
              <a:buSzPct val="100000"/>
              <a:buFont typeface="Calibri"/>
              <a:buAutoNum type="arabicPeriod"/>
            </a:pPr>
            <a:r>
              <a:rPr lang="en-US" sz="2400" b="1">
                <a:latin typeface="Calibri"/>
                <a:ea typeface="Calibri"/>
                <a:cs typeface="Calibri"/>
                <a:sym typeface="Calibri"/>
              </a:rPr>
              <a:t>This information can be inferred even when the data is encrypted.</a:t>
            </a:r>
          </a:p>
        </p:txBody>
      </p:sp>
      <p:sp>
        <p:nvSpPr>
          <p:cNvPr id="278" name="Shape 278"/>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2071281036"/>
      </p:ext>
    </p:extLst>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Clr>
                <a:schemeClr val="dk1"/>
              </a:buClr>
              <a:buSzPct val="34375"/>
              <a:buFont typeface="Arial"/>
              <a:buNone/>
            </a:pPr>
            <a:r>
              <a:rPr lang="en-US"/>
              <a:t>Passive Inference Attacks</a:t>
            </a:r>
          </a:p>
        </p:txBody>
      </p:sp>
      <p:sp>
        <p:nvSpPr>
          <p:cNvPr id="285" name="Shape 285"/>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0" lvl="0" indent="0" rtl="0">
              <a:spcBef>
                <a:spcPts val="0"/>
              </a:spcBef>
              <a:buNone/>
            </a:pPr>
            <a:r>
              <a:rPr lang="en-US" sz="2400">
                <a:solidFill>
                  <a:srgbClr val="FF0000"/>
                </a:solidFill>
                <a:latin typeface="Calibri"/>
                <a:ea typeface="Calibri"/>
                <a:cs typeface="Calibri"/>
                <a:sym typeface="Calibri"/>
              </a:rPr>
              <a:t>Replace the zip codes with valuable information of different industries: </a:t>
            </a:r>
            <a:r>
              <a:rPr lang="en-US" sz="2400" i="1">
                <a:solidFill>
                  <a:srgbClr val="FF0000"/>
                </a:solidFill>
                <a:latin typeface="Calibri"/>
                <a:ea typeface="Calibri"/>
                <a:cs typeface="Calibri"/>
                <a:sym typeface="Calibri"/>
              </a:rPr>
              <a:t>Health Industry</a:t>
            </a:r>
          </a:p>
          <a:p>
            <a:pPr marL="0" lvl="0" indent="0" rtl="0">
              <a:spcBef>
                <a:spcPts val="0"/>
              </a:spcBef>
              <a:buNone/>
            </a:pPr>
            <a:endParaRPr sz="2400" i="1">
              <a:solidFill>
                <a:srgbClr val="FF0000"/>
              </a:solidFill>
              <a:latin typeface="Calibri"/>
              <a:ea typeface="Calibri"/>
              <a:cs typeface="Calibri"/>
              <a:sym typeface="Calibri"/>
            </a:endParaRPr>
          </a:p>
          <a:p>
            <a:pPr marL="0" lvl="0" indent="0" rtl="0">
              <a:spcBef>
                <a:spcPts val="0"/>
              </a:spcBef>
              <a:buNone/>
            </a:pPr>
            <a:r>
              <a:rPr lang="en-US" sz="2400" i="1">
                <a:solidFill>
                  <a:srgbClr val="FF0000"/>
                </a:solidFill>
                <a:latin typeface="Calibri"/>
                <a:ea typeface="Calibri"/>
                <a:cs typeface="Calibri"/>
                <a:sym typeface="Calibri"/>
              </a:rPr>
              <a:t>	</a:t>
            </a:r>
          </a:p>
        </p:txBody>
      </p:sp>
      <p:sp>
        <p:nvSpPr>
          <p:cNvPr id="286" name="Shape 286"/>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Clr>
                <a:srgbClr val="000000"/>
              </a:buClr>
              <a:buSzPct val="25000"/>
              <a:buFont typeface="Arial"/>
              <a:buNone/>
            </a:pPr>
            <a:r>
              <a:rPr lang="en-US"/>
              <a:t> &lt;#&gt;</a:t>
            </a:r>
          </a:p>
        </p:txBody>
      </p:sp>
      <p:pic>
        <p:nvPicPr>
          <p:cNvPr id="287" name="Shape 287"/>
          <p:cNvPicPr preferRelativeResize="0"/>
          <p:nvPr/>
        </p:nvPicPr>
        <p:blipFill>
          <a:blip r:embed="rId3">
            <a:alphaModFix/>
          </a:blip>
          <a:stretch>
            <a:fillRect/>
          </a:stretch>
        </p:blipFill>
        <p:spPr>
          <a:xfrm>
            <a:off x="2539153" y="3208424"/>
            <a:ext cx="3626225" cy="2878550"/>
          </a:xfrm>
          <a:prstGeom prst="rect">
            <a:avLst/>
          </a:prstGeom>
          <a:noFill/>
          <a:ln>
            <a:noFill/>
          </a:ln>
        </p:spPr>
      </p:pic>
      <p:sp>
        <p:nvSpPr>
          <p:cNvPr id="288" name="Shape 288"/>
          <p:cNvSpPr txBox="1"/>
          <p:nvPr/>
        </p:nvSpPr>
        <p:spPr>
          <a:xfrm rot="-2308930">
            <a:off x="3531868" y="2799820"/>
            <a:ext cx="876466" cy="478455"/>
          </a:xfrm>
          <a:prstGeom prst="rect">
            <a:avLst/>
          </a:prstGeom>
          <a:noFill/>
          <a:ln>
            <a:noFill/>
          </a:ln>
        </p:spPr>
        <p:txBody>
          <a:bodyPr lIns="91425" tIns="91425" rIns="91425" bIns="91425" anchor="t" anchorCtr="0">
            <a:noAutofit/>
          </a:bodyPr>
          <a:lstStyle/>
          <a:p>
            <a:pPr lvl="0">
              <a:spcBef>
                <a:spcPts val="0"/>
              </a:spcBef>
              <a:buNone/>
            </a:pPr>
            <a:r>
              <a:rPr lang="en-US" b="1"/>
              <a:t>HIV</a:t>
            </a:r>
          </a:p>
        </p:txBody>
      </p:sp>
      <p:sp>
        <p:nvSpPr>
          <p:cNvPr id="289" name="Shape 289"/>
          <p:cNvSpPr txBox="1"/>
          <p:nvPr/>
        </p:nvSpPr>
        <p:spPr>
          <a:xfrm rot="-2308930">
            <a:off x="4191726" y="2825233"/>
            <a:ext cx="876466" cy="478455"/>
          </a:xfrm>
          <a:prstGeom prst="rect">
            <a:avLst/>
          </a:prstGeom>
          <a:noFill/>
          <a:ln>
            <a:noFill/>
          </a:ln>
        </p:spPr>
        <p:txBody>
          <a:bodyPr lIns="91425" tIns="91425" rIns="91425" bIns="91425" anchor="t" anchorCtr="0">
            <a:noAutofit/>
          </a:bodyPr>
          <a:lstStyle/>
          <a:p>
            <a:pPr lvl="0" rtl="0">
              <a:spcBef>
                <a:spcPts val="0"/>
              </a:spcBef>
              <a:buNone/>
            </a:pPr>
            <a:r>
              <a:rPr lang="en-US" b="1"/>
              <a:t>Flu</a:t>
            </a:r>
          </a:p>
        </p:txBody>
      </p:sp>
      <p:sp>
        <p:nvSpPr>
          <p:cNvPr id="290" name="Shape 290"/>
          <p:cNvSpPr txBox="1"/>
          <p:nvPr/>
        </p:nvSpPr>
        <p:spPr>
          <a:xfrm rot="-2308930">
            <a:off x="4821886" y="2825233"/>
            <a:ext cx="876466" cy="478455"/>
          </a:xfrm>
          <a:prstGeom prst="rect">
            <a:avLst/>
          </a:prstGeom>
          <a:noFill/>
          <a:ln>
            <a:noFill/>
          </a:ln>
        </p:spPr>
        <p:txBody>
          <a:bodyPr lIns="91425" tIns="91425" rIns="91425" bIns="91425" anchor="t" anchorCtr="0">
            <a:noAutofit/>
          </a:bodyPr>
          <a:lstStyle/>
          <a:p>
            <a:pPr lvl="0" rtl="0">
              <a:spcBef>
                <a:spcPts val="0"/>
              </a:spcBef>
              <a:buNone/>
            </a:pPr>
            <a:r>
              <a:rPr lang="en-US" b="1"/>
              <a:t>AIDS</a:t>
            </a:r>
          </a:p>
        </p:txBody>
      </p:sp>
    </p:spTree>
    <p:extLst>
      <p:ext uri="{BB962C8B-B14F-4D97-AF65-F5344CB8AC3E}">
        <p14:creationId xmlns:p14="http://schemas.microsoft.com/office/powerpoint/2010/main" val="211153242"/>
      </p:ext>
    </p:extLst>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22</a:t>
            </a:fld>
            <a:endParaRPr lang="en-US"/>
          </a:p>
        </p:txBody>
      </p:sp>
      <p:sp>
        <p:nvSpPr>
          <p:cNvPr id="5" name="TextBox 4"/>
          <p:cNvSpPr txBox="1"/>
          <p:nvPr/>
        </p:nvSpPr>
        <p:spPr>
          <a:xfrm>
            <a:off x="1516896" y="2968054"/>
            <a:ext cx="6268704" cy="584775"/>
          </a:xfrm>
          <a:prstGeom prst="rect">
            <a:avLst/>
          </a:prstGeom>
          <a:noFill/>
        </p:spPr>
        <p:txBody>
          <a:bodyPr wrap="none" rtlCol="0">
            <a:spAutoFit/>
          </a:bodyPr>
          <a:lstStyle/>
          <a:p>
            <a:r>
              <a:rPr lang="en-US" sz="3200" smtClean="0"/>
              <a:t>RDMA &amp; ENCRYPTED SHUFFLING</a:t>
            </a:r>
            <a:endParaRPr lang="en-US" sz="3200" dirty="0"/>
          </a:p>
        </p:txBody>
      </p:sp>
      <p:sp>
        <p:nvSpPr>
          <p:cNvPr id="6" name="TextBox 5"/>
          <p:cNvSpPr txBox="1"/>
          <p:nvPr/>
        </p:nvSpPr>
        <p:spPr>
          <a:xfrm>
            <a:off x="3942413" y="1558977"/>
            <a:ext cx="1736373" cy="369332"/>
          </a:xfrm>
          <a:prstGeom prst="rect">
            <a:avLst/>
          </a:prstGeom>
          <a:noFill/>
        </p:spPr>
        <p:txBody>
          <a:bodyPr wrap="none" rtlCol="0">
            <a:spAutoFit/>
          </a:bodyPr>
          <a:lstStyle/>
          <a:p>
            <a:r>
              <a:rPr lang="en-US" dirty="0" smtClean="0"/>
              <a:t>[LEI &amp; SHUJUN]</a:t>
            </a:r>
            <a:endParaRPr lang="en-US" dirty="0"/>
          </a:p>
        </p:txBody>
      </p:sp>
    </p:spTree>
    <p:extLst>
      <p:ext uri="{BB962C8B-B14F-4D97-AF65-F5344CB8AC3E}">
        <p14:creationId xmlns:p14="http://schemas.microsoft.com/office/powerpoint/2010/main" val="1217126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None/>
            </a:pPr>
            <a:r>
              <a:rPr lang="en-US" dirty="0"/>
              <a:t>Overview </a:t>
            </a:r>
            <a:r>
              <a:rPr lang="en-US" dirty="0" smtClean="0"/>
              <a:t>of</a:t>
            </a:r>
            <a:r>
              <a:rPr lang="en-US" dirty="0" smtClean="0"/>
              <a:t> RDMA</a:t>
            </a:r>
            <a:endParaRPr lang="en-US" dirty="0"/>
          </a:p>
        </p:txBody>
      </p:sp>
      <p:sp>
        <p:nvSpPr>
          <p:cNvPr id="144" name="Shape 144"/>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457200" lvl="0" indent="-228600" rtl="0">
              <a:lnSpc>
                <a:spcPct val="115000"/>
              </a:lnSpc>
              <a:spcBef>
                <a:spcPts val="0"/>
              </a:spcBef>
            </a:pPr>
            <a:r>
              <a:rPr lang="en-US" dirty="0">
                <a:latin typeface="Arial"/>
                <a:ea typeface="Arial"/>
                <a:cs typeface="Arial"/>
                <a:sym typeface="Arial"/>
              </a:rPr>
              <a:t>What </a:t>
            </a:r>
            <a:r>
              <a:rPr lang="en-US">
                <a:latin typeface="Arial"/>
                <a:ea typeface="Arial"/>
                <a:cs typeface="Arial"/>
                <a:sym typeface="Arial"/>
              </a:rPr>
              <a:t>is </a:t>
            </a:r>
            <a:r>
              <a:rPr lang="en-US" smtClean="0">
                <a:latin typeface="Arial"/>
                <a:ea typeface="Arial"/>
                <a:cs typeface="Arial"/>
                <a:sym typeface="Arial"/>
              </a:rPr>
              <a:t>RDMA</a:t>
            </a:r>
            <a:endParaRPr lang="en-US" dirty="0">
              <a:latin typeface="Arial"/>
              <a:ea typeface="Arial"/>
              <a:cs typeface="Arial"/>
              <a:sym typeface="Arial"/>
            </a:endParaRPr>
          </a:p>
          <a:p>
            <a:pPr marL="914400" lvl="1" indent="-228600" rtl="0">
              <a:lnSpc>
                <a:spcPct val="115000"/>
              </a:lnSpc>
              <a:spcBef>
                <a:spcPts val="0"/>
              </a:spcBef>
            </a:pPr>
            <a:r>
              <a:rPr lang="en-US" dirty="0">
                <a:latin typeface="Arial"/>
                <a:ea typeface="Arial"/>
                <a:cs typeface="Arial"/>
                <a:sym typeface="Arial"/>
              </a:rPr>
              <a:t>Open-source software framework</a:t>
            </a:r>
          </a:p>
          <a:p>
            <a:pPr marL="914400" lvl="1" indent="-228600" rtl="0">
              <a:lnSpc>
                <a:spcPct val="115000"/>
              </a:lnSpc>
              <a:spcBef>
                <a:spcPts val="0"/>
              </a:spcBef>
            </a:pPr>
            <a:r>
              <a:rPr lang="en-US" dirty="0">
                <a:latin typeface="Arial"/>
                <a:ea typeface="Arial"/>
                <a:cs typeface="Arial"/>
                <a:sym typeface="Arial"/>
              </a:rPr>
              <a:t>Written in Java</a:t>
            </a:r>
          </a:p>
          <a:p>
            <a:pPr marL="914400" lvl="1" indent="-228600" rtl="0">
              <a:lnSpc>
                <a:spcPct val="115000"/>
              </a:lnSpc>
              <a:spcBef>
                <a:spcPts val="0"/>
              </a:spcBef>
            </a:pPr>
            <a:r>
              <a:rPr lang="en-US" dirty="0">
                <a:latin typeface="Arial"/>
                <a:ea typeface="Arial"/>
                <a:cs typeface="Arial"/>
                <a:sym typeface="Arial"/>
              </a:rPr>
              <a:t>Runs on</a:t>
            </a:r>
          </a:p>
          <a:p>
            <a:pPr marL="1371600" lvl="2" indent="-325119">
              <a:lnSpc>
                <a:spcPct val="115000"/>
              </a:lnSpc>
              <a:spcBef>
                <a:spcPts val="0"/>
              </a:spcBef>
              <a:buClr>
                <a:srgbClr val="BABABA"/>
              </a:buClr>
            </a:pPr>
            <a:r>
              <a:rPr lang="en-US" dirty="0">
                <a:latin typeface="Arial"/>
                <a:ea typeface="Arial"/>
                <a:cs typeface="Arial"/>
                <a:sym typeface="Arial"/>
              </a:rPr>
              <a:t>Linux, Mac OS/X, Windows and Solaris</a:t>
            </a:r>
          </a:p>
          <a:p>
            <a:pPr marL="1485900" lvl="2" indent="-342900">
              <a:lnSpc>
                <a:spcPct val="115000"/>
              </a:lnSpc>
              <a:spcBef>
                <a:spcPts val="0"/>
              </a:spcBef>
            </a:pPr>
            <a:r>
              <a:rPr lang="en-US" dirty="0">
                <a:latin typeface="Arial"/>
                <a:ea typeface="Arial"/>
                <a:cs typeface="Arial"/>
                <a:sym typeface="Arial"/>
              </a:rPr>
              <a:t>Commodity Hardware</a:t>
            </a:r>
          </a:p>
          <a:p>
            <a:pPr marL="1028700" lvl="1" indent="-342900">
              <a:lnSpc>
                <a:spcPct val="115000"/>
              </a:lnSpc>
              <a:spcBef>
                <a:spcPts val="0"/>
              </a:spcBef>
            </a:pPr>
            <a:r>
              <a:rPr lang="en-US" dirty="0">
                <a:latin typeface="Arial"/>
                <a:ea typeface="Arial"/>
                <a:cs typeface="Arial"/>
                <a:sym typeface="Arial"/>
              </a:rPr>
              <a:t>Core of Hadoop</a:t>
            </a:r>
          </a:p>
          <a:p>
            <a:pPr marL="1371600" lvl="2" indent="-325119" rtl="0">
              <a:lnSpc>
                <a:spcPct val="115000"/>
              </a:lnSpc>
              <a:spcBef>
                <a:spcPts val="0"/>
              </a:spcBef>
              <a:buClr>
                <a:srgbClr val="BABABA"/>
              </a:buClr>
              <a:buSzPct val="76000"/>
            </a:pPr>
            <a:r>
              <a:rPr lang="en-US" dirty="0">
                <a:latin typeface="Arial"/>
                <a:ea typeface="Arial"/>
                <a:cs typeface="Arial"/>
                <a:sym typeface="Arial"/>
              </a:rPr>
              <a:t>Distributed File System</a:t>
            </a:r>
          </a:p>
          <a:p>
            <a:pPr marL="1485900" lvl="2" indent="-342900">
              <a:lnSpc>
                <a:spcPct val="115000"/>
              </a:lnSpc>
              <a:spcBef>
                <a:spcPts val="0"/>
              </a:spcBef>
            </a:pPr>
            <a:r>
              <a:rPr lang="en-US" dirty="0" err="1">
                <a:latin typeface="Arial"/>
                <a:ea typeface="Arial"/>
                <a:cs typeface="Arial"/>
                <a:sym typeface="Arial"/>
              </a:rPr>
              <a:t>MapReduce</a:t>
            </a:r>
            <a:endParaRPr lang="en-US" dirty="0">
              <a:latin typeface="Arial"/>
              <a:ea typeface="Arial"/>
              <a:cs typeface="Arial"/>
              <a:sym typeface="Arial"/>
            </a:endParaRPr>
          </a:p>
          <a:p>
            <a:pPr marL="457200" lvl="0" indent="-228600" rtl="0">
              <a:lnSpc>
                <a:spcPct val="115000"/>
              </a:lnSpc>
              <a:spcBef>
                <a:spcPts val="0"/>
              </a:spcBef>
            </a:pPr>
            <a:r>
              <a:rPr lang="en-US" dirty="0">
                <a:latin typeface="Arial"/>
                <a:ea typeface="Arial"/>
                <a:cs typeface="Arial"/>
                <a:sym typeface="Arial"/>
              </a:rPr>
              <a:t>Why Hadoop</a:t>
            </a:r>
          </a:p>
          <a:p>
            <a:pPr marL="914400" lvl="1" indent="-339597" rtl="0">
              <a:lnSpc>
                <a:spcPct val="115000"/>
              </a:lnSpc>
              <a:spcBef>
                <a:spcPts val="500"/>
              </a:spcBef>
              <a:buClr>
                <a:schemeClr val="accent2"/>
              </a:buClr>
              <a:buSzPct val="76000"/>
            </a:pPr>
            <a:r>
              <a:rPr lang="en-US" dirty="0">
                <a:latin typeface="Arial"/>
                <a:ea typeface="Arial"/>
                <a:cs typeface="Arial"/>
                <a:sym typeface="Arial"/>
              </a:rPr>
              <a:t>Data! Lots of Data!</a:t>
            </a:r>
          </a:p>
        </p:txBody>
      </p:sp>
      <p:sp>
        <p:nvSpPr>
          <p:cNvPr id="145" name="Shape 145"/>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609701666"/>
      </p:ext>
    </p:extLst>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24</a:t>
            </a:fld>
            <a:endParaRPr lang="en-US"/>
          </a:p>
        </p:txBody>
      </p:sp>
      <p:sp>
        <p:nvSpPr>
          <p:cNvPr id="5" name="TextBox 4"/>
          <p:cNvSpPr txBox="1"/>
          <p:nvPr/>
        </p:nvSpPr>
        <p:spPr>
          <a:xfrm>
            <a:off x="2987395" y="2998035"/>
            <a:ext cx="3327706" cy="584775"/>
          </a:xfrm>
          <a:prstGeom prst="rect">
            <a:avLst/>
          </a:prstGeom>
          <a:noFill/>
        </p:spPr>
        <p:txBody>
          <a:bodyPr wrap="none" rtlCol="0">
            <a:spAutoFit/>
          </a:bodyPr>
          <a:lstStyle/>
          <a:p>
            <a:r>
              <a:rPr lang="en-US" sz="3200" smtClean="0"/>
              <a:t>DATA INTEGRITY</a:t>
            </a:r>
            <a:endParaRPr lang="en-US" sz="3200" dirty="0"/>
          </a:p>
        </p:txBody>
      </p:sp>
      <p:sp>
        <p:nvSpPr>
          <p:cNvPr id="6" name="TextBox 5"/>
          <p:cNvSpPr txBox="1"/>
          <p:nvPr/>
        </p:nvSpPr>
        <p:spPr>
          <a:xfrm>
            <a:off x="3942413" y="1558977"/>
            <a:ext cx="2073003" cy="369332"/>
          </a:xfrm>
          <a:prstGeom prst="rect">
            <a:avLst/>
          </a:prstGeom>
          <a:noFill/>
        </p:spPr>
        <p:txBody>
          <a:bodyPr wrap="none" rtlCol="0">
            <a:spAutoFit/>
          </a:bodyPr>
          <a:lstStyle/>
          <a:p>
            <a:r>
              <a:rPr lang="en-US" dirty="0" smtClean="0"/>
              <a:t>[ABDURRAHMAN]</a:t>
            </a:r>
            <a:endParaRPr lang="en-US" dirty="0"/>
          </a:p>
        </p:txBody>
      </p:sp>
    </p:spTree>
    <p:extLst>
      <p:ext uri="{BB962C8B-B14F-4D97-AF65-F5344CB8AC3E}">
        <p14:creationId xmlns:p14="http://schemas.microsoft.com/office/powerpoint/2010/main" val="182229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Possession?</a:t>
            </a:r>
            <a:endParaRPr lang="en-US" dirty="0"/>
          </a:p>
        </p:txBody>
      </p:sp>
      <p:sp>
        <p:nvSpPr>
          <p:cNvPr id="3" name="Date Placeholder 2"/>
          <p:cNvSpPr>
            <a:spLocks noGrp="1"/>
          </p:cNvSpPr>
          <p:nvPr>
            <p:ph type="dt" sz="half" idx="10"/>
          </p:nvPr>
        </p:nvSpPr>
        <p:spPr/>
        <p:txBody>
          <a:bodyPr/>
          <a:lstStyle/>
          <a:p>
            <a:fld id="{3B1F13A9-291E-224A-A034-1121B27E5CDA}" type="datetime4">
              <a:rPr lang="en-US" smtClean="0"/>
              <a:t>2016年4月25日</a:t>
            </a:fld>
            <a:endParaRPr lang="en-US" dirty="0"/>
          </a:p>
        </p:txBody>
      </p:sp>
      <p:sp>
        <p:nvSpPr>
          <p:cNvPr id="4" name="Footer Placeholder 3"/>
          <p:cNvSpPr>
            <a:spLocks noGrp="1"/>
          </p:cNvSpPr>
          <p:nvPr>
            <p:ph type="ftr" sz="quarter" idx="11"/>
          </p:nvPr>
        </p:nvSpPr>
        <p:spPr/>
        <p:txBody>
          <a:bodyPr/>
          <a:lstStyle/>
          <a:p>
            <a:r>
              <a:rPr lang="en-US" smtClean="0"/>
              <a:t>Research Progress • Abdurrahman Yaşar</a:t>
            </a:r>
            <a:endParaRPr lang="en-US" dirty="0" smtClean="0"/>
          </a:p>
        </p:txBody>
      </p:sp>
      <p:sp>
        <p:nvSpPr>
          <p:cNvPr id="5" name="Content Placeholder 4"/>
          <p:cNvSpPr>
            <a:spLocks noGrp="1"/>
          </p:cNvSpPr>
          <p:nvPr>
            <p:ph sz="quarter" idx="1"/>
          </p:nvPr>
        </p:nvSpPr>
        <p:spPr/>
        <p:txBody>
          <a:bodyPr>
            <a:normAutofit/>
          </a:bodyPr>
          <a:lstStyle/>
          <a:p>
            <a:r>
              <a:rPr lang="en-US" dirty="0"/>
              <a:t>Storing data at remote, untrusted source </a:t>
            </a:r>
            <a:r>
              <a:rPr lang="en-US" dirty="0" smtClean="0"/>
              <a:t>can cause problems</a:t>
            </a:r>
            <a:r>
              <a:rPr lang="en-US" dirty="0"/>
              <a:t> </a:t>
            </a:r>
          </a:p>
          <a:p>
            <a:r>
              <a:rPr lang="en-US" dirty="0" smtClean="0"/>
              <a:t>Examples </a:t>
            </a:r>
            <a:r>
              <a:rPr lang="en-US" dirty="0"/>
              <a:t>of untrusted sources include library </a:t>
            </a:r>
            <a:r>
              <a:rPr lang="en-US" dirty="0" smtClean="0"/>
              <a:t>archives that </a:t>
            </a:r>
            <a:r>
              <a:rPr lang="en-US" dirty="0"/>
              <a:t>are not well maintained </a:t>
            </a:r>
          </a:p>
          <a:p>
            <a:r>
              <a:rPr lang="en-US" dirty="0" smtClean="0"/>
              <a:t>Data </a:t>
            </a:r>
            <a:r>
              <a:rPr lang="en-US" dirty="0"/>
              <a:t>losses are common </a:t>
            </a:r>
            <a:r>
              <a:rPr lang="en-US" dirty="0" smtClean="0"/>
              <a:t>during system migration </a:t>
            </a:r>
            <a:r>
              <a:rPr lang="en-US" dirty="0"/>
              <a:t>or maintenance </a:t>
            </a:r>
          </a:p>
          <a:p>
            <a:r>
              <a:rPr lang="en-US" dirty="0" smtClean="0"/>
              <a:t>Server </a:t>
            </a:r>
            <a:r>
              <a:rPr lang="en-US" dirty="0"/>
              <a:t>might misbehave and remove parts of   data that are unused or rarely accessed to save space </a:t>
            </a:r>
            <a:endParaRPr lang="en-US" dirty="0" smtClean="0"/>
          </a:p>
          <a:p>
            <a:r>
              <a:rPr lang="en-US" dirty="0" smtClean="0"/>
              <a:t>Even </a:t>
            </a:r>
            <a:r>
              <a:rPr lang="en-US" dirty="0"/>
              <a:t>worse, server will convince you that there is no data loss </a:t>
            </a:r>
          </a:p>
        </p:txBody>
      </p:sp>
      <p:sp>
        <p:nvSpPr>
          <p:cNvPr id="6" name="Slide Number Placeholder 5"/>
          <p:cNvSpPr>
            <a:spLocks noGrp="1"/>
          </p:cNvSpPr>
          <p:nvPr>
            <p:ph type="sldNum" sz="quarter" idx="4"/>
          </p:nvPr>
        </p:nvSpPr>
        <p:spPr/>
        <p:txBody>
          <a:bodyPr/>
          <a:lstStyle/>
          <a:p>
            <a:r>
              <a:rPr lang="en-US" smtClean="0"/>
              <a:t> &lt;#&gt;</a:t>
            </a:r>
            <a:endParaRPr lang="en-US" dirty="0"/>
          </a:p>
        </p:txBody>
      </p:sp>
    </p:spTree>
    <p:extLst>
      <p:ext uri="{BB962C8B-B14F-4D97-AF65-F5344CB8AC3E}">
        <p14:creationId xmlns:p14="http://schemas.microsoft.com/office/powerpoint/2010/main" val="78282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B1F13A9-291E-224A-A034-1121B27E5CDA}" type="datetime4">
              <a:rPr lang="en-US" smtClean="0"/>
              <a:t>2016年4月25日</a:t>
            </a:fld>
            <a:endParaRPr lang="en-US" dirty="0"/>
          </a:p>
        </p:txBody>
      </p:sp>
      <p:sp>
        <p:nvSpPr>
          <p:cNvPr id="4" name="Footer Placeholder 3"/>
          <p:cNvSpPr>
            <a:spLocks noGrp="1"/>
          </p:cNvSpPr>
          <p:nvPr>
            <p:ph type="ftr" sz="quarter" idx="11"/>
          </p:nvPr>
        </p:nvSpPr>
        <p:spPr/>
        <p:txBody>
          <a:bodyPr/>
          <a:lstStyle/>
          <a:p>
            <a:r>
              <a:rPr lang="en-US" smtClean="0"/>
              <a:t>Research Progress • Abdurrahman Yaşar</a:t>
            </a:r>
            <a:endParaRPr lang="en-US" dirty="0" smtClean="0"/>
          </a:p>
        </p:txBody>
      </p:sp>
      <p:sp>
        <p:nvSpPr>
          <p:cNvPr id="5" name="Content Placeholder 4"/>
          <p:cNvSpPr>
            <a:spLocks noGrp="1"/>
          </p:cNvSpPr>
          <p:nvPr>
            <p:ph sz="quarter" idx="1"/>
          </p:nvPr>
        </p:nvSpPr>
        <p:spPr/>
        <p:txBody>
          <a:bodyPr>
            <a:normAutofit/>
          </a:bodyPr>
          <a:lstStyle/>
          <a:p>
            <a:pPr marL="0" indent="0" algn="ctr">
              <a:buNone/>
            </a:pPr>
            <a:r>
              <a:rPr lang="en-US" sz="4000" dirty="0"/>
              <a:t>Client only have to query for only a constant number of blocks to detect server anomalies. The number is independent of number of blocks in the server </a:t>
            </a:r>
          </a:p>
        </p:txBody>
      </p:sp>
      <p:sp>
        <p:nvSpPr>
          <p:cNvPr id="6" name="Slide Number Placeholder 5"/>
          <p:cNvSpPr>
            <a:spLocks noGrp="1"/>
          </p:cNvSpPr>
          <p:nvPr>
            <p:ph type="sldNum" sz="quarter" idx="4"/>
          </p:nvPr>
        </p:nvSpPr>
        <p:spPr/>
        <p:txBody>
          <a:bodyPr/>
          <a:lstStyle/>
          <a:p>
            <a:r>
              <a:rPr lang="en-US" smtClean="0"/>
              <a:t> &lt;#&gt;</a:t>
            </a:r>
            <a:endParaRPr lang="en-US" dirty="0"/>
          </a:p>
        </p:txBody>
      </p:sp>
    </p:spTree>
    <p:extLst>
      <p:ext uri="{BB962C8B-B14F-4D97-AF65-F5344CB8AC3E}">
        <p14:creationId xmlns:p14="http://schemas.microsoft.com/office/powerpoint/2010/main" val="1136808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Pre-process and Store</a:t>
            </a:r>
            <a:endParaRPr lang="en-US" dirty="0"/>
          </a:p>
        </p:txBody>
      </p:sp>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4"/>
          </p:nvPr>
        </p:nvSpPr>
        <p:spPr/>
        <p:txBody>
          <a:bodyPr/>
          <a:lstStyle/>
          <a:p>
            <a:fld id="{1F253055-7263-2040-86A3-B4DE91530F8D}" type="slidenum">
              <a:rPr lang="en-US" smtClean="0"/>
              <a:pPr/>
              <a:t>27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21" y="1173505"/>
            <a:ext cx="7585955" cy="5057304"/>
          </a:xfrm>
          <a:prstGeom prst="rect">
            <a:avLst/>
          </a:prstGeom>
        </p:spPr>
      </p:pic>
    </p:spTree>
    <p:extLst>
      <p:ext uri="{BB962C8B-B14F-4D97-AF65-F5344CB8AC3E}">
        <p14:creationId xmlns:p14="http://schemas.microsoft.com/office/powerpoint/2010/main" val="1219462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Server Possession</a:t>
            </a:r>
            <a:endParaRPr lang="en-US" dirty="0"/>
          </a:p>
        </p:txBody>
      </p:sp>
      <p:sp>
        <p:nvSpPr>
          <p:cNvPr id="3" name="Date Placeholder 2"/>
          <p:cNvSpPr>
            <a:spLocks noGrp="1"/>
          </p:cNvSpPr>
          <p:nvPr>
            <p:ph type="dt" sz="half" idx="10"/>
          </p:nvPr>
        </p:nvSpPr>
        <p:spPr/>
        <p:txBody>
          <a:bodyPr/>
          <a:lstStyle/>
          <a:p>
            <a:fld id="{3B1F13A9-291E-224A-A034-1121B27E5CDA}" type="datetime4">
              <a:rPr lang="en-US" smtClean="0"/>
              <a:t>2016年4月25日</a:t>
            </a:fld>
            <a:endParaRPr lang="en-US" dirty="0"/>
          </a:p>
        </p:txBody>
      </p:sp>
      <p:sp>
        <p:nvSpPr>
          <p:cNvPr id="4" name="Footer Placeholder 3"/>
          <p:cNvSpPr>
            <a:spLocks noGrp="1"/>
          </p:cNvSpPr>
          <p:nvPr>
            <p:ph type="ftr" sz="quarter" idx="11"/>
          </p:nvPr>
        </p:nvSpPr>
        <p:spPr/>
        <p:txBody>
          <a:bodyPr/>
          <a:lstStyle/>
          <a:p>
            <a:r>
              <a:rPr lang="en-US" smtClean="0"/>
              <a:t>Research Progress • Abdurrahman Yaşar</a:t>
            </a:r>
            <a:endParaRPr lang="en-US" dirty="0" smtClean="0"/>
          </a:p>
        </p:txBody>
      </p:sp>
      <p:sp>
        <p:nvSpPr>
          <p:cNvPr id="6" name="Slide Number Placeholder 5"/>
          <p:cNvSpPr>
            <a:spLocks noGrp="1"/>
          </p:cNvSpPr>
          <p:nvPr>
            <p:ph type="sldNum" sz="quarter" idx="4"/>
          </p:nvPr>
        </p:nvSpPr>
        <p:spPr/>
        <p:txBody>
          <a:bodyPr/>
          <a:lstStyle/>
          <a:p>
            <a:r>
              <a:rPr lang="en-US" smtClean="0"/>
              <a:t> &lt;#&gt;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58" y="1182379"/>
            <a:ext cx="8696732" cy="5039555"/>
          </a:xfrm>
          <a:prstGeom prst="rect">
            <a:avLst/>
          </a:prstGeom>
        </p:spPr>
      </p:pic>
    </p:spTree>
    <p:extLst>
      <p:ext uri="{BB962C8B-B14F-4D97-AF65-F5344CB8AC3E}">
        <p14:creationId xmlns:p14="http://schemas.microsoft.com/office/powerpoint/2010/main" val="1980523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PDP with </a:t>
            </a:r>
            <a:r>
              <a:rPr lang="en-US" dirty="0" err="1" smtClean="0"/>
              <a:t>hadoop</a:t>
            </a:r>
            <a:endParaRPr lang="en-US" dirty="0"/>
          </a:p>
        </p:txBody>
      </p:sp>
      <p:sp>
        <p:nvSpPr>
          <p:cNvPr id="3" name="Date Placeholder 2"/>
          <p:cNvSpPr>
            <a:spLocks noGrp="1"/>
          </p:cNvSpPr>
          <p:nvPr>
            <p:ph type="dt" sz="half" idx="10"/>
          </p:nvPr>
        </p:nvSpPr>
        <p:spPr/>
        <p:txBody>
          <a:bodyPr/>
          <a:lstStyle/>
          <a:p>
            <a:fld id="{3B1F13A9-291E-224A-A034-1121B27E5CDA}" type="datetime4">
              <a:rPr lang="en-US" smtClean="0"/>
              <a:t>2016年4月25日</a:t>
            </a:fld>
            <a:endParaRPr lang="en-US" dirty="0"/>
          </a:p>
        </p:txBody>
      </p:sp>
      <p:sp>
        <p:nvSpPr>
          <p:cNvPr id="4" name="Footer Placeholder 3"/>
          <p:cNvSpPr>
            <a:spLocks noGrp="1"/>
          </p:cNvSpPr>
          <p:nvPr>
            <p:ph type="ftr" sz="quarter" idx="11"/>
          </p:nvPr>
        </p:nvSpPr>
        <p:spPr/>
        <p:txBody>
          <a:bodyPr/>
          <a:lstStyle/>
          <a:p>
            <a:r>
              <a:rPr lang="en-US" smtClean="0"/>
              <a:t>Research Progress • Abdurrahman Yaşar</a:t>
            </a:r>
            <a:endParaRPr lang="en-US" dirty="0" smtClean="0"/>
          </a:p>
        </p:txBody>
      </p:sp>
      <p:sp>
        <p:nvSpPr>
          <p:cNvPr id="6" name="Slide Number Placeholder 5"/>
          <p:cNvSpPr>
            <a:spLocks noGrp="1"/>
          </p:cNvSpPr>
          <p:nvPr>
            <p:ph type="sldNum" sz="quarter" idx="4"/>
          </p:nvPr>
        </p:nvSpPr>
        <p:spPr/>
        <p:txBody>
          <a:bodyPr/>
          <a:lstStyle/>
          <a:p>
            <a:r>
              <a:rPr lang="en-US" smtClean="0"/>
              <a:t> &lt;#&gt;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7290"/>
            <a:ext cx="9144000" cy="3369733"/>
          </a:xfrm>
          <a:prstGeom prst="rect">
            <a:avLst/>
          </a:prstGeom>
        </p:spPr>
      </p:pic>
    </p:spTree>
    <p:extLst>
      <p:ext uri="{BB962C8B-B14F-4D97-AF65-F5344CB8AC3E}">
        <p14:creationId xmlns:p14="http://schemas.microsoft.com/office/powerpoint/2010/main" val="55667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1F13A9-291E-224A-A034-1121B27E5CDA}" type="datetime4">
              <a:rPr lang="en-US" smtClean="0"/>
              <a:t>2016年4月25日</a:t>
            </a:fld>
            <a:endParaRPr lang="en-US" dirty="0"/>
          </a:p>
        </p:txBody>
      </p:sp>
      <p:sp>
        <p:nvSpPr>
          <p:cNvPr id="4" name="Footer Placeholder 3"/>
          <p:cNvSpPr>
            <a:spLocks noGrp="1"/>
          </p:cNvSpPr>
          <p:nvPr>
            <p:ph type="ftr" sz="quarter" idx="11"/>
          </p:nvPr>
        </p:nvSpPr>
        <p:spPr/>
        <p:txBody>
          <a:bodyPr/>
          <a:lstStyle/>
          <a:p>
            <a:r>
              <a:rPr lang="en-US" smtClean="0"/>
              <a:t>Research Progress • Abdurrahman Yaşar</a:t>
            </a:r>
            <a:endParaRPr lang="en-US" dirty="0" smtClean="0"/>
          </a:p>
        </p:txBody>
      </p:sp>
      <p:sp>
        <p:nvSpPr>
          <p:cNvPr id="6" name="Slide Number Placeholder 5"/>
          <p:cNvSpPr>
            <a:spLocks noGrp="1"/>
          </p:cNvSpPr>
          <p:nvPr>
            <p:ph type="sldNum" sz="quarter" idx="12"/>
          </p:nvPr>
        </p:nvSpPr>
        <p:spPr/>
        <p:txBody>
          <a:bodyPr/>
          <a:lstStyle/>
          <a:p>
            <a:r>
              <a:rPr lang="en-US" smtClean="0"/>
              <a:t> &lt;#&gt;</a:t>
            </a:r>
            <a:endParaRPr lang="en-US" dirty="0"/>
          </a:p>
        </p:txBody>
      </p:sp>
      <p:sp>
        <p:nvSpPr>
          <p:cNvPr id="7" name="TextBox 6"/>
          <p:cNvSpPr txBox="1"/>
          <p:nvPr/>
        </p:nvSpPr>
        <p:spPr>
          <a:xfrm>
            <a:off x="1740643" y="2953063"/>
            <a:ext cx="5821209" cy="584775"/>
          </a:xfrm>
          <a:prstGeom prst="rect">
            <a:avLst/>
          </a:prstGeom>
          <a:noFill/>
        </p:spPr>
        <p:txBody>
          <a:bodyPr wrap="none" rtlCol="0">
            <a:spAutoFit/>
          </a:bodyPr>
          <a:lstStyle/>
          <a:p>
            <a:r>
              <a:rPr lang="en-US" sz="3200" dirty="0" smtClean="0"/>
              <a:t>INTRODUCTION TO HADOOP</a:t>
            </a:r>
            <a:endParaRPr lang="en-US" sz="3200" dirty="0"/>
          </a:p>
        </p:txBody>
      </p:sp>
      <p:sp>
        <p:nvSpPr>
          <p:cNvPr id="8" name="TextBox 7"/>
          <p:cNvSpPr txBox="1"/>
          <p:nvPr/>
        </p:nvSpPr>
        <p:spPr>
          <a:xfrm>
            <a:off x="3942413" y="1558977"/>
            <a:ext cx="1176925" cy="369332"/>
          </a:xfrm>
          <a:prstGeom prst="rect">
            <a:avLst/>
          </a:prstGeom>
          <a:noFill/>
        </p:spPr>
        <p:txBody>
          <a:bodyPr wrap="none" rtlCol="0">
            <a:spAutoFit/>
          </a:bodyPr>
          <a:lstStyle/>
          <a:p>
            <a:r>
              <a:rPr lang="en-US" smtClean="0"/>
              <a:t>[SHUJUN]</a:t>
            </a:r>
            <a:endParaRPr lang="en-US"/>
          </a:p>
        </p:txBody>
      </p:sp>
    </p:spTree>
    <p:extLst>
      <p:ext uri="{BB962C8B-B14F-4D97-AF65-F5344CB8AC3E}">
        <p14:creationId xmlns:p14="http://schemas.microsoft.com/office/powerpoint/2010/main" val="808953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30</a:t>
            </a:fld>
            <a:endParaRPr lang="en-US"/>
          </a:p>
        </p:txBody>
      </p:sp>
      <p:sp>
        <p:nvSpPr>
          <p:cNvPr id="5" name="TextBox 4"/>
          <p:cNvSpPr txBox="1"/>
          <p:nvPr/>
        </p:nvSpPr>
        <p:spPr>
          <a:xfrm>
            <a:off x="3156480" y="2863124"/>
            <a:ext cx="2989536" cy="584775"/>
          </a:xfrm>
          <a:prstGeom prst="rect">
            <a:avLst/>
          </a:prstGeom>
          <a:noFill/>
        </p:spPr>
        <p:txBody>
          <a:bodyPr wrap="none" rtlCol="0">
            <a:spAutoFit/>
          </a:bodyPr>
          <a:lstStyle/>
          <a:p>
            <a:r>
              <a:rPr lang="en-US" sz="3200" smtClean="0"/>
              <a:t>FUTURE WORK</a:t>
            </a:r>
            <a:endParaRPr lang="en-US" sz="3200" dirty="0"/>
          </a:p>
        </p:txBody>
      </p:sp>
    </p:spTree>
    <p:extLst>
      <p:ext uri="{BB962C8B-B14F-4D97-AF65-F5344CB8AC3E}">
        <p14:creationId xmlns:p14="http://schemas.microsoft.com/office/powerpoint/2010/main" val="53326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31</a:t>
            </a:fld>
            <a:endParaRPr lang="en-US"/>
          </a:p>
        </p:txBody>
      </p:sp>
      <p:sp>
        <p:nvSpPr>
          <p:cNvPr id="5" name="TextBox 4"/>
          <p:cNvSpPr txBox="1"/>
          <p:nvPr/>
        </p:nvSpPr>
        <p:spPr>
          <a:xfrm>
            <a:off x="3218804" y="3013025"/>
            <a:ext cx="2864887" cy="584775"/>
          </a:xfrm>
          <a:prstGeom prst="rect">
            <a:avLst/>
          </a:prstGeom>
          <a:noFill/>
        </p:spPr>
        <p:txBody>
          <a:bodyPr wrap="none" rtlCol="0">
            <a:spAutoFit/>
          </a:bodyPr>
          <a:lstStyle/>
          <a:p>
            <a:r>
              <a:rPr lang="en-US" sz="3200" smtClean="0"/>
              <a:t>CONCLUSION</a:t>
            </a:r>
            <a:endParaRPr lang="en-US" sz="3200" dirty="0"/>
          </a:p>
        </p:txBody>
      </p:sp>
      <p:sp>
        <p:nvSpPr>
          <p:cNvPr id="6" name="TextBox 5"/>
          <p:cNvSpPr txBox="1"/>
          <p:nvPr/>
        </p:nvSpPr>
        <p:spPr>
          <a:xfrm>
            <a:off x="3942413" y="1558977"/>
            <a:ext cx="2073003" cy="369332"/>
          </a:xfrm>
          <a:prstGeom prst="rect">
            <a:avLst/>
          </a:prstGeom>
          <a:noFill/>
        </p:spPr>
        <p:txBody>
          <a:bodyPr wrap="none" rtlCol="0">
            <a:spAutoFit/>
          </a:bodyPr>
          <a:lstStyle/>
          <a:p>
            <a:r>
              <a:rPr lang="en-US" dirty="0" smtClean="0"/>
              <a:t>[ABDURRAHMAN]</a:t>
            </a:r>
            <a:endParaRPr lang="en-US" dirty="0"/>
          </a:p>
        </p:txBody>
      </p:sp>
    </p:spTree>
    <p:extLst>
      <p:ext uri="{BB962C8B-B14F-4D97-AF65-F5344CB8AC3E}">
        <p14:creationId xmlns:p14="http://schemas.microsoft.com/office/powerpoint/2010/main" val="574665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17" y="389745"/>
            <a:ext cx="4781862" cy="4716111"/>
          </a:xfrm>
          <a:prstGeom prst="rect">
            <a:avLst/>
          </a:prstGeom>
        </p:spPr>
      </p:pic>
      <p:sp>
        <p:nvSpPr>
          <p:cNvPr id="7" name="TextBox 6"/>
          <p:cNvSpPr txBox="1"/>
          <p:nvPr/>
        </p:nvSpPr>
        <p:spPr>
          <a:xfrm>
            <a:off x="3381509" y="5438715"/>
            <a:ext cx="2539478" cy="584775"/>
          </a:xfrm>
          <a:prstGeom prst="rect">
            <a:avLst/>
          </a:prstGeom>
          <a:noFill/>
        </p:spPr>
        <p:txBody>
          <a:bodyPr wrap="none" rtlCol="0">
            <a:spAutoFit/>
          </a:bodyPr>
          <a:lstStyle/>
          <a:p>
            <a:r>
              <a:rPr lang="en-US" sz="3200" smtClean="0"/>
              <a:t>QUESTIONS?</a:t>
            </a:r>
            <a:endParaRPr lang="en-US" sz="3200" dirty="0"/>
          </a:p>
        </p:txBody>
      </p:sp>
    </p:spTree>
    <p:extLst>
      <p:ext uri="{BB962C8B-B14F-4D97-AF65-F5344CB8AC3E}">
        <p14:creationId xmlns:p14="http://schemas.microsoft.com/office/powerpoint/2010/main" val="208296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None/>
            </a:pPr>
            <a:r>
              <a:rPr lang="en-US"/>
              <a:t>Overview of MapReduce and Hadoop</a:t>
            </a:r>
          </a:p>
        </p:txBody>
      </p:sp>
      <p:sp>
        <p:nvSpPr>
          <p:cNvPr id="144" name="Shape 144"/>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457200" lvl="0" indent="-228600" rtl="0">
              <a:lnSpc>
                <a:spcPct val="115000"/>
              </a:lnSpc>
              <a:spcBef>
                <a:spcPts val="0"/>
              </a:spcBef>
            </a:pPr>
            <a:r>
              <a:rPr lang="en-US" dirty="0">
                <a:latin typeface="Arial"/>
                <a:ea typeface="Arial"/>
                <a:cs typeface="Arial"/>
                <a:sym typeface="Arial"/>
              </a:rPr>
              <a:t>What is Hadoop</a:t>
            </a:r>
          </a:p>
          <a:p>
            <a:pPr marL="914400" lvl="1" indent="-228600" rtl="0">
              <a:lnSpc>
                <a:spcPct val="115000"/>
              </a:lnSpc>
              <a:spcBef>
                <a:spcPts val="0"/>
              </a:spcBef>
            </a:pPr>
            <a:r>
              <a:rPr lang="en-US" dirty="0">
                <a:latin typeface="Arial"/>
                <a:ea typeface="Arial"/>
                <a:cs typeface="Arial"/>
                <a:sym typeface="Arial"/>
              </a:rPr>
              <a:t>Open-source software framework</a:t>
            </a:r>
          </a:p>
          <a:p>
            <a:pPr marL="914400" lvl="1" indent="-228600" rtl="0">
              <a:lnSpc>
                <a:spcPct val="115000"/>
              </a:lnSpc>
              <a:spcBef>
                <a:spcPts val="0"/>
              </a:spcBef>
            </a:pPr>
            <a:r>
              <a:rPr lang="en-US" dirty="0">
                <a:latin typeface="Arial"/>
                <a:ea typeface="Arial"/>
                <a:cs typeface="Arial"/>
                <a:sym typeface="Arial"/>
              </a:rPr>
              <a:t>Written in Java</a:t>
            </a:r>
          </a:p>
          <a:p>
            <a:pPr marL="914400" lvl="1" indent="-228600" rtl="0">
              <a:lnSpc>
                <a:spcPct val="115000"/>
              </a:lnSpc>
              <a:spcBef>
                <a:spcPts val="0"/>
              </a:spcBef>
            </a:pPr>
            <a:r>
              <a:rPr lang="en-US" dirty="0">
                <a:latin typeface="Arial"/>
                <a:ea typeface="Arial"/>
                <a:cs typeface="Arial"/>
                <a:sym typeface="Arial"/>
              </a:rPr>
              <a:t>Runs on</a:t>
            </a:r>
          </a:p>
          <a:p>
            <a:pPr marL="1371600" lvl="2" indent="-325119">
              <a:lnSpc>
                <a:spcPct val="115000"/>
              </a:lnSpc>
              <a:spcBef>
                <a:spcPts val="0"/>
              </a:spcBef>
              <a:buClr>
                <a:srgbClr val="BABABA"/>
              </a:buClr>
            </a:pPr>
            <a:r>
              <a:rPr lang="en-US" dirty="0">
                <a:latin typeface="Arial"/>
                <a:ea typeface="Arial"/>
                <a:cs typeface="Arial"/>
                <a:sym typeface="Arial"/>
              </a:rPr>
              <a:t>Linux, Mac OS/X, Windows and Solaris</a:t>
            </a:r>
          </a:p>
          <a:p>
            <a:pPr marL="1485900" lvl="2" indent="-342900">
              <a:lnSpc>
                <a:spcPct val="115000"/>
              </a:lnSpc>
              <a:spcBef>
                <a:spcPts val="0"/>
              </a:spcBef>
            </a:pPr>
            <a:r>
              <a:rPr lang="en-US" dirty="0">
                <a:latin typeface="Arial"/>
                <a:ea typeface="Arial"/>
                <a:cs typeface="Arial"/>
                <a:sym typeface="Arial"/>
              </a:rPr>
              <a:t>Commodity Hardware</a:t>
            </a:r>
          </a:p>
          <a:p>
            <a:pPr marL="1028700" lvl="1" indent="-342900">
              <a:lnSpc>
                <a:spcPct val="115000"/>
              </a:lnSpc>
              <a:spcBef>
                <a:spcPts val="0"/>
              </a:spcBef>
            </a:pPr>
            <a:r>
              <a:rPr lang="en-US" dirty="0">
                <a:latin typeface="Arial"/>
                <a:ea typeface="Arial"/>
                <a:cs typeface="Arial"/>
                <a:sym typeface="Arial"/>
              </a:rPr>
              <a:t>Core of Hadoop</a:t>
            </a:r>
          </a:p>
          <a:p>
            <a:pPr marL="1371600" lvl="2" indent="-325119" rtl="0">
              <a:lnSpc>
                <a:spcPct val="115000"/>
              </a:lnSpc>
              <a:spcBef>
                <a:spcPts val="0"/>
              </a:spcBef>
              <a:buClr>
                <a:srgbClr val="BABABA"/>
              </a:buClr>
              <a:buSzPct val="76000"/>
            </a:pPr>
            <a:r>
              <a:rPr lang="en-US" dirty="0">
                <a:latin typeface="Arial"/>
                <a:ea typeface="Arial"/>
                <a:cs typeface="Arial"/>
                <a:sym typeface="Arial"/>
              </a:rPr>
              <a:t>Distributed File System</a:t>
            </a:r>
          </a:p>
          <a:p>
            <a:pPr marL="1485900" lvl="2" indent="-342900">
              <a:lnSpc>
                <a:spcPct val="115000"/>
              </a:lnSpc>
              <a:spcBef>
                <a:spcPts val="0"/>
              </a:spcBef>
            </a:pPr>
            <a:r>
              <a:rPr lang="en-US" dirty="0" err="1">
                <a:latin typeface="Arial"/>
                <a:ea typeface="Arial"/>
                <a:cs typeface="Arial"/>
                <a:sym typeface="Arial"/>
              </a:rPr>
              <a:t>MapReduce</a:t>
            </a:r>
            <a:endParaRPr lang="en-US" dirty="0">
              <a:latin typeface="Arial"/>
              <a:ea typeface="Arial"/>
              <a:cs typeface="Arial"/>
              <a:sym typeface="Arial"/>
            </a:endParaRPr>
          </a:p>
          <a:p>
            <a:pPr marL="457200" lvl="0" indent="-228600" rtl="0">
              <a:lnSpc>
                <a:spcPct val="115000"/>
              </a:lnSpc>
              <a:spcBef>
                <a:spcPts val="0"/>
              </a:spcBef>
            </a:pPr>
            <a:r>
              <a:rPr lang="en-US" dirty="0">
                <a:latin typeface="Arial"/>
                <a:ea typeface="Arial"/>
                <a:cs typeface="Arial"/>
                <a:sym typeface="Arial"/>
              </a:rPr>
              <a:t>Why Hadoop</a:t>
            </a:r>
          </a:p>
          <a:p>
            <a:pPr marL="914400" lvl="1" indent="-339597" rtl="0">
              <a:lnSpc>
                <a:spcPct val="115000"/>
              </a:lnSpc>
              <a:spcBef>
                <a:spcPts val="500"/>
              </a:spcBef>
              <a:buClr>
                <a:schemeClr val="accent2"/>
              </a:buClr>
              <a:buSzPct val="76000"/>
            </a:pPr>
            <a:r>
              <a:rPr lang="en-US" dirty="0">
                <a:latin typeface="Arial"/>
                <a:ea typeface="Arial"/>
                <a:cs typeface="Arial"/>
                <a:sym typeface="Arial"/>
              </a:rPr>
              <a:t>Data! Lots of Data!</a:t>
            </a:r>
          </a:p>
        </p:txBody>
      </p:sp>
      <p:sp>
        <p:nvSpPr>
          <p:cNvPr id="145" name="Shape 145"/>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269791103"/>
      </p:ext>
    </p:extLst>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None/>
            </a:pPr>
            <a:r>
              <a:rPr lang="en-US"/>
              <a:t>Overview of MapReduce and Hadoop</a:t>
            </a:r>
          </a:p>
        </p:txBody>
      </p:sp>
      <p:sp>
        <p:nvSpPr>
          <p:cNvPr id="152" name="Shape 152"/>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457200" lvl="0" indent="-228600" rtl="0">
              <a:lnSpc>
                <a:spcPct val="115000"/>
              </a:lnSpc>
              <a:spcBef>
                <a:spcPts val="0"/>
              </a:spcBef>
            </a:pPr>
            <a:r>
              <a:rPr lang="en-US">
                <a:latin typeface="Arial"/>
                <a:ea typeface="Arial"/>
                <a:cs typeface="Arial"/>
                <a:sym typeface="Arial"/>
              </a:rPr>
              <a:t>What is MapReduce</a:t>
            </a:r>
          </a:p>
          <a:p>
            <a:pPr marL="914400" lvl="1" indent="-228600" rtl="0">
              <a:lnSpc>
                <a:spcPct val="115000"/>
              </a:lnSpc>
              <a:spcBef>
                <a:spcPts val="0"/>
              </a:spcBef>
            </a:pPr>
            <a:r>
              <a:rPr lang="en-US">
                <a:latin typeface="Arial"/>
                <a:ea typeface="Arial"/>
                <a:cs typeface="Arial"/>
                <a:sym typeface="Arial"/>
              </a:rPr>
              <a:t>A simple programming model that applies to many large-scale computing problems</a:t>
            </a:r>
          </a:p>
          <a:p>
            <a:pPr marL="914400" lvl="1" indent="-228600" rtl="0">
              <a:lnSpc>
                <a:spcPct val="115000"/>
              </a:lnSpc>
              <a:spcBef>
                <a:spcPts val="0"/>
              </a:spcBef>
              <a:buFont typeface="Arial"/>
            </a:pPr>
            <a:r>
              <a:rPr lang="en-US">
                <a:latin typeface="Arial"/>
                <a:ea typeface="Arial"/>
                <a:cs typeface="Arial"/>
                <a:sym typeface="Arial"/>
              </a:rPr>
              <a:t>Gain efficiency from streaming the data, reducing the seeks, pipelining</a:t>
            </a:r>
          </a:p>
          <a:p>
            <a:pPr marL="457200" lvl="0" indent="0" rtl="0">
              <a:lnSpc>
                <a:spcPct val="115000"/>
              </a:lnSpc>
              <a:spcBef>
                <a:spcPts val="0"/>
              </a:spcBef>
              <a:buNone/>
            </a:pPr>
            <a:endParaRPr>
              <a:latin typeface="Arial"/>
              <a:ea typeface="Arial"/>
              <a:cs typeface="Arial"/>
              <a:sym typeface="Arial"/>
            </a:endParaRPr>
          </a:p>
          <a:p>
            <a:pPr marL="457200" lvl="0" indent="-228600" rtl="0">
              <a:lnSpc>
                <a:spcPct val="115000"/>
              </a:lnSpc>
              <a:spcBef>
                <a:spcPts val="0"/>
              </a:spcBef>
            </a:pPr>
            <a:r>
              <a:rPr lang="en-US">
                <a:latin typeface="Arial"/>
                <a:ea typeface="Arial"/>
                <a:cs typeface="Arial"/>
                <a:sym typeface="Arial"/>
              </a:rPr>
              <a:t>Why MapReduce</a:t>
            </a:r>
          </a:p>
          <a:p>
            <a:pPr marL="914400" lvl="1" indent="-228600" rtl="0">
              <a:lnSpc>
                <a:spcPct val="115000"/>
              </a:lnSpc>
              <a:spcBef>
                <a:spcPts val="500"/>
              </a:spcBef>
              <a:buFont typeface="Arial"/>
            </a:pPr>
            <a:r>
              <a:rPr lang="en-US">
                <a:latin typeface="Arial"/>
                <a:ea typeface="Arial"/>
                <a:cs typeface="Arial"/>
                <a:sym typeface="Arial"/>
              </a:rPr>
              <a:t>Java, C++, and test-based APIs</a:t>
            </a:r>
          </a:p>
          <a:p>
            <a:pPr marL="914400" lvl="1" indent="-228600" rtl="0">
              <a:lnSpc>
                <a:spcPct val="115000"/>
              </a:lnSpc>
              <a:spcBef>
                <a:spcPts val="500"/>
              </a:spcBef>
              <a:buFont typeface="Arial"/>
            </a:pPr>
            <a:r>
              <a:rPr lang="en-US">
                <a:latin typeface="Arial"/>
                <a:ea typeface="Arial"/>
                <a:cs typeface="Arial"/>
                <a:sym typeface="Arial"/>
              </a:rPr>
              <a:t>Automatic re-execution on failure</a:t>
            </a:r>
          </a:p>
          <a:p>
            <a:pPr marL="914400" lvl="1" indent="-228600" rtl="0">
              <a:lnSpc>
                <a:spcPct val="115000"/>
              </a:lnSpc>
              <a:spcBef>
                <a:spcPts val="500"/>
              </a:spcBef>
              <a:buFont typeface="Arial"/>
            </a:pPr>
            <a:r>
              <a:rPr lang="en-US">
                <a:latin typeface="Arial"/>
                <a:ea typeface="Arial"/>
                <a:cs typeface="Arial"/>
                <a:sym typeface="Arial"/>
              </a:rPr>
              <a:t>Localization optimization</a:t>
            </a:r>
          </a:p>
        </p:txBody>
      </p:sp>
      <p:sp>
        <p:nvSpPr>
          <p:cNvPr id="153" name="Shape 153"/>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2038660219"/>
      </p:ext>
    </p:extLst>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None/>
            </a:pPr>
            <a:r>
              <a:rPr lang="en-US"/>
              <a:t>Overview of MapReduce and Hadoop</a:t>
            </a:r>
          </a:p>
        </p:txBody>
      </p:sp>
      <p:sp>
        <p:nvSpPr>
          <p:cNvPr id="160" name="Shape 160"/>
          <p:cNvSpPr txBox="1">
            <a:spLocks noGrp="1"/>
          </p:cNvSpPr>
          <p:nvPr>
            <p:ph type="body" idx="1"/>
          </p:nvPr>
        </p:nvSpPr>
        <p:spPr>
          <a:xfrm>
            <a:off x="457200" y="1219200"/>
            <a:ext cx="8229600" cy="4937700"/>
          </a:xfrm>
          <a:prstGeom prst="rect">
            <a:avLst/>
          </a:prstGeom>
        </p:spPr>
        <p:txBody>
          <a:bodyPr lIns="91425" tIns="91425" rIns="91425" bIns="91425" anchor="t" anchorCtr="0">
            <a:noAutofit/>
          </a:bodyPr>
          <a:lstStyle/>
          <a:p>
            <a:pPr marL="457200" lvl="0" indent="-228600" rtl="0">
              <a:lnSpc>
                <a:spcPct val="115000"/>
              </a:lnSpc>
              <a:spcBef>
                <a:spcPts val="0"/>
              </a:spcBef>
            </a:pPr>
            <a:r>
              <a:rPr lang="en-US">
                <a:latin typeface="Arial"/>
                <a:ea typeface="Arial"/>
                <a:cs typeface="Arial"/>
                <a:sym typeface="Arial"/>
              </a:rPr>
              <a:t>Logical Overview</a:t>
            </a:r>
          </a:p>
          <a:p>
            <a:pPr marL="914400" lvl="1" indent="-228600" rtl="0">
              <a:lnSpc>
                <a:spcPct val="115000"/>
              </a:lnSpc>
              <a:spcBef>
                <a:spcPts val="0"/>
              </a:spcBef>
              <a:buFont typeface="Arial"/>
            </a:pPr>
            <a:r>
              <a:rPr lang="en-US">
                <a:latin typeface="Arial"/>
                <a:ea typeface="Arial"/>
                <a:cs typeface="Arial"/>
                <a:sym typeface="Arial"/>
              </a:rPr>
              <a:t>Defined with data structured in (key, value) pairs</a:t>
            </a:r>
          </a:p>
          <a:p>
            <a:pPr marL="914400" lvl="1" indent="-228600" rtl="0">
              <a:lnSpc>
                <a:spcPct val="115000"/>
              </a:lnSpc>
              <a:spcBef>
                <a:spcPts val="700"/>
              </a:spcBef>
              <a:buFont typeface="Arial"/>
            </a:pPr>
            <a:r>
              <a:rPr lang="en-US">
                <a:latin typeface="Arial"/>
                <a:ea typeface="Arial"/>
                <a:cs typeface="Arial"/>
                <a:sym typeface="Arial"/>
              </a:rPr>
              <a:t>Input: a set of key/value pairs</a:t>
            </a:r>
          </a:p>
          <a:p>
            <a:pPr marL="914400" lvl="1" indent="-228600" rtl="0">
              <a:lnSpc>
                <a:spcPct val="115000"/>
              </a:lnSpc>
              <a:spcBef>
                <a:spcPts val="700"/>
              </a:spcBef>
              <a:buFont typeface="Arial"/>
            </a:pPr>
            <a:r>
              <a:rPr lang="en-US">
                <a:latin typeface="Arial"/>
                <a:ea typeface="Arial"/>
                <a:cs typeface="Arial"/>
                <a:sym typeface="Arial"/>
              </a:rPr>
              <a:t>User only supplies two functions:</a:t>
            </a:r>
          </a:p>
          <a:p>
            <a:pPr marL="1371600" lvl="2" indent="-325119" rtl="0">
              <a:lnSpc>
                <a:spcPct val="115000"/>
              </a:lnSpc>
              <a:spcBef>
                <a:spcPts val="0"/>
              </a:spcBef>
              <a:buClr>
                <a:srgbClr val="BABABA"/>
              </a:buClr>
              <a:buSzPct val="76000"/>
            </a:pPr>
            <a:r>
              <a:rPr lang="en-US">
                <a:latin typeface="Arial"/>
                <a:ea typeface="Arial"/>
                <a:cs typeface="Arial"/>
                <a:sym typeface="Arial"/>
              </a:rPr>
              <a:t>Map(k1,v1) → list(k2,v2)</a:t>
            </a:r>
          </a:p>
          <a:p>
            <a:pPr marL="1371600" lvl="2" indent="-228600" rtl="0">
              <a:lnSpc>
                <a:spcPct val="64615"/>
              </a:lnSpc>
              <a:spcBef>
                <a:spcPts val="1300"/>
              </a:spcBef>
              <a:spcAft>
                <a:spcPts val="1300"/>
              </a:spcAft>
              <a:buFont typeface="Arial"/>
            </a:pPr>
            <a:r>
              <a:rPr lang="en-US">
                <a:latin typeface="Arial"/>
                <a:ea typeface="Arial"/>
                <a:cs typeface="Arial"/>
                <a:sym typeface="Arial"/>
              </a:rPr>
              <a:t>Reduce(k2, list (v2)) → list(v3)</a:t>
            </a:r>
          </a:p>
          <a:p>
            <a:pPr marL="914400" lvl="1" indent="-228600" rtl="0">
              <a:lnSpc>
                <a:spcPct val="115000"/>
              </a:lnSpc>
              <a:spcBef>
                <a:spcPts val="700"/>
              </a:spcBef>
              <a:buFont typeface="Arial"/>
            </a:pPr>
            <a:r>
              <a:rPr lang="en-US">
                <a:latin typeface="Arial"/>
                <a:ea typeface="Arial"/>
                <a:cs typeface="Arial"/>
                <a:sym typeface="Arial"/>
              </a:rPr>
              <a:t>(k2,v2) is an intermediate key/value pair</a:t>
            </a:r>
          </a:p>
          <a:p>
            <a:pPr marL="914400" lvl="1" indent="-228600" rtl="0">
              <a:lnSpc>
                <a:spcPct val="115000"/>
              </a:lnSpc>
              <a:spcBef>
                <a:spcPts val="700"/>
              </a:spcBef>
              <a:buFont typeface="Arial"/>
            </a:pPr>
            <a:r>
              <a:rPr lang="en-US">
                <a:latin typeface="Arial"/>
                <a:ea typeface="Arial"/>
                <a:cs typeface="Arial"/>
                <a:sym typeface="Arial"/>
              </a:rPr>
              <a:t>Output is the set of (k2,v3) pairs</a:t>
            </a:r>
          </a:p>
          <a:p>
            <a:pPr marL="914400" lvl="1" indent="-228600" rtl="0">
              <a:lnSpc>
                <a:spcPct val="115000"/>
              </a:lnSpc>
              <a:spcBef>
                <a:spcPts val="700"/>
              </a:spcBef>
              <a:buFont typeface="Arial"/>
            </a:pPr>
            <a:r>
              <a:rPr lang="en-US">
                <a:latin typeface="Arial"/>
                <a:ea typeface="Arial"/>
                <a:cs typeface="Arial"/>
                <a:sym typeface="Arial"/>
              </a:rPr>
              <a:t>Thus the MapReduce framework transforms a list of (key, value) pairs into a list of values.</a:t>
            </a:r>
          </a:p>
        </p:txBody>
      </p:sp>
      <p:sp>
        <p:nvSpPr>
          <p:cNvPr id="161" name="Shape 161"/>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Clr>
                <a:srgbClr val="000000"/>
              </a:buClr>
              <a:buSzPct val="25000"/>
              <a:buFont typeface="Arial"/>
              <a:buNone/>
            </a:pPr>
            <a:r>
              <a:rPr lang="en-US"/>
              <a:t> &lt;#&gt;</a:t>
            </a:r>
          </a:p>
        </p:txBody>
      </p:sp>
    </p:spTree>
    <p:extLst>
      <p:ext uri="{BB962C8B-B14F-4D97-AF65-F5344CB8AC3E}">
        <p14:creationId xmlns:p14="http://schemas.microsoft.com/office/powerpoint/2010/main" val="2110381346"/>
      </p:ext>
    </p:extLst>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152400"/>
            <a:ext cx="8229600" cy="895500"/>
          </a:xfrm>
          <a:prstGeom prst="rect">
            <a:avLst/>
          </a:prstGeom>
        </p:spPr>
        <p:txBody>
          <a:bodyPr lIns="91425" tIns="91425" rIns="91425" bIns="91425" anchor="b" anchorCtr="0">
            <a:noAutofit/>
          </a:bodyPr>
          <a:lstStyle/>
          <a:p>
            <a:pPr lvl="0" rtl="0">
              <a:spcBef>
                <a:spcPts val="0"/>
              </a:spcBef>
              <a:buNone/>
            </a:pPr>
            <a:r>
              <a:rPr lang="en-US"/>
              <a:t>Overview of MapReduce and Hadoop</a:t>
            </a:r>
          </a:p>
        </p:txBody>
      </p:sp>
      <p:sp>
        <p:nvSpPr>
          <p:cNvPr id="168" name="Shape 168"/>
          <p:cNvSpPr txBox="1">
            <a:spLocks noGrp="1"/>
          </p:cNvSpPr>
          <p:nvPr>
            <p:ph type="sldNum" idx="4294967295"/>
          </p:nvPr>
        </p:nvSpPr>
        <p:spPr>
          <a:xfrm>
            <a:off x="612647" y="6356350"/>
            <a:ext cx="1981199" cy="365699"/>
          </a:xfrm>
          <a:prstGeom prst="rect">
            <a:avLst/>
          </a:prstGeom>
        </p:spPr>
        <p:txBody>
          <a:bodyPr lIns="91425" tIns="45700" rIns="91425" bIns="45700" anchor="t" anchorCtr="0">
            <a:noAutofit/>
          </a:bodyPr>
          <a:lstStyle/>
          <a:p>
            <a:pPr lvl="0" rtl="0">
              <a:spcBef>
                <a:spcPts val="0"/>
              </a:spcBef>
              <a:buClr>
                <a:srgbClr val="000000"/>
              </a:buClr>
              <a:buSzPct val="25000"/>
              <a:buFont typeface="Arial"/>
              <a:buNone/>
            </a:pPr>
            <a:r>
              <a:rPr lang="en-US"/>
              <a:t> &lt;#&gt;</a:t>
            </a:r>
          </a:p>
        </p:txBody>
      </p:sp>
      <p:pic>
        <p:nvPicPr>
          <p:cNvPr id="169" name="Shape 169"/>
          <p:cNvPicPr preferRelativeResize="0"/>
          <p:nvPr/>
        </p:nvPicPr>
        <p:blipFill>
          <a:blip r:embed="rId3">
            <a:alphaModFix/>
          </a:blip>
          <a:stretch>
            <a:fillRect/>
          </a:stretch>
        </p:blipFill>
        <p:spPr>
          <a:xfrm>
            <a:off x="612650" y="1400400"/>
            <a:ext cx="7635623" cy="4502549"/>
          </a:xfrm>
          <a:prstGeom prst="rect">
            <a:avLst/>
          </a:prstGeom>
          <a:noFill/>
          <a:ln>
            <a:noFill/>
          </a:ln>
        </p:spPr>
      </p:pic>
    </p:spTree>
    <p:extLst>
      <p:ext uri="{BB962C8B-B14F-4D97-AF65-F5344CB8AC3E}">
        <p14:creationId xmlns:p14="http://schemas.microsoft.com/office/powerpoint/2010/main" val="840606736"/>
      </p:ext>
    </p:extLst>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12"/>
          </p:nvPr>
        </p:nvSpPr>
        <p:spPr/>
        <p:txBody>
          <a:bodyPr/>
          <a:lstStyle/>
          <a:p>
            <a:fld id="{1F253055-7263-2040-86A3-B4DE91530F8D}" type="slidenum">
              <a:rPr lang="en-US" smtClean="0"/>
              <a:pPr/>
              <a:t>8</a:t>
            </a:fld>
            <a:endParaRPr lang="en-US"/>
          </a:p>
        </p:txBody>
      </p:sp>
      <p:sp>
        <p:nvSpPr>
          <p:cNvPr id="5" name="TextBox 4"/>
          <p:cNvSpPr txBox="1"/>
          <p:nvPr/>
        </p:nvSpPr>
        <p:spPr>
          <a:xfrm>
            <a:off x="3337811" y="2908093"/>
            <a:ext cx="2626873" cy="584775"/>
          </a:xfrm>
          <a:prstGeom prst="rect">
            <a:avLst/>
          </a:prstGeom>
          <a:noFill/>
        </p:spPr>
        <p:txBody>
          <a:bodyPr wrap="none" rtlCol="0">
            <a:spAutoFit/>
          </a:bodyPr>
          <a:lstStyle/>
          <a:p>
            <a:r>
              <a:rPr lang="en-US" sz="3200" smtClean="0"/>
              <a:t>MOTIVATION</a:t>
            </a:r>
            <a:endParaRPr lang="en-US" sz="3200" dirty="0"/>
          </a:p>
        </p:txBody>
      </p:sp>
    </p:spTree>
    <p:extLst>
      <p:ext uri="{BB962C8B-B14F-4D97-AF65-F5344CB8AC3E}">
        <p14:creationId xmlns:p14="http://schemas.microsoft.com/office/powerpoint/2010/main" val="151553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They are Using </a:t>
            </a:r>
            <a:r>
              <a:rPr lang="en-US" dirty="0" smtClean="0"/>
              <a:t>Hadoop</a:t>
            </a:r>
            <a:endParaRPr lang="en-US" dirty="0"/>
          </a:p>
        </p:txBody>
      </p:sp>
      <p:sp>
        <p:nvSpPr>
          <p:cNvPr id="2" name="Date Placeholder 1"/>
          <p:cNvSpPr>
            <a:spLocks noGrp="1"/>
          </p:cNvSpPr>
          <p:nvPr>
            <p:ph type="dt" sz="half" idx="10"/>
          </p:nvPr>
        </p:nvSpPr>
        <p:spPr/>
        <p:txBody>
          <a:bodyPr/>
          <a:lstStyle/>
          <a:p>
            <a:pPr algn="r"/>
            <a:fld id="{00E91C03-68B8-704E-A450-3DF54374B04B}" type="datetime4">
              <a:rPr lang="en-US" smtClean="0"/>
              <a:t>2016年4月25日</a:t>
            </a:fld>
            <a:endParaRPr lang="en-US" dirty="0"/>
          </a:p>
        </p:txBody>
      </p:sp>
      <p:sp>
        <p:nvSpPr>
          <p:cNvPr id="3" name="Footer Placeholder 2"/>
          <p:cNvSpPr>
            <a:spLocks noGrp="1"/>
          </p:cNvSpPr>
          <p:nvPr>
            <p:ph type="ftr" sz="quarter" idx="11"/>
          </p:nvPr>
        </p:nvSpPr>
        <p:spPr/>
        <p:txBody>
          <a:bodyPr/>
          <a:lstStyle/>
          <a:p>
            <a:r>
              <a:rPr lang="en-US" smtClean="0"/>
              <a:t>Research Progress • Abdurrahman Yaşar</a:t>
            </a:r>
            <a:endParaRPr lang="en-US" dirty="0" smtClean="0"/>
          </a:p>
        </p:txBody>
      </p:sp>
      <p:sp>
        <p:nvSpPr>
          <p:cNvPr id="4" name="Slide Number Placeholder 3"/>
          <p:cNvSpPr>
            <a:spLocks noGrp="1"/>
          </p:cNvSpPr>
          <p:nvPr>
            <p:ph type="sldNum" sz="quarter" idx="4"/>
          </p:nvPr>
        </p:nvSpPr>
        <p:spPr/>
        <p:txBody>
          <a:bodyPr/>
          <a:lstStyle/>
          <a:p>
            <a:fld id="{1F253055-7263-2040-86A3-B4DE91530F8D}" type="slidenum">
              <a:rPr lang="en-US" smtClean="0"/>
              <a:pPr/>
              <a:t>9</a:t>
            </a:fld>
            <a:endParaRPr lang="en-US"/>
          </a:p>
        </p:txBody>
      </p:sp>
      <p:sp>
        <p:nvSpPr>
          <p:cNvPr id="5" name="Rectangle 1"/>
          <p:cNvSpPr>
            <a:spLocks noChangeArrowheads="1"/>
          </p:cNvSpPr>
          <p:nvPr/>
        </p:nvSpPr>
        <p:spPr bwMode="auto">
          <a:xfrm>
            <a:off x="7491046" y="-3555126"/>
            <a:ext cx="1652954"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They are Using Hadoop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r>
              <a:rPr kumimoji="0" lang="en-US" altLang="en-US" sz="180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rPr>
              <a:t> </a:t>
            </a:r>
            <a:r>
              <a:rPr kumimoji="0" lang="en-US" altLang="en-US" sz="428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rPr>
              <a:t> </a:t>
            </a:r>
            <a:r>
              <a:rPr kumimoji="0" lang="en-US" altLang="en-US" sz="354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rPr>
              <a:t> </a:t>
            </a:r>
            <a:r>
              <a:rPr kumimoji="0" lang="en-US" altLang="en-US" sz="240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rPr>
              <a:t> </a:t>
            </a:r>
            <a:r>
              <a:rPr kumimoji="0" lang="en-US" altLang="en-US" sz="432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rPr>
              <a:t> </a:t>
            </a:r>
            <a:endParaRPr kumimoji="0" lang="en-US" altLang="en-US" sz="27400" b="0" i="0" u="none" strike="noStrike" cap="none" normalizeH="0" baseline="0">
              <a:ln>
                <a:noFill/>
              </a:ln>
              <a:solidFill>
                <a:schemeClr val="tx1"/>
              </a:solidFill>
              <a:effectLst/>
              <a:latin typeface="Arial" charset="0"/>
            </a:endParaRPr>
          </a:p>
        </p:txBody>
      </p:sp>
      <p:pic>
        <p:nvPicPr>
          <p:cNvPr id="1026" name="Picture 2" descr="ZPdzvlpK9r_Df9C3M7j1rNRi7hhHRvPhlklJ3lfi5jk86Jd1s0Y5wcQ1QgbVaAP5Q=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007" y="5139836"/>
            <a:ext cx="1150327" cy="11503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014-07-25-yaho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196" y="3085800"/>
            <a:ext cx="3741603" cy="16696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kedi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755" y="1545980"/>
            <a:ext cx="3787044" cy="139883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witte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57" y="1545980"/>
            <a:ext cx="2791460" cy="153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161" y="2579104"/>
            <a:ext cx="3681047" cy="276078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mazon_logo_RGB.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3695" y="4891397"/>
            <a:ext cx="2762249" cy="101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09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14108</TotalTime>
  <Words>1405</Words>
  <Application>Microsoft Macintosh PowerPoint</Application>
  <PresentationFormat>全屏显示(4:3)</PresentationFormat>
  <Paragraphs>236</Paragraphs>
  <Slides>32</Slides>
  <Notes>17</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Origin</vt:lpstr>
      <vt:lpstr>Encrypted HDFS and Data Integrity on Hadoop</vt:lpstr>
      <vt:lpstr>Outline</vt:lpstr>
      <vt:lpstr>PowerPoint 演示文稿</vt:lpstr>
      <vt:lpstr>Overview of MapReduce and Hadoop</vt:lpstr>
      <vt:lpstr>Overview of MapReduce and Hadoop</vt:lpstr>
      <vt:lpstr>Overview of MapReduce and Hadoop</vt:lpstr>
      <vt:lpstr>Overview of MapReduce and Hadoop</vt:lpstr>
      <vt:lpstr>PowerPoint 演示文稿</vt:lpstr>
      <vt:lpstr>They are Using Hadoop</vt:lpstr>
      <vt:lpstr>Security on Hadoop: Current State</vt:lpstr>
      <vt:lpstr>Still Exist Some Threats</vt:lpstr>
      <vt:lpstr>Security issues on Cloud</vt:lpstr>
      <vt:lpstr>Security issues on Cloud</vt:lpstr>
      <vt:lpstr>Security issues on Cloud</vt:lpstr>
      <vt:lpstr>PowerPoint 演示文稿</vt:lpstr>
      <vt:lpstr>Passive Inference Attacks - MiTM</vt:lpstr>
      <vt:lpstr>PowerPoint 演示文稿</vt:lpstr>
      <vt:lpstr>Passive Inference Attacks</vt:lpstr>
      <vt:lpstr>Passive Inference Attacks</vt:lpstr>
      <vt:lpstr>Passive Inference Attacks</vt:lpstr>
      <vt:lpstr>Passive Inference Attacks</vt:lpstr>
      <vt:lpstr>PowerPoint 演示文稿</vt:lpstr>
      <vt:lpstr>Overview of RDMA</vt:lpstr>
      <vt:lpstr>PowerPoint 演示文稿</vt:lpstr>
      <vt:lpstr>Why Data Possession?</vt:lpstr>
      <vt:lpstr>PowerPoint 演示文稿</vt:lpstr>
      <vt:lpstr>Pre-process and Store</vt:lpstr>
      <vt:lpstr>Verify Server Possession</vt:lpstr>
      <vt:lpstr>Integrating PDP with hadoop</vt:lpstr>
      <vt:lpstr>PowerPoint 演示文稿</vt:lpstr>
      <vt:lpstr>PowerPoint 演示文稿</vt:lpstr>
      <vt:lpstr>PowerPoint 演示文稿</vt:lpstr>
    </vt:vector>
  </TitlesOfParts>
  <Company>self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Analysis of Distributed Database Server Scalability in n-Tier Systems</dc:title>
  <dc:creator>zmon</dc:creator>
  <cp:lastModifiedBy>Shujun Bian</cp:lastModifiedBy>
  <cp:revision>1030</cp:revision>
  <cp:lastPrinted>2015-12-10T08:00:50Z</cp:lastPrinted>
  <dcterms:created xsi:type="dcterms:W3CDTF">2010-04-19T20:56:15Z</dcterms:created>
  <dcterms:modified xsi:type="dcterms:W3CDTF">2016-04-25T15:11:32Z</dcterms:modified>
</cp:coreProperties>
</file>