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985000" cy="92821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04" y="-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-1586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7637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275" cy="417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-1586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19350" tIns="0" rIns="193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270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7000; 100; 1000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xfrm>
            <a:off x="15240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2B20-AAD7-B942-BD24-7A0044E58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www.owasp.org/index.php/Source_Code_Analysis_Too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Introduction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83900" y="2656300"/>
            <a:ext cx="10546799" cy="11946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Software vulnerabilities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how attackers </a:t>
            </a: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exploit them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1035650" y="2958525"/>
            <a:ext cx="101826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Defenses against attacks</a:t>
            </a:r>
            <a:r>
              <a:rPr lang="en-US" sz="24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try to exploit buffer overflows. 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-US" sz="2400" b="1" dirty="0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programming: </a:t>
            </a: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Code “defensively”, expecting it to be exploited.  Do not trust the “inputs” that come from users of the software system.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864250" y="23663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20"/>
          <p:cNvCxnSpPr/>
          <p:nvPr/>
        </p:nvCxnSpPr>
        <p:spPr>
          <a:xfrm>
            <a:off x="883900" y="5790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26351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We can carefully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the return address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so it contains the value of an address where we put </a:t>
            </a:r>
            <a:r>
              <a:rPr lang="en-US" sz="2400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some code we want executed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277600" y="8595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32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Which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of these </a:t>
            </a:r>
            <a:r>
              <a:rPr lang="en-US" sz="28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vulnerabilities </a:t>
            </a: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applies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code:</a:t>
            </a:r>
          </a:p>
        </p:txBody>
      </p:sp>
      <p:sp>
        <p:nvSpPr>
          <p:cNvPr id="119" name="Shape 119"/>
          <p:cNvSpPr/>
          <p:nvPr/>
        </p:nvSpPr>
        <p:spPr>
          <a:xfrm>
            <a:off x="944375" y="24464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516650" y="2253125"/>
            <a:ext cx="100977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target password was too short, this made it easy to overflow the buffer.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check the input and reject password strings longer than 12 bytes.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The code did not add extra, unused variables. If this is done then when the user inputs a long password, it won’t overflow into the return address.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44375" y="37255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94825" y="50047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77600" y="282500"/>
            <a:ext cx="63710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9B37AA"/>
                </a:solidFill>
              </a:rPr>
              <a:t>Buffer </a:t>
            </a:r>
            <a:r>
              <a:rPr lang="en-US" dirty="0">
                <a:solidFill>
                  <a:srgbClr val="9B37AA"/>
                </a:solidFill>
              </a:rPr>
              <a:t>Overflow Quiz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75" y="3855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ShellCode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12250" y="2557050"/>
            <a:ext cx="8445299" cy="26391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Whose </a:t>
            </a:r>
            <a:r>
              <a:rPr lang="en-US" sz="3200" b="1">
                <a:solidFill>
                  <a:srgbClr val="6B9462"/>
                </a:solidFill>
              </a:rPr>
              <a:t>privileges</a:t>
            </a:r>
            <a:r>
              <a:rPr lang="en-US" sz="3200">
                <a:solidFill>
                  <a:schemeClr val="dk1"/>
                </a:solidFill>
              </a:rPr>
              <a:t> are used when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</a:rPr>
              <a:t>attacker code is executed?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The host program’s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System service or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OS root privileges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4E75A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>
                <a:solidFill>
                  <a:srgbClr val="4E75A8"/>
                </a:solidFill>
              </a:rPr>
              <a:t>LEAST Privilege is IMPORTANT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rgbClr val="6B9462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812250" y="312200"/>
            <a:ext cx="109832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Shell Code: </a:t>
            </a:r>
            <a:r>
              <a:rPr lang="en-US" sz="32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creates a shell which allows it to execute any code the attacker wants.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262" y="2557050"/>
            <a:ext cx="32480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60175" y="256637"/>
            <a:ext cx="111201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9B37AA"/>
                </a:solidFill>
              </a:rPr>
              <a:t>National Vulnerability Database (NVD) Quiz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4350" y="1399650"/>
            <a:ext cx="11403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CVE (Common Vulnerability and Exposure) vulnerabilities do you think NVD will have?</a:t>
            </a:r>
          </a:p>
          <a:p>
            <a:pPr mar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[1] Close to 500, [2] A few thousand, [3] Close to 70000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If you search the NVD, how many buffer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overflow vulnerabilities will be reported from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three months?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less than 10, [2] Several hundred, [3] Close to one hundred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4E75A8"/>
              </a:buClr>
            </a:pPr>
            <a:r>
              <a:rPr lang="en-US" b="1">
                <a:solidFill>
                  <a:srgbClr val="4E75A8"/>
                </a:solidFill>
              </a:rPr>
              <a:t>How many buffer overflow vulnerabilities in the last</a:t>
            </a:r>
            <a:br>
              <a:rPr lang="en-US" b="1">
                <a:solidFill>
                  <a:srgbClr val="4E75A8"/>
                </a:solidFill>
              </a:rPr>
            </a:br>
            <a:r>
              <a:rPr lang="en-US" b="1">
                <a:solidFill>
                  <a:srgbClr val="4E75A8"/>
                </a:solidFill>
              </a:rPr>
              <a:t>3 years?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[1] Over a thousand, [2] fifty thousand, [3] five hundred</a:t>
            </a:r>
          </a:p>
        </p:txBody>
      </p:sp>
      <p:sp>
        <p:nvSpPr>
          <p:cNvPr id="141" name="Shape 141"/>
          <p:cNvSpPr/>
          <p:nvPr/>
        </p:nvSpPr>
        <p:spPr>
          <a:xfrm>
            <a:off x="8001800" y="1911775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05475" y="3932850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461175" y="5640950"/>
            <a:ext cx="620700" cy="4325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0" y="292800"/>
            <a:ext cx="969925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12241" y="3048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Variations of Buffer Overflow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Return-to-libc</a:t>
            </a:r>
            <a:r>
              <a:rPr lang="en-US" sz="3000">
                <a:solidFill>
                  <a:schemeClr val="dk1"/>
                </a:solidFill>
              </a:rPr>
              <a:t>: the return address is overwritten to point to a standard library function.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Heap Overflows</a:t>
            </a:r>
            <a:r>
              <a:rPr lang="en-US" sz="3000">
                <a:solidFill>
                  <a:schemeClr val="dk1"/>
                </a:solidFill>
              </a:rPr>
              <a:t>: data stored in the heap is overwritten. Data can be tables of function pointers.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 b="1">
                <a:solidFill>
                  <a:srgbClr val="6B9462"/>
                </a:solidFill>
              </a:rPr>
              <a:t>OpenSSL Heartbleed Vulnerability</a:t>
            </a:r>
            <a:r>
              <a:rPr lang="en-US" sz="3000">
                <a:solidFill>
                  <a:schemeClr val="dk1"/>
                </a:solidFill>
              </a:rPr>
              <a:t>: read much more of the buffer than just the data, which may include sensitive data.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Buffer overflows that occur in the heap data area. </a:t>
            </a:r>
          </a:p>
          <a:p>
            <a:pPr lvl="1">
              <a:defRPr/>
            </a:pPr>
            <a:r>
              <a:rPr lang="en-US" sz="2400" dirty="0" smtClean="0"/>
              <a:t>Typical heap manipulation functions: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()/free()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1367" y="5011739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3012" name="TextBox 15"/>
          <p:cNvSpPr txBox="1">
            <a:spLocks noChangeArrowheads="1"/>
          </p:cNvSpPr>
          <p:nvPr/>
        </p:nvSpPr>
        <p:spPr bwMode="auto">
          <a:xfrm>
            <a:off x="1426634" y="6054725"/>
            <a:ext cx="17587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Lower Address</a:t>
            </a:r>
          </a:p>
        </p:txBody>
      </p:sp>
      <p:sp>
        <p:nvSpPr>
          <p:cNvPr id="43013" name="TextBox 16"/>
          <p:cNvSpPr txBox="1">
            <a:spLocks noChangeArrowheads="1"/>
          </p:cNvSpPr>
          <p:nvPr/>
        </p:nvSpPr>
        <p:spPr bwMode="auto">
          <a:xfrm>
            <a:off x="1515534" y="3032125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18" name="Up Arrow 17"/>
          <p:cNvSpPr/>
          <p:nvPr/>
        </p:nvSpPr>
        <p:spPr>
          <a:xfrm>
            <a:off x="3177117" y="5011739"/>
            <a:ext cx="508000" cy="454025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5" name="TextBox 18"/>
          <p:cNvSpPr txBox="1">
            <a:spLocks noChangeArrowheads="1"/>
          </p:cNvSpPr>
          <p:nvPr/>
        </p:nvSpPr>
        <p:spPr bwMode="auto">
          <a:xfrm>
            <a:off x="2872317" y="5465764"/>
            <a:ext cx="138641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Heap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1367" y="3497264"/>
            <a:ext cx="3797300" cy="10429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 rot="10800000">
            <a:off x="3177118" y="4054476"/>
            <a:ext cx="510116" cy="455613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8" name="TextBox 22"/>
          <p:cNvSpPr txBox="1">
            <a:spLocks noChangeArrowheads="1"/>
          </p:cNvSpPr>
          <p:nvPr/>
        </p:nvSpPr>
        <p:spPr bwMode="auto">
          <a:xfrm>
            <a:off x="2827867" y="3481389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Stack</a:t>
            </a:r>
          </a:p>
        </p:txBody>
      </p:sp>
      <p:sp>
        <p:nvSpPr>
          <p:cNvPr id="24" name="Explosion 2 23"/>
          <p:cNvSpPr/>
          <p:nvPr/>
        </p:nvSpPr>
        <p:spPr>
          <a:xfrm>
            <a:off x="4383618" y="5292726"/>
            <a:ext cx="605367" cy="347663"/>
          </a:xfrm>
          <a:prstGeom prst="irregularSeal2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915151" y="3622675"/>
            <a:ext cx="4974167" cy="1511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34"/>
              <a:gd name="adj6" fmla="val -42828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char* p = 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malloc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(256);</a:t>
            </a:r>
          </a:p>
          <a:p>
            <a:pPr>
              <a:defRPr/>
            </a:pP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memset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(p, ‘A’, 1024);</a:t>
            </a: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777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Heap Overflow – Example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511300" y="1798638"/>
            <a:ext cx="10363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Overwrite the function pointer in the adjacent buffer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9618" y="4438650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9618" y="340042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54401" y="2914650"/>
            <a:ext cx="180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Higher Address</a:t>
            </a:r>
          </a:p>
        </p:txBody>
      </p:sp>
      <p:sp>
        <p:nvSpPr>
          <p:cNvPr id="44038" name="TextBox 8"/>
          <p:cNvSpPr txBox="1">
            <a:spLocks noChangeArrowheads="1"/>
          </p:cNvSpPr>
          <p:nvPr/>
        </p:nvSpPr>
        <p:spPr bwMode="auto">
          <a:xfrm>
            <a:off x="1557867" y="4014788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2</a:t>
            </a:r>
          </a:p>
        </p:txBody>
      </p:sp>
      <p:sp>
        <p:nvSpPr>
          <p:cNvPr id="44039" name="TextBox 9"/>
          <p:cNvSpPr txBox="1">
            <a:spLocks noChangeArrowheads="1"/>
          </p:cNvSpPr>
          <p:nvPr/>
        </p:nvSpPr>
        <p:spPr bwMode="auto">
          <a:xfrm>
            <a:off x="1557867" y="5108575"/>
            <a:ext cx="973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Chunk 1</a:t>
            </a:r>
          </a:p>
        </p:txBody>
      </p:sp>
      <p:sp>
        <p:nvSpPr>
          <p:cNvPr id="2" name="Oval 1"/>
          <p:cNvSpPr/>
          <p:nvPr/>
        </p:nvSpPr>
        <p:spPr>
          <a:xfrm>
            <a:off x="3744385" y="3813175"/>
            <a:ext cx="664633" cy="40163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4332818" y="3468688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3342218" y="5667375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Before heap overflow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92434" y="4457700"/>
            <a:ext cx="3797300" cy="10414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2434" y="3419475"/>
            <a:ext cx="3797300" cy="10429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077201" y="3832225"/>
            <a:ext cx="664633" cy="40163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6" name="TextBox 15"/>
          <p:cNvSpPr txBox="1">
            <a:spLocks noChangeArrowheads="1"/>
          </p:cNvSpPr>
          <p:nvPr/>
        </p:nvSpPr>
        <p:spPr bwMode="auto">
          <a:xfrm>
            <a:off x="8665634" y="3500439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/>
              <a:t>Function Pointer</a:t>
            </a:r>
          </a:p>
        </p:txBody>
      </p:sp>
      <p:sp>
        <p:nvSpPr>
          <p:cNvPr id="44047" name="TextBox 16"/>
          <p:cNvSpPr txBox="1">
            <a:spLocks noChangeArrowheads="1"/>
          </p:cNvSpPr>
          <p:nvPr/>
        </p:nvSpPr>
        <p:spPr bwMode="auto">
          <a:xfrm>
            <a:off x="7620000" y="5635625"/>
            <a:ext cx="2274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After heap overflow</a:t>
            </a:r>
          </a:p>
        </p:txBody>
      </p:sp>
      <p:sp>
        <p:nvSpPr>
          <p:cNvPr id="3" name="Punched Tape 2"/>
          <p:cNvSpPr/>
          <p:nvPr/>
        </p:nvSpPr>
        <p:spPr>
          <a:xfrm>
            <a:off x="7192434" y="4014789"/>
            <a:ext cx="3797300" cy="663575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85641" y="1416925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>
                <a:solidFill>
                  <a:srgbClr val="6B9462"/>
                </a:solidFill>
              </a:rPr>
              <a:t>Programming language</a:t>
            </a:r>
            <a:r>
              <a:rPr lang="en-US" sz="3000">
                <a:solidFill>
                  <a:schemeClr val="dk1"/>
                </a:solidFill>
              </a:rPr>
              <a:t> choice is crucial.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The language...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Should be </a:t>
            </a:r>
            <a:r>
              <a:rPr lang="en-US" sz="3000" b="1">
                <a:solidFill>
                  <a:srgbClr val="6B9462"/>
                </a:solidFill>
              </a:rPr>
              <a:t>strongly typed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Should do </a:t>
            </a:r>
            <a:r>
              <a:rPr lang="en-US" sz="3000" b="1">
                <a:solidFill>
                  <a:srgbClr val="6B9462"/>
                </a:solidFill>
              </a:rPr>
              <a:t>automatic bounds checks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Should do </a:t>
            </a:r>
            <a:r>
              <a:rPr lang="en-US" sz="3000" b="1">
                <a:solidFill>
                  <a:srgbClr val="6B9462"/>
                </a:solidFill>
              </a:rPr>
              <a:t>automatic memory</a:t>
            </a:r>
            <a:br>
              <a:rPr lang="en-US" sz="3000" b="1">
                <a:solidFill>
                  <a:srgbClr val="6B9462"/>
                </a:solidFill>
              </a:rPr>
            </a:br>
            <a:r>
              <a:rPr lang="en-US" sz="3000" b="1">
                <a:solidFill>
                  <a:srgbClr val="6B9462"/>
                </a:solidFill>
              </a:rPr>
              <a:t>management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         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Examples of </a:t>
            </a:r>
            <a:r>
              <a:rPr lang="en-US" sz="3000" b="1">
                <a:solidFill>
                  <a:srgbClr val="6B9462"/>
                </a:solidFill>
              </a:rPr>
              <a:t>Safe languages</a:t>
            </a:r>
            <a:r>
              <a:rPr lang="en-US" sz="3000">
                <a:solidFill>
                  <a:schemeClr val="dk1"/>
                </a:solidFill>
              </a:rPr>
              <a:t>: Java, C++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78" y="1574749"/>
            <a:ext cx="3235824" cy="45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586800" y="1473575"/>
            <a:ext cx="8481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>
                <a:solidFill>
                  <a:srgbClr val="6B9462"/>
                </a:solidFill>
              </a:rPr>
              <a:t>Why are some languages safe?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Buffer overflow becomes impossible due to runtime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system checks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b="1">
                <a:solidFill>
                  <a:srgbClr val="6B9462"/>
                </a:solidFill>
              </a:rPr>
              <a:t>The drawback of secure languages</a:t>
            </a:r>
          </a:p>
          <a:p>
            <a:pPr marL="1371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Possible performance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degradation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7" y="2385460"/>
            <a:ext cx="2862500" cy="30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550" y="1463775"/>
            <a:ext cx="3046350" cy="24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7591" y="17682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b="1">
                <a:solidFill>
                  <a:srgbClr val="6B9462"/>
                </a:solidFill>
              </a:rPr>
              <a:t>When Using Unsafe Languages: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Check input (</a:t>
            </a:r>
            <a:r>
              <a:rPr lang="en-US" sz="3000" b="1">
                <a:solidFill>
                  <a:srgbClr val="B22828"/>
                </a:solidFill>
              </a:rPr>
              <a:t>ALL input is EVIL</a:t>
            </a:r>
            <a:r>
              <a:rPr lang="en-US" sz="3000">
                <a:solidFill>
                  <a:schemeClr val="dk1"/>
                </a:solidFill>
              </a:rPr>
              <a:t>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safer functions that do</a:t>
            </a:r>
            <a:r>
              <a:rPr lang="en-US" sz="3000" b="1">
                <a:solidFill>
                  <a:srgbClr val="6B9462"/>
                </a:solidFill>
              </a:rPr>
              <a:t> bounds checking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</a:t>
            </a:r>
            <a:r>
              <a:rPr lang="en-US" sz="3000" b="1">
                <a:solidFill>
                  <a:srgbClr val="6B9462"/>
                </a:solidFill>
              </a:rPr>
              <a:t>automatic tools</a:t>
            </a:r>
            <a:r>
              <a:rPr lang="en-US" sz="3000">
                <a:solidFill>
                  <a:schemeClr val="dk1"/>
                </a:solidFill>
              </a:rPr>
              <a:t> to analyze code for potential unsafe functions.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500" y="1732650"/>
            <a:ext cx="3462250" cy="36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59075" y="1426475"/>
            <a:ext cx="112776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200" b="1">
                <a:solidFill>
                  <a:srgbClr val="4E75A8"/>
                </a:solidFill>
              </a:rPr>
              <a:t>Example:</a:t>
            </a:r>
            <a:r>
              <a:rPr lang="en-US" sz="3200" b="1">
                <a:solidFill>
                  <a:srgbClr val="6B9462"/>
                </a:solidFill>
              </a:rPr>
              <a:t> Buffer overflow</a:t>
            </a:r>
            <a:r>
              <a:rPr lang="en-US" sz="3200">
                <a:solidFill>
                  <a:schemeClr val="dk1"/>
                </a:solidFill>
              </a:rPr>
              <a:t> - a common and persistent vulnerability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Stack buffer overflows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1">
                <a:solidFill>
                  <a:srgbClr val="6B9462"/>
                </a:solidFill>
              </a:rPr>
              <a:t>Stacks</a:t>
            </a:r>
            <a:r>
              <a:rPr lang="en-US" sz="3200">
                <a:solidFill>
                  <a:schemeClr val="dk1"/>
                </a:solidFill>
              </a:rPr>
              <a:t> are used...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in </a:t>
            </a:r>
            <a:r>
              <a:rPr lang="en-US" sz="3200" b="1">
                <a:solidFill>
                  <a:srgbClr val="6B9462"/>
                </a:solidFill>
              </a:rPr>
              <a:t>function/procedure calls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/>
              <a:t>for </a:t>
            </a:r>
            <a:r>
              <a:rPr lang="en-US" sz="3200" b="1">
                <a:solidFill>
                  <a:srgbClr val="6B9462"/>
                </a:solidFill>
              </a:rPr>
              <a:t>allocation of memory</a:t>
            </a:r>
            <a:r>
              <a:rPr lang="en-US" sz="3200">
                <a:solidFill>
                  <a:schemeClr val="dk1"/>
                </a:solidFill>
              </a:rPr>
              <a:t> for...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local variables</a:t>
            </a:r>
          </a:p>
          <a:p>
            <a:pPr marL="2286000" lvl="4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parameters</a:t>
            </a:r>
          </a:p>
          <a:p>
            <a:pPr marL="2286000" lvl="4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>
                <a:solidFill>
                  <a:schemeClr val="dk1"/>
                </a:solidFill>
              </a:rPr>
              <a:t>control information (return address)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2750" y="0"/>
            <a:ext cx="11156400" cy="1501799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Software Vulnerabilities 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How They Get Exploited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12" y="1473575"/>
            <a:ext cx="34194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256825" y="1518900"/>
            <a:ext cx="73685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b="1">
                <a:solidFill>
                  <a:srgbClr val="6B9462"/>
                </a:solidFill>
              </a:rPr>
              <a:t>Analysis Tools…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</a:t>
            </a:r>
            <a:r>
              <a:rPr lang="en-US" sz="3000" b="1">
                <a:solidFill>
                  <a:srgbClr val="6B9462"/>
                </a:solidFill>
              </a:rPr>
              <a:t> flag </a:t>
            </a:r>
            <a:r>
              <a:rPr lang="en-US" sz="3000">
                <a:solidFill>
                  <a:schemeClr val="dk1"/>
                </a:solidFill>
              </a:rPr>
              <a:t>potentially unsafe functions/constructs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Can </a:t>
            </a:r>
            <a:r>
              <a:rPr lang="en-US" sz="3000" b="1">
                <a:solidFill>
                  <a:srgbClr val="6B9462"/>
                </a:solidFill>
              </a:rPr>
              <a:t>help mitigate security lapses</a:t>
            </a:r>
            <a:r>
              <a:rPr lang="en-US" sz="3000">
                <a:solidFill>
                  <a:schemeClr val="dk1"/>
                </a:solidFill>
              </a:rPr>
              <a:t>, but it is really hard to eliminate all buffer overflows.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85400" y="330575"/>
            <a:ext cx="11221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Defense Against Buffer Overflow Attacks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17800" y="4521000"/>
            <a:ext cx="10571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Examples of analysis tools can be found at: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  <a:hlinkClick r:id="rId4"/>
              </a:rPr>
              <a:t>https://www.owasp.org/index.php/Source_Code_Analysis_Tools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40325" y="1371600"/>
            <a:ext cx="74819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Stack Canaries: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>
                <a:solidFill>
                  <a:schemeClr val="dk1"/>
                </a:solidFill>
              </a:rPr>
              <a:t>When a return address is stored in a stack frame, a </a:t>
            </a:r>
            <a:r>
              <a:rPr lang="en-US" sz="3000" dirty="0" smtClean="0">
                <a:solidFill>
                  <a:schemeClr val="dk1"/>
                </a:solidFill>
              </a:rPr>
              <a:t>random </a:t>
            </a:r>
            <a:r>
              <a:rPr lang="en-US" sz="3000" b="1" dirty="0" smtClean="0">
                <a:solidFill>
                  <a:srgbClr val="6B9462"/>
                </a:solidFill>
              </a:rPr>
              <a:t>canary </a:t>
            </a:r>
            <a:r>
              <a:rPr lang="en-US" sz="3000" b="1" dirty="0">
                <a:solidFill>
                  <a:srgbClr val="6B9462"/>
                </a:solidFill>
              </a:rPr>
              <a:t>value</a:t>
            </a:r>
            <a:r>
              <a:rPr lang="en-US" sz="3000" dirty="0">
                <a:solidFill>
                  <a:schemeClr val="dk1"/>
                </a:solidFill>
              </a:rPr>
              <a:t> is written just before it. Any attempt to rewrite the address using buffer overflow will result in the canary being rewritten and an overflow will be detected.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b="1" dirty="0">
              <a:solidFill>
                <a:srgbClr val="6B9462"/>
              </a:solidFill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100" y="1593625"/>
            <a:ext cx="3061850" cy="4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Countermeasure – Stack Protection</a:t>
            </a:r>
            <a:endParaRPr lang="en-US" sz="400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44484" y="2382838"/>
            <a:ext cx="1625600" cy="3352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4544484" y="4530725"/>
            <a:ext cx="1625600" cy="838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23556" name="Rectangle 16"/>
          <p:cNvSpPr>
            <a:spLocks noChangeArrowheads="1"/>
          </p:cNvSpPr>
          <p:nvPr/>
        </p:nvSpPr>
        <p:spPr bwMode="auto">
          <a:xfrm>
            <a:off x="4544484" y="4237039"/>
            <a:ext cx="1625600" cy="3254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userid</a:t>
            </a:r>
          </a:p>
        </p:txBody>
      </p:sp>
      <p:sp>
        <p:nvSpPr>
          <p:cNvPr id="23557" name="Rectangle 18"/>
          <p:cNvSpPr>
            <a:spLocks noChangeArrowheads="1"/>
          </p:cNvSpPr>
          <p:nvPr/>
        </p:nvSpPr>
        <p:spPr bwMode="auto">
          <a:xfrm>
            <a:off x="4544484" y="3851275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passwordok</a:t>
            </a:r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4544484" y="3119438"/>
            <a:ext cx="1625600" cy="381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Return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341284" y="3810001"/>
            <a:ext cx="6349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297767" y="3771901"/>
            <a:ext cx="76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Stack</a:t>
            </a:r>
          </a:p>
          <a:p>
            <a:pPr>
              <a:defRPr/>
            </a:pPr>
            <a:r>
              <a:rPr lang="en-US" sz="1200" dirty="0"/>
              <a:t>growth</a:t>
            </a:r>
          </a:p>
          <a:p>
            <a:pPr>
              <a:defRPr/>
            </a:pPr>
            <a:r>
              <a:rPr lang="en-US" sz="1200" dirty="0"/>
              <a:t>direction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559301" y="2387600"/>
            <a:ext cx="1564217" cy="33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497234" y="3184525"/>
            <a:ext cx="1980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Overwriting return</a:t>
            </a:r>
          </a:p>
          <a:p>
            <a:pPr>
              <a:defRPr/>
            </a:pPr>
            <a:r>
              <a:rPr lang="en-US" sz="1200" dirty="0"/>
              <a:t>address will always</a:t>
            </a:r>
          </a:p>
          <a:p>
            <a:pPr>
              <a:defRPr/>
            </a:pPr>
            <a:r>
              <a:rPr lang="en-US" sz="1200" dirty="0"/>
              <a:t>overwrite the canary value</a:t>
            </a:r>
            <a:endParaRPr lang="en-US" sz="1200" dirty="0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6366934" y="3332163"/>
            <a:ext cx="105621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400800" y="2505076"/>
            <a:ext cx="2904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Before using the return address, </a:t>
            </a:r>
          </a:p>
          <a:p>
            <a:pPr>
              <a:defRPr/>
            </a:pPr>
            <a:r>
              <a:rPr lang="en-US" sz="1200" dirty="0"/>
              <a:t>check if the canary value on stack is the </a:t>
            </a:r>
          </a:p>
          <a:p>
            <a:pPr>
              <a:defRPr/>
            </a:pPr>
            <a:r>
              <a:rPr lang="en-US" sz="1200" dirty="0"/>
              <a:t>same as value stored in a register </a:t>
            </a:r>
            <a:endParaRPr lang="en-US" sz="1200" dirty="0"/>
          </a:p>
        </p:txBody>
      </p:sp>
      <p:sp>
        <p:nvSpPr>
          <p:cNvPr id="23565" name="Rectangle 21"/>
          <p:cNvSpPr>
            <a:spLocks noChangeArrowheads="1"/>
          </p:cNvSpPr>
          <p:nvPr/>
        </p:nvSpPr>
        <p:spPr bwMode="auto">
          <a:xfrm>
            <a:off x="4544484" y="3505201"/>
            <a:ext cx="1625600" cy="3603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4544484" y="2743200"/>
            <a:ext cx="16256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Injected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4544484" y="3505200"/>
            <a:ext cx="1625600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Canary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6354234" y="3678239"/>
            <a:ext cx="105621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760633" y="4089400"/>
            <a:ext cx="9804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Unbounded</a:t>
            </a:r>
          </a:p>
          <a:p>
            <a:pPr>
              <a:defRPr/>
            </a:pPr>
            <a:r>
              <a:rPr lang="en-US" sz="1200" dirty="0"/>
              <a:t>write</a:t>
            </a:r>
          </a:p>
          <a:p>
            <a:pPr>
              <a:defRPr/>
            </a:pPr>
            <a:r>
              <a:rPr lang="en-US" sz="1200" dirty="0"/>
              <a:t>overwrites</a:t>
            </a:r>
          </a:p>
          <a:p>
            <a:pPr>
              <a:defRPr/>
            </a:pPr>
            <a:r>
              <a:rPr lang="en-US" sz="1200" dirty="0"/>
              <a:t>contents</a:t>
            </a:r>
          </a:p>
          <a:p>
            <a:pPr>
              <a:defRPr/>
            </a:pPr>
            <a:r>
              <a:rPr lang="en-US" sz="1200" dirty="0"/>
              <a:t>of stack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6597651" y="3881438"/>
            <a:ext cx="127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443567" y="1660525"/>
            <a:ext cx="10181167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0"/>
              <a:buChar char="F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dirty="0" smtClean="0">
                <a:effectLst/>
                <a:cs typeface="+mn-cs"/>
              </a:rPr>
              <a:t>Canary for tamper detection</a:t>
            </a:r>
            <a:endParaRPr lang="en-US" dirty="0" smtClean="0">
              <a:effectLst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effectLst/>
              </a:rPr>
              <a:t>No code execution on stack</a:t>
            </a:r>
          </a:p>
          <a:p>
            <a:pPr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09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942525" y="1013600"/>
            <a:ext cx="7787999" cy="50949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Address Space Layout Randomization (ASLR)</a:t>
            </a:r>
            <a:r>
              <a:rPr lang="en-US" sz="3000">
                <a:solidFill>
                  <a:schemeClr val="dk1"/>
                </a:solidFill>
              </a:rPr>
              <a:t> randomizes stack, heap, libc, etc. This makes it harder for the attacker to find important locations (e.g., libc function address).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Use a </a:t>
            </a:r>
            <a:r>
              <a:rPr lang="en-US" sz="3000" b="1">
                <a:solidFill>
                  <a:srgbClr val="6B9462"/>
                </a:solidFill>
              </a:rPr>
              <a:t>non-executable stack</a:t>
            </a:r>
            <a:r>
              <a:rPr lang="en-US" sz="3000">
                <a:solidFill>
                  <a:schemeClr val="dk1"/>
                </a:solidFill>
              </a:rPr>
              <a:t> coupled with ASLR. This solution uses OS/hardware support.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Thwarting Buffer Overflow Attacks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2399400"/>
            <a:ext cx="2986500" cy="24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250" y="1953300"/>
            <a:ext cx="108473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 </a:t>
            </a:r>
            <a:r>
              <a:rPr lang="en-US" sz="3000" b="1" dirty="0">
                <a:solidFill>
                  <a:srgbClr val="4E75A8"/>
                </a:solidFill>
              </a:rPr>
              <a:t>stack canaries</a:t>
            </a:r>
            <a:r>
              <a:rPr lang="en-US" sz="3000" dirty="0">
                <a:solidFill>
                  <a:schemeClr val="dk1"/>
                </a:solidFill>
              </a:rPr>
              <a:t> prevent</a:t>
            </a:r>
            <a:r>
              <a:rPr lang="en-US" sz="3000" dirty="0"/>
              <a:t> return-to-</a:t>
            </a:r>
            <a:r>
              <a:rPr lang="en-US" sz="3000" dirty="0" err="1"/>
              <a:t>libc</a:t>
            </a:r>
            <a:r>
              <a:rPr lang="en-US" sz="3000" dirty="0"/>
              <a:t> b</a:t>
            </a:r>
            <a:r>
              <a:rPr lang="en-US" sz="3000" dirty="0">
                <a:solidFill>
                  <a:schemeClr val="dk1"/>
                </a:solidFill>
              </a:rPr>
              <a:t>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Does </a:t>
            </a:r>
            <a:r>
              <a:rPr lang="en-US" sz="3000" b="1" dirty="0">
                <a:solidFill>
                  <a:srgbClr val="4E75A8"/>
                </a:solidFill>
              </a:rPr>
              <a:t>ASLR</a:t>
            </a:r>
            <a:r>
              <a:rPr lang="en-US" sz="3000" dirty="0">
                <a:solidFill>
                  <a:schemeClr val="dk1"/>
                </a:solidFill>
              </a:rPr>
              <a:t> protect against </a:t>
            </a:r>
            <a:r>
              <a:rPr lang="en-US" sz="3000" dirty="0"/>
              <a:t>read-only</a:t>
            </a:r>
            <a:r>
              <a:rPr lang="en-US" sz="3000" dirty="0">
                <a:solidFill>
                  <a:schemeClr val="dk1"/>
                </a:solidFill>
              </a:rPr>
              <a:t> buffer overflow attacks?       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i="1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dirty="0">
                <a:solidFill>
                  <a:schemeClr val="dk1"/>
                </a:solidFill>
              </a:rPr>
              <a:t>Can the </a:t>
            </a:r>
            <a:r>
              <a:rPr lang="en-US" sz="3000" b="1" dirty="0" err="1">
                <a:solidFill>
                  <a:srgbClr val="4E75A8"/>
                </a:solidFill>
              </a:rPr>
              <a:t>OpenSSL</a:t>
            </a:r>
            <a:r>
              <a:rPr lang="en-US" sz="3000" b="1" dirty="0">
                <a:solidFill>
                  <a:srgbClr val="4E75A8"/>
                </a:solidFill>
              </a:rPr>
              <a:t> </a:t>
            </a:r>
            <a:r>
              <a:rPr lang="en-US" sz="3000" b="1" dirty="0" err="1">
                <a:solidFill>
                  <a:srgbClr val="4E75A8"/>
                </a:solidFill>
              </a:rPr>
              <a:t>heartbleed</a:t>
            </a:r>
            <a:r>
              <a:rPr lang="en-US" sz="3000" b="1" dirty="0">
                <a:solidFill>
                  <a:srgbClr val="4E75A8"/>
                </a:solidFill>
              </a:rPr>
              <a:t> vulnerability</a:t>
            </a:r>
            <a:r>
              <a:rPr lang="en-US" sz="3000" dirty="0">
                <a:solidFill>
                  <a:schemeClr val="dk1"/>
                </a:solidFill>
              </a:rPr>
              <a:t> be avoided with </a:t>
            </a:r>
            <a:r>
              <a:rPr lang="en-US" sz="3000" dirty="0"/>
              <a:t>non-executable stack</a:t>
            </a:r>
            <a:r>
              <a:rPr lang="en-US" sz="3000" dirty="0">
                <a:solidFill>
                  <a:schemeClr val="dk1"/>
                </a:solidFill>
              </a:rPr>
              <a:t>?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254974" y="611075"/>
            <a:ext cx="94047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Buffer Overflow Attacks Quiz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117825" y="24224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</a:t>
            </a:r>
            <a:r>
              <a:rPr lang="en-US" sz="3000" b="1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No</a:t>
            </a:r>
            <a:endParaRPr lang="en-US" sz="3000" b="1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22675" y="3898050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622025" y="5251525"/>
            <a:ext cx="2798700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      No</a:t>
            </a:r>
          </a:p>
        </p:txBody>
      </p:sp>
      <p:sp>
        <p:nvSpPr>
          <p:cNvPr id="211" name="Shape 211"/>
          <p:cNvSpPr/>
          <p:nvPr/>
        </p:nvSpPr>
        <p:spPr>
          <a:xfrm>
            <a:off x="5642600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030425" y="2721175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0779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3475" y="418608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4773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182825" y="5582290"/>
            <a:ext cx="439200" cy="439200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" y="3370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Software Security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Summary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98725" y="2266100"/>
            <a:ext cx="10734899" cy="18962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how software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bug/ vulnerabilities can be exploited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Several defenses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possible against attacks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Buffer overflows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remain a problem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Web security: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Important for web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b="1">
              <a:solidFill>
                <a:srgbClr val="6B946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Secure coding -- check all input!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864250" y="21377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>
            <a:off x="883900" y="6171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59941" y="29292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 Vulnerable</a:t>
            </a:r>
            <a:r>
              <a:rPr lang="en-US" dirty="0">
                <a:solidFill>
                  <a:srgbClr val="9B37AA"/>
                </a:solidFill>
              </a:rPr>
              <a:t> Password </a:t>
            </a:r>
            <a:r>
              <a:rPr lang="en-US" dirty="0"/>
              <a:t>Checking Program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474966" y="166265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24" y="2825650"/>
            <a:ext cx="2455749" cy="26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045991" y="242837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Stack Access Quiz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49850" y="1866325"/>
            <a:ext cx="8107199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9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9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2122200" y="664487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Check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lines of code, when executed, accesses addresses in the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stack frame for main()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:</a:t>
            </a:r>
          </a:p>
        </p:txBody>
      </p:sp>
      <p:sp>
        <p:nvSpPr>
          <p:cNvPr id="45" name="Shape 45"/>
          <p:cNvSpPr/>
          <p:nvPr/>
        </p:nvSpPr>
        <p:spPr>
          <a:xfrm>
            <a:off x="3029624" y="48483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096424" y="51924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027299" y="549637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96424" y="586652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29632" y="3190815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029632" y="3543352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29632" y="3895889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096432" y="4162500"/>
            <a:ext cx="303900" cy="303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0" y="564575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42761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Understanding the Stack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3067000" y="2040925"/>
            <a:ext cx="0" cy="3317100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62"/>
          <p:cNvSpPr txBox="1"/>
          <p:nvPr/>
        </p:nvSpPr>
        <p:spPr>
          <a:xfrm>
            <a:off x="1955150" y="1295500"/>
            <a:ext cx="2762100" cy="4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High Address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071600" y="5720025"/>
            <a:ext cx="39018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Low Address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35928" y="2130324"/>
            <a:ext cx="6253500" cy="40152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strings.h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char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[12] = "MyPwd123";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gets(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strncmp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pwdstr,targetpwd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, 12)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allow_login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rejected");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700" b="1" dirty="0" err="1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("Login request allowed");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E75A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 b="1" dirty="0">
              <a:solidFill>
                <a:srgbClr val="4E75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47070" y="220875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</a:t>
            </a:r>
            <a:r>
              <a:rPr lang="en-US"/>
              <a:t>Bad Input</a:t>
            </a:r>
            <a:r>
              <a:rPr lang="en-US">
                <a:solidFill>
                  <a:srgbClr val="9B37AA"/>
                </a:solidFill>
              </a:rPr>
              <a:t> Quiz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247078" y="687625"/>
            <a:ext cx="10014899" cy="144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2700" dirty="0" smtClean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What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type of password string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could defeat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password check code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? (Check all that apply)</a:t>
            </a:r>
          </a:p>
        </p:txBody>
      </p:sp>
      <p:sp>
        <p:nvSpPr>
          <p:cNvPr id="72" name="Shape 72"/>
          <p:cNvSpPr/>
          <p:nvPr/>
        </p:nvSpPr>
        <p:spPr>
          <a:xfrm>
            <a:off x="6889428" y="222665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7500828" y="2041450"/>
            <a:ext cx="4513500" cy="47708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12 bytes that ends in ‘123’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16 bytes that begins with ‘MyPwd123’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Any password of length greater than </a:t>
            </a:r>
            <a:r>
              <a:rPr lang="en-US" sz="2400" b="1" dirty="0">
                <a:solidFill>
                  <a:srgbClr val="4E75A8"/>
                </a:solidFill>
              </a:rPr>
              <a:t>8 bytes 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6488853" y="2120250"/>
            <a:ext cx="0" cy="4348499"/>
          </a:xfrm>
          <a:prstGeom prst="straightConnector1">
            <a:avLst/>
          </a:prstGeom>
          <a:noFill/>
          <a:ln w="38100" cap="flat" cmpd="sng">
            <a:solidFill>
              <a:srgbClr val="4E75A8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5" name="Shape 75"/>
          <p:cNvSpPr/>
          <p:nvPr/>
        </p:nvSpPr>
        <p:spPr>
          <a:xfrm>
            <a:off x="6889416" y="3872075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889428" y="5517500"/>
            <a:ext cx="510000" cy="51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950" tIns="60950" rIns="60950" bIns="609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0" y="331800"/>
            <a:ext cx="1464175" cy="1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76275" y="1277250"/>
            <a:ext cx="10446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We type a </a:t>
            </a:r>
            <a:r>
              <a:rPr lang="en-US" sz="3000" b="1" dirty="0">
                <a:solidFill>
                  <a:srgbClr val="6B9462"/>
                </a:solidFill>
              </a:rPr>
              <a:t>correct password</a:t>
            </a:r>
            <a:r>
              <a:rPr lang="en-US" sz="3000" dirty="0">
                <a:solidFill>
                  <a:schemeClr val="dk1"/>
                </a:solidFill>
              </a:rPr>
              <a:t> (</a:t>
            </a:r>
            <a:r>
              <a:rPr lang="en-US" sz="3000" b="1" dirty="0" smtClean="0">
                <a:solidFill>
                  <a:srgbClr val="6B9462"/>
                </a:solidFill>
              </a:rPr>
              <a:t>MyPwd123</a:t>
            </a:r>
            <a:r>
              <a:rPr lang="en-US" sz="3000" dirty="0">
                <a:solidFill>
                  <a:schemeClr val="dk1"/>
                </a:solidFill>
              </a:rPr>
              <a:t>) of less than 12 characters: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22860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6B9462"/>
                </a:solidFill>
              </a:rPr>
              <a:t>The login request is allowed.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</a:rPr>
              <a:t>Now let us type “</a:t>
            </a:r>
            <a:r>
              <a:rPr lang="en-US" sz="3000" b="1" dirty="0" err="1">
                <a:solidFill>
                  <a:srgbClr val="B22828"/>
                </a:solidFill>
              </a:rPr>
              <a:t>BadPassWd</a:t>
            </a:r>
            <a:r>
              <a:rPr lang="en-US" sz="3000" dirty="0">
                <a:solidFill>
                  <a:schemeClr val="dk1"/>
                </a:solidFill>
              </a:rPr>
              <a:t>” when we are asked to provide the password: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B22828"/>
                </a:solidFill>
              </a:rPr>
              <a:t>The login request is rejected.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r="49336"/>
          <a:stretch/>
        </p:blipFill>
        <p:spPr>
          <a:xfrm>
            <a:off x="1674337" y="5230524"/>
            <a:ext cx="1342350" cy="13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51786"/>
          <a:stretch/>
        </p:blipFill>
        <p:spPr>
          <a:xfrm>
            <a:off x="1794876" y="2355099"/>
            <a:ext cx="1342350" cy="140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948225" y="1887225"/>
            <a:ext cx="3040199" cy="43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If we type a really long string, we will </a:t>
            </a:r>
            <a:r>
              <a:rPr lang="en-US" sz="2400" b="1" dirty="0">
                <a:solidFill>
                  <a:srgbClr val="6B9462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overflow 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into the return address space.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Attacker Code Execution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40617"/>
          <a:stretch/>
        </p:blipFill>
        <p:spPr>
          <a:xfrm>
            <a:off x="3666550" y="1295500"/>
            <a:ext cx="3901801" cy="512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150" y="1295400"/>
            <a:ext cx="3609550" cy="50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1_591wF97">
  <a:themeElements>
    <a:clrScheme name="591wF97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1312</Words>
  <Application>Microsoft Macintosh PowerPoint</Application>
  <PresentationFormat>Custom</PresentationFormat>
  <Paragraphs>265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1_591wF97</vt:lpstr>
      <vt:lpstr>Software Security</vt:lpstr>
      <vt:lpstr>Software Vulnerabilities &amp; How They Get Exploited</vt:lpstr>
      <vt:lpstr>A Vulnerable Password Checking Program</vt:lpstr>
      <vt:lpstr>Stack Access Quiz</vt:lpstr>
      <vt:lpstr>Understanding the Stack</vt:lpstr>
      <vt:lpstr>Attacker Bad Input Quiz</vt:lpstr>
      <vt:lpstr>Attacker Code Execution</vt:lpstr>
      <vt:lpstr>Attacker Code Execution</vt:lpstr>
      <vt:lpstr>Attacker Code Execution</vt:lpstr>
      <vt:lpstr>Attacker Code Execution</vt:lpstr>
      <vt:lpstr>Buffer Overflow Quiz</vt:lpstr>
      <vt:lpstr>ShellCode</vt:lpstr>
      <vt:lpstr>National Vulnerability Database (NVD) Quiz</vt:lpstr>
      <vt:lpstr>Variations of Buffer Overflow</vt:lpstr>
      <vt:lpstr>Heap Overflow</vt:lpstr>
      <vt:lpstr>Heap Overflow – Example</vt:lpstr>
      <vt:lpstr>Defense Against Buffer Overflow Attacks</vt:lpstr>
      <vt:lpstr>Defense Against Buffer Overflow Attacks</vt:lpstr>
      <vt:lpstr>Defense Against Buffer Overflow Attacks</vt:lpstr>
      <vt:lpstr>Defense Against Buffer Overflow Attacks</vt:lpstr>
      <vt:lpstr>Thwarting Buffer Overflow Attacks</vt:lpstr>
      <vt:lpstr>Countermeasure – Stack Protection</vt:lpstr>
      <vt:lpstr>Thwarting Buffer Overflow Attacks</vt:lpstr>
      <vt:lpstr>Buffer Overflow Attacks Quiz</vt:lpstr>
      <vt:lpstr>Software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cp:lastModifiedBy>Wenke Lee</cp:lastModifiedBy>
  <cp:revision>7</cp:revision>
  <dcterms:modified xsi:type="dcterms:W3CDTF">2015-08-24T20:34:43Z</dcterms:modified>
</cp:coreProperties>
</file>