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264" r:id="rId2"/>
    <p:sldId id="305" r:id="rId3"/>
    <p:sldId id="307" r:id="rId4"/>
    <p:sldId id="306" r:id="rId5"/>
    <p:sldId id="308" r:id="rId6"/>
    <p:sldId id="309" r:id="rId7"/>
    <p:sldId id="310" r:id="rId8"/>
    <p:sldId id="315" r:id="rId9"/>
    <p:sldId id="312" r:id="rId10"/>
    <p:sldId id="313" r:id="rId11"/>
    <p:sldId id="316" r:id="rId12"/>
    <p:sldId id="317" r:id="rId13"/>
    <p:sldId id="318" r:id="rId14"/>
    <p:sldId id="319" r:id="rId15"/>
    <p:sldId id="320" r:id="rId16"/>
    <p:sldId id="322" r:id="rId17"/>
    <p:sldId id="323" r:id="rId18"/>
    <p:sldId id="327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40" r:id="rId31"/>
    <p:sldId id="338" r:id="rId32"/>
    <p:sldId id="339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3" r:id="rId43"/>
    <p:sldId id="351" r:id="rId44"/>
    <p:sldId id="352" r:id="rId45"/>
    <p:sldId id="354" r:id="rId46"/>
    <p:sldId id="355" r:id="rId47"/>
    <p:sldId id="356" r:id="rId48"/>
    <p:sldId id="360" r:id="rId49"/>
    <p:sldId id="358" r:id="rId50"/>
    <p:sldId id="359" r:id="rId51"/>
    <p:sldId id="361" r:id="rId52"/>
    <p:sldId id="362" r:id="rId53"/>
    <p:sldId id="363" r:id="rId54"/>
    <p:sldId id="259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976C1-6BC2-44E5-825E-AE0FA21AA812}" type="datetimeFigureOut">
              <a:rPr lang="fr-FR" smtClean="0"/>
              <a:pPr/>
              <a:t>24/07/2017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5CB83-379C-4B9A-B1B5-F0FA334115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0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 smtClean="0"/>
              <a:t>Titre de la </a:t>
            </a:r>
            <a:r>
              <a:rPr lang="en-GB" sz="1100" dirty="0" err="1" smtClean="0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37715C75-AE30-4511-AEEC-D9010583B5D0}" type="datetime1">
              <a:rPr lang="fr-FR" smtClean="0"/>
              <a:pPr/>
              <a:t>24/07/2017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9004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290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81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170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9021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dirty="0" smtClean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1293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7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24/07/2017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0" y="188640"/>
            <a:ext cx="504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607-35C6-468C-B9BE-55404863096E}" type="datetime1">
              <a:rPr lang="fr-FR" smtClean="0"/>
              <a:pPr/>
              <a:t>24/07/2017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CPOM TPAS UCC – 22/04/2014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5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6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5308545"/>
            <a:ext cx="6451431" cy="424711"/>
          </a:xfrm>
        </p:spPr>
        <p:txBody>
          <a:bodyPr/>
          <a:lstStyle/>
          <a:p>
            <a:r>
              <a:rPr lang="fr-FR" dirty="0" smtClean="0"/>
              <a:t>New GESCOM Fonctionnel et UCC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234736"/>
            <a:ext cx="1655986" cy="77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1401/2016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2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889248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50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88"/>
            <a:ext cx="889248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5825"/>
            <a:ext cx="889248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2100"/>
            <a:ext cx="889248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7863"/>
            <a:ext cx="889248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38325"/>
            <a:ext cx="9108504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036496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4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78391" y="1052736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 UCC : </a:t>
            </a:r>
          </a:p>
          <a:p>
            <a:r>
              <a:rPr lang="fr-FR" dirty="0"/>
              <a:t>	</a:t>
            </a:r>
            <a:r>
              <a:rPr lang="fr-FR" dirty="0" smtClean="0"/>
              <a:t>Octave (Devis </a:t>
            </a:r>
            <a:r>
              <a:rPr lang="fr-FR" dirty="0" err="1" smtClean="0"/>
              <a:t>décommisionné</a:t>
            </a:r>
            <a:r>
              <a:rPr lang="fr-FR" dirty="0" smtClean="0"/>
              <a:t>)</a:t>
            </a:r>
          </a:p>
          <a:p>
            <a:r>
              <a:rPr lang="fr-FR" dirty="0"/>
              <a:t>	</a:t>
            </a:r>
            <a:r>
              <a:rPr lang="fr-FR" dirty="0" err="1" smtClean="0"/>
              <a:t>Enov</a:t>
            </a:r>
            <a:r>
              <a:rPr lang="fr-FR" dirty="0" smtClean="0"/>
              <a:t> (hors TMA) (Devis VRAC et Standard)</a:t>
            </a:r>
          </a:p>
          <a:p>
            <a:r>
              <a:rPr lang="fr-FR" dirty="0"/>
              <a:t>	</a:t>
            </a:r>
            <a:r>
              <a:rPr lang="fr-FR" dirty="0" err="1" smtClean="0"/>
              <a:t>Cosi</a:t>
            </a:r>
            <a:r>
              <a:rPr lang="fr-FR" dirty="0" smtClean="0"/>
              <a:t> (Devis standard)</a:t>
            </a:r>
          </a:p>
          <a:p>
            <a:r>
              <a:rPr lang="fr-FR" dirty="0"/>
              <a:t>	</a:t>
            </a:r>
            <a:r>
              <a:rPr lang="fr-FR" dirty="0" err="1" smtClean="0"/>
              <a:t>Noova</a:t>
            </a:r>
            <a:r>
              <a:rPr lang="fr-FR" dirty="0" smtClean="0"/>
              <a:t> (catalogue)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dirty="0"/>
              <a:t>		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78391" y="4797152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sz="1600" dirty="0" smtClean="0"/>
              <a:t>COMMANDE : Commande suite à demande client</a:t>
            </a:r>
          </a:p>
          <a:p>
            <a:r>
              <a:rPr lang="fr-FR" sz="1600" dirty="0" smtClean="0"/>
              <a:t>Type de commande/affaire</a:t>
            </a:r>
          </a:p>
          <a:p>
            <a:r>
              <a:rPr lang="fr-FR" sz="1600" dirty="0" smtClean="0"/>
              <a:t>CTI</a:t>
            </a:r>
          </a:p>
          <a:p>
            <a:r>
              <a:rPr lang="fr-FR" sz="1600" dirty="0" smtClean="0"/>
              <a:t>Natures de prestation de vente (implique chantier)</a:t>
            </a:r>
          </a:p>
          <a:p>
            <a:r>
              <a:rPr lang="fr-FR" sz="1600" dirty="0" smtClean="0"/>
              <a:t>Natures de prestations de redevance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2505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INSTALLATION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- COMMANDE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03150"/>
            <a:ext cx="8252943" cy="483416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261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147984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UCC : </a:t>
            </a:r>
            <a:r>
              <a:rPr lang="fr-FR" dirty="0" err="1" smtClean="0"/>
              <a:t>Clarify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</a:t>
            </a:r>
            <a:r>
              <a:rPr lang="fr-FR" dirty="0"/>
              <a:t>GESCOM (interface </a:t>
            </a:r>
            <a:r>
              <a:rPr lang="fr-FR" dirty="0" smtClean="0"/>
              <a:t>WB GESCOM – Cas sans affaire)</a:t>
            </a:r>
          </a:p>
          <a:p>
            <a:endParaRPr lang="fr-FR" dirty="0"/>
          </a:p>
          <a:p>
            <a:r>
              <a:rPr lang="fr-FR" dirty="0"/>
              <a:t>Appli UCC : </a:t>
            </a:r>
            <a:r>
              <a:rPr lang="fr-FR" dirty="0" smtClean="0"/>
              <a:t>Octave</a:t>
            </a: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MAJ GESCOM </a:t>
            </a:r>
            <a:r>
              <a:rPr lang="fr-FR" dirty="0" smtClean="0"/>
              <a:t>– Octave (retour devis)</a:t>
            </a:r>
          </a:p>
          <a:p>
            <a:endParaRPr lang="fr-FR" dirty="0" smtClean="0"/>
          </a:p>
          <a:p>
            <a:r>
              <a:rPr lang="fr-FR" dirty="0" smtClean="0"/>
              <a:t>Appli hors UCC </a:t>
            </a:r>
            <a:r>
              <a:rPr lang="fr-FR" dirty="0"/>
              <a:t>: </a:t>
            </a:r>
            <a:r>
              <a:rPr lang="fr-FR" dirty="0" smtClean="0"/>
              <a:t>RIME</a:t>
            </a: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MAJ GESCOM – </a:t>
            </a:r>
            <a:r>
              <a:rPr lang="fr-FR" dirty="0" smtClean="0"/>
              <a:t>RIME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SCICS </a:t>
            </a:r>
            <a:r>
              <a:rPr lang="fr-FR" dirty="0"/>
              <a:t>(VRAC)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SCALER </a:t>
            </a:r>
            <a:r>
              <a:rPr lang="fr-FR" dirty="0"/>
              <a:t>(Standard </a:t>
            </a:r>
            <a:r>
              <a:rPr lang="fr-FR" dirty="0" err="1"/>
              <a:t>Enov</a:t>
            </a:r>
            <a:r>
              <a:rPr lang="fr-FR" dirty="0"/>
              <a:t> et COSI)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3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</a:p>
          <a:p>
            <a:r>
              <a:rPr lang="fr-FR" dirty="0" smtClean="0"/>
              <a:t>Appli Hors UCC : RCE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MAJ BMO (interface RCE – BMO)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GESCOM (interface RCE – GESCOM)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UCC : BMO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</a:t>
            </a:r>
            <a:r>
              <a:rPr lang="fr-FR" dirty="0"/>
              <a:t>GESCOM (interface </a:t>
            </a:r>
            <a:r>
              <a:rPr lang="fr-FR" dirty="0" smtClean="0"/>
              <a:t>BMO– GESCOM)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07707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dirty="0" smtClean="0"/>
              <a:t>Client (SIREN – IDENT RCE)</a:t>
            </a:r>
          </a:p>
          <a:p>
            <a:r>
              <a:rPr lang="fr-FR" dirty="0" smtClean="0"/>
              <a:t>Établissement (SIRET – IDBMO BMO – </a:t>
            </a:r>
            <a:r>
              <a:rPr lang="fr-FR" smtClean="0"/>
              <a:t>IDETA </a:t>
            </a:r>
            <a:r>
              <a:rPr lang="fr-FR" smtClean="0"/>
              <a:t>RCE)</a:t>
            </a:r>
            <a:endParaRPr lang="fr-FR" dirty="0" smtClean="0"/>
          </a:p>
          <a:p>
            <a:r>
              <a:rPr lang="fr-FR" dirty="0" smtClean="0"/>
              <a:t>Adresse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036496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82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7275"/>
            <a:ext cx="9036496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4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3413"/>
            <a:ext cx="8964488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47738"/>
            <a:ext cx="9036496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036496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8688"/>
            <a:ext cx="9036496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5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46"/>
            <a:ext cx="8964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0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5"/>
            <a:ext cx="896448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0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 UCC : </a:t>
            </a:r>
          </a:p>
          <a:p>
            <a:r>
              <a:rPr lang="fr-FR" dirty="0"/>
              <a:t>	Appli UCC : </a:t>
            </a:r>
            <a:r>
              <a:rPr lang="fr-FR" dirty="0" err="1" smtClean="0"/>
              <a:t>Clarify</a:t>
            </a:r>
            <a:r>
              <a:rPr lang="fr-FR" dirty="0"/>
              <a:t> </a:t>
            </a:r>
            <a:r>
              <a:rPr lang="fr-FR" dirty="0" smtClean="0"/>
              <a:t>(interventions)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07707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dirty="0" smtClean="0"/>
              <a:t>Le chantier est suivi dans </a:t>
            </a:r>
            <a:r>
              <a:rPr lang="fr-FR" dirty="0" err="1" smtClean="0"/>
              <a:t>Clarify</a:t>
            </a:r>
            <a:r>
              <a:rPr lang="fr-FR" dirty="0" smtClean="0"/>
              <a:t> (intervention,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données comptables sont remontées dans NGC pour Clôture Comptable et facturation commande</a:t>
            </a:r>
          </a:p>
        </p:txBody>
      </p:sp>
    </p:spTree>
    <p:extLst>
      <p:ext uri="{BB962C8B-B14F-4D97-AF65-F5344CB8AC3E}">
        <p14:creationId xmlns:p14="http://schemas.microsoft.com/office/powerpoint/2010/main" val="4962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CLIENT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- CLIENT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12776"/>
            <a:ext cx="695578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6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CHANTIER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- CHANTIER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-468560" y="1772816"/>
            <a:ext cx="8705749" cy="10796482"/>
            <a:chOff x="0" y="0"/>
            <a:chExt cx="8705749" cy="11177488"/>
          </a:xfrm>
        </p:grpSpPr>
        <p:sp>
          <p:nvSpPr>
            <p:cNvPr id="8" name="ZoneTexte 2"/>
            <p:cNvSpPr txBox="1"/>
            <p:nvPr/>
          </p:nvSpPr>
          <p:spPr>
            <a:xfrm>
              <a:off x="0" y="10912928"/>
              <a:ext cx="18473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10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416069" y="3219425"/>
              <a:ext cx="1584176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Commande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709387" y="936104"/>
              <a:ext cx="1996362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Sous-traitance</a:t>
              </a:r>
            </a:p>
          </p:txBody>
        </p:sp>
        <p:cxnSp>
          <p:nvCxnSpPr>
            <p:cNvPr id="12" name="Connecteur droit 11"/>
            <p:cNvCxnSpPr>
              <a:stCxn id="30" idx="2"/>
              <a:endCxn id="10" idx="0"/>
            </p:cNvCxnSpPr>
            <p:nvPr/>
          </p:nvCxnSpPr>
          <p:spPr>
            <a:xfrm>
              <a:off x="4189107" y="1008112"/>
              <a:ext cx="19050" cy="2211313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endCxn id="11" idx="1"/>
            </p:cNvCxnSpPr>
            <p:nvPr/>
          </p:nvCxnSpPr>
          <p:spPr>
            <a:xfrm>
              <a:off x="4909187" y="936104"/>
              <a:ext cx="1800200" cy="180020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5"/>
            <p:cNvSpPr txBox="1"/>
            <p:nvPr/>
          </p:nvSpPr>
          <p:spPr>
            <a:xfrm>
              <a:off x="5053203" y="86409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15" name="ZoneTexte 16"/>
            <p:cNvSpPr txBox="1"/>
            <p:nvPr/>
          </p:nvSpPr>
          <p:spPr>
            <a:xfrm>
              <a:off x="6421355" y="108012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0,n</a:t>
              </a: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6709387" y="504056"/>
              <a:ext cx="1996362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Intervention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709387" y="0"/>
              <a:ext cx="1996362" cy="432048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/>
                <a:t>Mouvement matière</a:t>
              </a:r>
            </a:p>
          </p:txBody>
        </p:sp>
        <p:cxnSp>
          <p:nvCxnSpPr>
            <p:cNvPr id="18" name="Connecteur droit 17"/>
            <p:cNvCxnSpPr>
              <a:stCxn id="30" idx="3"/>
              <a:endCxn id="16" idx="1"/>
            </p:cNvCxnSpPr>
            <p:nvPr/>
          </p:nvCxnSpPr>
          <p:spPr>
            <a:xfrm flipV="1">
              <a:off x="4981195" y="684076"/>
              <a:ext cx="1728192" cy="144016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endCxn id="17" idx="1"/>
            </p:cNvCxnSpPr>
            <p:nvPr/>
          </p:nvCxnSpPr>
          <p:spPr>
            <a:xfrm flipV="1">
              <a:off x="4909187" y="216024"/>
              <a:ext cx="1800200" cy="504056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1"/>
            <p:cNvSpPr txBox="1"/>
            <p:nvPr/>
          </p:nvSpPr>
          <p:spPr>
            <a:xfrm>
              <a:off x="6421355" y="64807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0,n</a:t>
              </a:r>
            </a:p>
          </p:txBody>
        </p:sp>
        <p:sp>
          <p:nvSpPr>
            <p:cNvPr id="21" name="ZoneTexte 22"/>
            <p:cNvSpPr txBox="1"/>
            <p:nvPr/>
          </p:nvSpPr>
          <p:spPr>
            <a:xfrm>
              <a:off x="5053203" y="72008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22" name="ZoneTexte 23"/>
            <p:cNvSpPr txBox="1"/>
            <p:nvPr/>
          </p:nvSpPr>
          <p:spPr>
            <a:xfrm>
              <a:off x="5053203" y="504056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23" name="ZoneTexte 24"/>
            <p:cNvSpPr txBox="1"/>
            <p:nvPr/>
          </p:nvSpPr>
          <p:spPr>
            <a:xfrm>
              <a:off x="6349347" y="7200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0,n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164771" y="648072"/>
              <a:ext cx="1224136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Installation</a:t>
              </a:r>
            </a:p>
          </p:txBody>
        </p:sp>
        <p:cxnSp>
          <p:nvCxnSpPr>
            <p:cNvPr id="25" name="Connecteur droit 24"/>
            <p:cNvCxnSpPr>
              <a:stCxn id="24" idx="3"/>
              <a:endCxn id="30" idx="1"/>
            </p:cNvCxnSpPr>
            <p:nvPr/>
          </p:nvCxnSpPr>
          <p:spPr>
            <a:xfrm>
              <a:off x="2388907" y="828092"/>
              <a:ext cx="1008112" cy="0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50"/>
            <p:cNvSpPr txBox="1"/>
            <p:nvPr/>
          </p:nvSpPr>
          <p:spPr>
            <a:xfrm>
              <a:off x="2388907" y="64807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27" name="ZoneTexte 51"/>
            <p:cNvSpPr txBox="1"/>
            <p:nvPr/>
          </p:nvSpPr>
          <p:spPr>
            <a:xfrm>
              <a:off x="3108987" y="64807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/>
                <a:t>0,n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709387" y="1440160"/>
              <a:ext cx="1996362" cy="432048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Indemnités de résiliation</a:t>
              </a:r>
            </a:p>
          </p:txBody>
        </p:sp>
        <p:cxnSp>
          <p:nvCxnSpPr>
            <p:cNvPr id="29" name="Connecteur droit 28"/>
            <p:cNvCxnSpPr>
              <a:endCxn id="28" idx="1"/>
            </p:cNvCxnSpPr>
            <p:nvPr/>
          </p:nvCxnSpPr>
          <p:spPr>
            <a:xfrm>
              <a:off x="4837179" y="1008112"/>
              <a:ext cx="1872208" cy="648072"/>
            </a:xfrm>
            <a:prstGeom prst="line">
              <a:avLst/>
            </a:prstGeom>
            <a:noFill/>
            <a:ln w="25400" cap="flat" cmpd="sng" algn="ctr">
              <a:solidFill>
                <a:srgbClr val="E51519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à coins arrondis 29"/>
            <p:cNvSpPr/>
            <p:nvPr/>
          </p:nvSpPr>
          <p:spPr>
            <a:xfrm>
              <a:off x="3397019" y="648072"/>
              <a:ext cx="1584176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/>
                <a:t>Chantier</a:t>
              </a:r>
            </a:p>
          </p:txBody>
        </p:sp>
        <p:sp>
          <p:nvSpPr>
            <p:cNvPr id="31" name="ZoneTexte 69"/>
            <p:cNvSpPr txBox="1"/>
            <p:nvPr/>
          </p:nvSpPr>
          <p:spPr>
            <a:xfrm>
              <a:off x="4981195" y="108012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32" name="ZoneTexte 70"/>
            <p:cNvSpPr txBox="1"/>
            <p:nvPr/>
          </p:nvSpPr>
          <p:spPr>
            <a:xfrm>
              <a:off x="6277339" y="151216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0,n</a:t>
              </a:r>
            </a:p>
          </p:txBody>
        </p:sp>
        <p:sp>
          <p:nvSpPr>
            <p:cNvPr id="33" name="ZoneTexte 74"/>
            <p:cNvSpPr txBox="1"/>
            <p:nvPr/>
          </p:nvSpPr>
          <p:spPr>
            <a:xfrm>
              <a:off x="2604931" y="792088"/>
              <a:ext cx="659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concerne</a:t>
              </a:r>
            </a:p>
          </p:txBody>
        </p:sp>
        <p:sp>
          <p:nvSpPr>
            <p:cNvPr id="34" name="ZoneTexte 75"/>
            <p:cNvSpPr txBox="1"/>
            <p:nvPr/>
          </p:nvSpPr>
          <p:spPr>
            <a:xfrm>
              <a:off x="3757059" y="1224136"/>
              <a:ext cx="10118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composé de</a:t>
              </a:r>
            </a:p>
          </p:txBody>
        </p:sp>
        <p:sp>
          <p:nvSpPr>
            <p:cNvPr id="35" name="ZoneTexte 76"/>
            <p:cNvSpPr txBox="1"/>
            <p:nvPr/>
          </p:nvSpPr>
          <p:spPr>
            <a:xfrm rot="20662031">
              <a:off x="5369672" y="255164"/>
              <a:ext cx="96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valorisé par</a:t>
              </a:r>
            </a:p>
          </p:txBody>
        </p:sp>
        <p:sp>
          <p:nvSpPr>
            <p:cNvPr id="36" name="ZoneTexte 77"/>
            <p:cNvSpPr txBox="1"/>
            <p:nvPr/>
          </p:nvSpPr>
          <p:spPr>
            <a:xfrm rot="21351316">
              <a:off x="5492328" y="538697"/>
              <a:ext cx="96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valorisé par</a:t>
              </a:r>
            </a:p>
          </p:txBody>
        </p:sp>
        <p:sp>
          <p:nvSpPr>
            <p:cNvPr id="37" name="ZoneTexte 78"/>
            <p:cNvSpPr txBox="1"/>
            <p:nvPr/>
          </p:nvSpPr>
          <p:spPr>
            <a:xfrm rot="305954">
              <a:off x="5493596" y="834602"/>
              <a:ext cx="96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valorisé par</a:t>
              </a:r>
            </a:p>
          </p:txBody>
        </p:sp>
        <p:sp>
          <p:nvSpPr>
            <p:cNvPr id="38" name="ZoneTexte 79"/>
            <p:cNvSpPr txBox="1"/>
            <p:nvPr/>
          </p:nvSpPr>
          <p:spPr>
            <a:xfrm rot="1188146">
              <a:off x="5423754" y="1165074"/>
              <a:ext cx="9669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valorisé par</a:t>
              </a: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3397019" y="2010147"/>
              <a:ext cx="1584176" cy="360040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50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400" dirty="0"/>
                <a:t>Chantier-commande</a:t>
              </a:r>
            </a:p>
          </p:txBody>
        </p:sp>
        <p:sp>
          <p:nvSpPr>
            <p:cNvPr id="40" name="ZoneTexte 36"/>
            <p:cNvSpPr txBox="1"/>
            <p:nvPr/>
          </p:nvSpPr>
          <p:spPr>
            <a:xfrm>
              <a:off x="4202824" y="241781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0,1</a:t>
              </a:r>
            </a:p>
          </p:txBody>
        </p:sp>
        <p:sp>
          <p:nvSpPr>
            <p:cNvPr id="41" name="ZoneTexte 37"/>
            <p:cNvSpPr txBox="1"/>
            <p:nvPr/>
          </p:nvSpPr>
          <p:spPr>
            <a:xfrm>
              <a:off x="4212349" y="1784201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1,n</a:t>
              </a:r>
            </a:p>
          </p:txBody>
        </p:sp>
        <p:sp>
          <p:nvSpPr>
            <p:cNvPr id="42" name="ZoneTexte 38"/>
            <p:cNvSpPr txBox="1"/>
            <p:nvPr/>
          </p:nvSpPr>
          <p:spPr>
            <a:xfrm>
              <a:off x="3709434" y="2700511"/>
              <a:ext cx="1011815" cy="224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900"/>
                <a:t>Est rattachée</a:t>
              </a:r>
              <a:r>
                <a:rPr lang="fr-FR" sz="900" baseline="0"/>
                <a:t> </a:t>
              </a:r>
              <a:r>
                <a:rPr lang="fr-FR" sz="900"/>
                <a:t>à</a:t>
              </a:r>
            </a:p>
          </p:txBody>
        </p:sp>
        <p:sp>
          <p:nvSpPr>
            <p:cNvPr id="43" name="ZoneTexte 50"/>
            <p:cNvSpPr txBox="1"/>
            <p:nvPr/>
          </p:nvSpPr>
          <p:spPr>
            <a:xfrm>
              <a:off x="4199164" y="1047750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  <p:sp>
          <p:nvSpPr>
            <p:cNvPr id="44" name="ZoneTexte 50"/>
            <p:cNvSpPr txBox="1"/>
            <p:nvPr/>
          </p:nvSpPr>
          <p:spPr>
            <a:xfrm>
              <a:off x="4199164" y="300717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/>
                <a:t>1,1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5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48478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UCC : </a:t>
            </a:r>
            <a:r>
              <a:rPr lang="fr-FR" dirty="0" err="1" smtClean="0"/>
              <a:t>Clarify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</a:t>
            </a:r>
            <a:r>
              <a:rPr lang="fr-FR" dirty="0"/>
              <a:t>GESCOM (interface </a:t>
            </a:r>
            <a:r>
              <a:rPr lang="fr-FR" dirty="0" smtClean="0"/>
              <a:t>WB GESCOM – </a:t>
            </a:r>
            <a:r>
              <a:rPr lang="fr-FR" smtClean="0"/>
              <a:t>Clarify Affaire)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53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0113"/>
            <a:ext cx="889248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056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3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52638"/>
            <a:ext cx="9036496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35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19325"/>
            <a:ext cx="903649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3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4425"/>
            <a:ext cx="9036496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35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1163"/>
            <a:ext cx="9144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135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25"/>
            <a:ext cx="889248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60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33500"/>
            <a:ext cx="889248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6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UCC : </a:t>
            </a:r>
            <a:r>
              <a:rPr lang="fr-FR" dirty="0" err="1" smtClean="0"/>
              <a:t>Clarify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</a:t>
            </a:r>
            <a:r>
              <a:rPr lang="fr-FR" dirty="0"/>
              <a:t>GESCOM (interface </a:t>
            </a:r>
            <a:r>
              <a:rPr lang="fr-FR" dirty="0" smtClean="0"/>
              <a:t>WB GESCOM – </a:t>
            </a:r>
            <a:r>
              <a:rPr lang="fr-FR" dirty="0" err="1" smtClean="0"/>
              <a:t>Clarify</a:t>
            </a:r>
            <a:r>
              <a:rPr lang="fr-FR" dirty="0" smtClean="0"/>
              <a:t> client)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hors UCC : 50D (facturation)</a:t>
            </a: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/>
              <a:t>MAJ </a:t>
            </a:r>
            <a:r>
              <a:rPr lang="fr-FR" dirty="0" smtClean="0"/>
              <a:t>50D création adresse de facturation dans 50D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53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CHANTIER</a:t>
            </a:r>
            <a:endParaRPr lang="fr-F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3649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60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 hors UCC : </a:t>
            </a:r>
          </a:p>
          <a:p>
            <a:r>
              <a:rPr lang="fr-FR" dirty="0"/>
              <a:t>	</a:t>
            </a:r>
            <a:r>
              <a:rPr lang="fr-FR" dirty="0" smtClean="0"/>
              <a:t>50D : retour factures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07707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dirty="0" smtClean="0"/>
              <a:t>Types de factures de vente (commande – chantier)</a:t>
            </a:r>
          </a:p>
          <a:p>
            <a:r>
              <a:rPr lang="fr-FR" dirty="0" smtClean="0"/>
              <a:t>Types de facture de redevance (commande + installation contrat/</a:t>
            </a:r>
            <a:r>
              <a:rPr lang="fr-FR" dirty="0" err="1" smtClean="0"/>
              <a:t>rr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501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FACTURATION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- FACTURATION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8300"/>
            <a:ext cx="860444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48478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hors UCC : 50D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Envoi des factures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Et par rebond 02P – Edition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Et par rebond appli comptable (?)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7958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</a:t>
            </a:r>
            <a:endParaRPr lang="fr-F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90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</a:t>
            </a:r>
            <a:endParaRPr lang="fr-FR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95438"/>
            <a:ext cx="889248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28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</a:t>
            </a:r>
            <a:endParaRPr lang="fr-F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00250"/>
            <a:ext cx="9108504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42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 SPECIFIQUE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 hors UCC : </a:t>
            </a:r>
          </a:p>
          <a:p>
            <a:r>
              <a:rPr lang="fr-FR" dirty="0"/>
              <a:t>	</a:t>
            </a:r>
            <a:r>
              <a:rPr lang="fr-FR" dirty="0" smtClean="0"/>
              <a:t>50D : retour factures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07707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dirty="0" smtClean="0"/>
              <a:t>Regroupement factures de vente de 1 à n commandes</a:t>
            </a:r>
          </a:p>
        </p:txBody>
      </p:sp>
    </p:spTree>
    <p:extLst>
      <p:ext uri="{BB962C8B-B14F-4D97-AF65-F5344CB8AC3E}">
        <p14:creationId xmlns:p14="http://schemas.microsoft.com/office/powerpoint/2010/main" val="127277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FACTURATION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– FACTURATION SPECIFIQUE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772816"/>
            <a:ext cx="860444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 SPECIFIQUE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4847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889248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479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 SPECIFIQUE</a:t>
            </a:r>
            <a:endParaRPr lang="fr-FR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882047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02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 SPECIFIQUE</a:t>
            </a:r>
            <a:endParaRPr lang="fr-FR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875"/>
            <a:ext cx="9036496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8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FACTURATION SPECIFIQUE</a:t>
            </a:r>
            <a:endParaRPr lang="fr-FR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3649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8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sujets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1412776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Envoi/rejet 50D</a:t>
            </a:r>
          </a:p>
          <a:p>
            <a:r>
              <a:rPr lang="fr-FR" dirty="0" smtClean="0"/>
              <a:t>Envoi/rejets RIME</a:t>
            </a:r>
          </a:p>
          <a:p>
            <a:r>
              <a:rPr lang="fr-FR" dirty="0" smtClean="0"/>
              <a:t>Extractions applicatives et GENIO</a:t>
            </a:r>
          </a:p>
          <a:p>
            <a:r>
              <a:rPr lang="fr-FR" dirty="0" smtClean="0"/>
              <a:t>Paramétrage et habilitation</a:t>
            </a:r>
          </a:p>
          <a:p>
            <a:r>
              <a:rPr lang="fr-FR" dirty="0" smtClean="0"/>
              <a:t>Contentieux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Chaine chantier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Extraction factures du mois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Extraction données chantier et regroupement </a:t>
            </a:r>
            <a:r>
              <a:rPr lang="fr-FR" dirty="0" err="1" smtClean="0"/>
              <a:t>cdes</a:t>
            </a:r>
            <a:r>
              <a:rPr lang="fr-FR" dirty="0" smtClean="0"/>
              <a:t> du chantier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Envoi contrôle de gestion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Traitement utilisateur et retour NGC selon décisions (via NOOVA entre autre)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Extractions diverses pour hors UCC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856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/ </a:t>
            </a:r>
            <a:r>
              <a:rPr lang="fr-FR" dirty="0" err="1" smtClean="0"/>
              <a:t>RéponseS</a:t>
            </a:r>
            <a:endParaRPr lang="fr-FR" dirty="0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dirty="0" smtClean="0"/>
              <a:t>30/06/2014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54</a:t>
            </a:fld>
            <a:endParaRPr lang="fr-F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995512"/>
            <a:ext cx="5545138" cy="424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889248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8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IN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Appli UCC : NOOVA (catalogue)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1560" y="407707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Notions</a:t>
            </a:r>
          </a:p>
          <a:p>
            <a:r>
              <a:rPr lang="fr-FR" dirty="0" smtClean="0"/>
              <a:t>INSTALLATION (tout ou partie d’une installation physique d’une adresse)</a:t>
            </a:r>
          </a:p>
          <a:p>
            <a:r>
              <a:rPr lang="fr-FR" dirty="0" smtClean="0"/>
              <a:t>CTI : Matériel physique concerné par l’installation</a:t>
            </a:r>
          </a:p>
          <a:p>
            <a:r>
              <a:rPr lang="fr-FR" dirty="0" smtClean="0"/>
              <a:t>Contrat : Gestion de la facturation des services du client</a:t>
            </a:r>
          </a:p>
          <a:p>
            <a:r>
              <a:rPr lang="fr-FR" dirty="0" smtClean="0"/>
              <a:t>RR : Contrat unique pour n installations (facturation des services </a:t>
            </a:r>
            <a:r>
              <a:rPr lang="fr-FR" dirty="0" err="1" smtClean="0"/>
              <a:t>regroupees</a:t>
            </a:r>
            <a:r>
              <a:rPr lang="fr-FR" dirty="0" smtClean="0"/>
              <a:t> de ces installations</a:t>
            </a:r>
          </a:p>
          <a:p>
            <a:r>
              <a:rPr lang="fr-FR" dirty="0" smtClean="0"/>
              <a:t>Nature de prestation : services souscrits par le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2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8900"/>
            <a:ext cx="7690048" cy="736600"/>
          </a:xfrm>
        </p:spPr>
        <p:txBody>
          <a:bodyPr/>
          <a:lstStyle/>
          <a:p>
            <a:pPr eaLnBrk="1" hangingPunct="1"/>
            <a:r>
              <a:rPr lang="fr-FR" dirty="0" smtClean="0"/>
              <a:t>NewGescom – Migration           </a:t>
            </a:r>
            <a:br>
              <a:rPr lang="fr-FR" dirty="0" smtClean="0"/>
            </a:br>
            <a:r>
              <a:rPr lang="fr-FR" dirty="0" smtClean="0"/>
              <a:t>Périmètre INSTALLATION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20891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r>
              <a:rPr lang="fr-FR" sz="2400" kern="0" dirty="0" smtClean="0">
                <a:solidFill>
                  <a:srgbClr val="1F497D"/>
                </a:solidFill>
                <a:latin typeface="Calibri"/>
              </a:rPr>
              <a:t>RAPPEL : Modèle de données NEWGESCOM - INSTALLATION</a:t>
            </a: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Char char="n"/>
            </a:pPr>
            <a:endParaRPr lang="fr-FR" sz="1400" kern="0" dirty="0" smtClean="0">
              <a:solidFill>
                <a:srgbClr val="1F497D"/>
              </a:solidFill>
              <a:latin typeface="Calibri"/>
            </a:endParaRPr>
          </a:p>
          <a:p>
            <a:pPr marL="1638300" lvl="3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Arial" pitchFamily="34" charset="0"/>
              <a:buChar char="•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1181100" lvl="2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  <a:p>
            <a:pPr marL="723900" lvl="1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</a:pPr>
            <a:endParaRPr lang="fr-FR" sz="2000" kern="0" dirty="0" smtClean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23728" y="450912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7920880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37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09439" y="1412775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Interfaces OUT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r>
              <a:rPr lang="fr-FR" dirty="0" smtClean="0"/>
              <a:t>Appli UCC : </a:t>
            </a:r>
            <a:r>
              <a:rPr lang="fr-FR" dirty="0" err="1" smtClean="0"/>
              <a:t>Clarify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MAJ </a:t>
            </a:r>
            <a:r>
              <a:rPr lang="fr-FR" dirty="0"/>
              <a:t>GESCOM (interface </a:t>
            </a:r>
            <a:r>
              <a:rPr lang="fr-FR" dirty="0" smtClean="0"/>
              <a:t>WB GESCOM – </a:t>
            </a:r>
            <a:r>
              <a:rPr lang="fr-FR" dirty="0" err="1" smtClean="0"/>
              <a:t>Clarify</a:t>
            </a:r>
            <a:r>
              <a:rPr lang="fr-FR" dirty="0" smtClean="0"/>
              <a:t> installation)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FR" dirty="0" smtClean="0"/>
              <a:t>Et par ricochet Marine qui connait l’installation et ses services (SAV client)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177135"/>
      </p:ext>
    </p:extLst>
  </p:cSld>
  <p:clrMapOvr>
    <a:masterClrMapping/>
  </p:clrMapOvr>
</p:sld>
</file>

<file path=ppt/theme/theme1.xml><?xml version="1.0" encoding="utf-8"?>
<a:theme xmlns:a="http://schemas.openxmlformats.org/drawingml/2006/main" name="Sopra_FR_Masque_4-3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pptB7E.tmp</Template>
  <TotalTime>1342</TotalTime>
  <Words>601</Words>
  <Application>Microsoft Office PowerPoint</Application>
  <PresentationFormat>Affichage à l'écran (4:3)</PresentationFormat>
  <Paragraphs>224</Paragraphs>
  <Slides>54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Tahoma</vt:lpstr>
      <vt:lpstr>Wingdings</vt:lpstr>
      <vt:lpstr>Sopra_FR_Masque_4-3</vt:lpstr>
      <vt:lpstr>New GESCOM Fonctionnel et UCC</vt:lpstr>
      <vt:lpstr>CLIENT</vt:lpstr>
      <vt:lpstr>NewGescom – Migration            Périmètre CLIENT</vt:lpstr>
      <vt:lpstr>CLIENT</vt:lpstr>
      <vt:lpstr>CLIENT</vt:lpstr>
      <vt:lpstr>CLIENT</vt:lpstr>
      <vt:lpstr>INSTALLATION</vt:lpstr>
      <vt:lpstr>NewGescom – Migration            Périmètre 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COMMANDE</vt:lpstr>
      <vt:lpstr>NewGescom – Migration            Périmètre INSTALLATION</vt:lpstr>
      <vt:lpstr>COMMANDE</vt:lpstr>
      <vt:lpstr>COMMANDE</vt:lpstr>
      <vt:lpstr>COMMANDE</vt:lpstr>
      <vt:lpstr>COMMANDE</vt:lpstr>
      <vt:lpstr>COMMANDE</vt:lpstr>
      <vt:lpstr>COMMANDE</vt:lpstr>
      <vt:lpstr>COMMANDE</vt:lpstr>
      <vt:lpstr>COMMANDE</vt:lpstr>
      <vt:lpstr>COMMANDE</vt:lpstr>
      <vt:lpstr>COMMANDE</vt:lpstr>
      <vt:lpstr>CHANTIER</vt:lpstr>
      <vt:lpstr>NewGescom – Migration            Périmètre CHANTIER</vt:lpstr>
      <vt:lpstr>CHANTIER</vt:lpstr>
      <vt:lpstr>CHANTIER</vt:lpstr>
      <vt:lpstr>CHANTIER</vt:lpstr>
      <vt:lpstr>CHANTIER</vt:lpstr>
      <vt:lpstr>CHANTIER</vt:lpstr>
      <vt:lpstr>CHANTIER</vt:lpstr>
      <vt:lpstr>CHANTIER</vt:lpstr>
      <vt:lpstr>CHANTIER</vt:lpstr>
      <vt:lpstr>CHANTIER</vt:lpstr>
      <vt:lpstr>CHANTIER</vt:lpstr>
      <vt:lpstr>FACTURATION</vt:lpstr>
      <vt:lpstr>NewGescom – Migration            Périmètre FACTURATION</vt:lpstr>
      <vt:lpstr>FACTURATION</vt:lpstr>
      <vt:lpstr>FACTURATION</vt:lpstr>
      <vt:lpstr>FACTURATION</vt:lpstr>
      <vt:lpstr>FACTURATION</vt:lpstr>
      <vt:lpstr>FACTURATION SPECIFIQUE</vt:lpstr>
      <vt:lpstr>NewGescom – Migration            Périmètre FACTURATION</vt:lpstr>
      <vt:lpstr>FACTURATION SPECIFIQUE</vt:lpstr>
      <vt:lpstr>FACTURATION SPECIFIQUE</vt:lpstr>
      <vt:lpstr>FACTURATION SPECIFIQUE</vt:lpstr>
      <vt:lpstr>FACTURATION SPECIFIQUE</vt:lpstr>
      <vt:lpstr>Autres sujets</vt:lpstr>
      <vt:lpstr>Questions / RéponseS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991 – Partie COMMANDE</dc:title>
  <dc:creator>Mailhan Jean Francois</dc:creator>
  <cp:lastModifiedBy>bprophete</cp:lastModifiedBy>
  <cp:revision>208</cp:revision>
  <dcterms:modified xsi:type="dcterms:W3CDTF">2017-07-24T14:51:35Z</dcterms:modified>
</cp:coreProperties>
</file>