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4"/>
  </p:notesMasterIdLst>
  <p:handoutMasterIdLst>
    <p:handoutMasterId r:id="rId35"/>
  </p:handoutMasterIdLst>
  <p:sldIdLst>
    <p:sldId id="334" r:id="rId6"/>
    <p:sldId id="299" r:id="rId7"/>
    <p:sldId id="345" r:id="rId8"/>
    <p:sldId id="346" r:id="rId9"/>
    <p:sldId id="329" r:id="rId10"/>
    <p:sldId id="347" r:id="rId11"/>
    <p:sldId id="366" r:id="rId12"/>
    <p:sldId id="365" r:id="rId13"/>
    <p:sldId id="367" r:id="rId14"/>
    <p:sldId id="352" r:id="rId15"/>
    <p:sldId id="353" r:id="rId16"/>
    <p:sldId id="358" r:id="rId17"/>
    <p:sldId id="359" r:id="rId18"/>
    <p:sldId id="360" r:id="rId19"/>
    <p:sldId id="371" r:id="rId20"/>
    <p:sldId id="357" r:id="rId21"/>
    <p:sldId id="370" r:id="rId22"/>
    <p:sldId id="355" r:id="rId23"/>
    <p:sldId id="356" r:id="rId24"/>
    <p:sldId id="354" r:id="rId25"/>
    <p:sldId id="348" r:id="rId26"/>
    <p:sldId id="350" r:id="rId27"/>
    <p:sldId id="351" r:id="rId28"/>
    <p:sldId id="361" r:id="rId29"/>
    <p:sldId id="363" r:id="rId30"/>
    <p:sldId id="362" r:id="rId31"/>
    <p:sldId id="364" r:id="rId32"/>
    <p:sldId id="369" r:id="rId33"/>
  </p:sldIdLst>
  <p:sldSz cx="9144000" cy="5143500" type="screen16x9"/>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2913">
          <p15:clr>
            <a:srgbClr val="A4A3A4"/>
          </p15:clr>
        </p15:guide>
        <p15:guide id="3" orient="horz" pos="701">
          <p15:clr>
            <a:srgbClr val="A4A3A4"/>
          </p15:clr>
        </p15:guide>
        <p15:guide id="4" orient="horz" pos="3143">
          <p15:clr>
            <a:srgbClr val="A4A3A4"/>
          </p15:clr>
        </p15:guide>
        <p15:guide id="5" orient="horz" pos="1801">
          <p15:clr>
            <a:srgbClr val="A4A3A4"/>
          </p15:clr>
        </p15:guide>
        <p15:guide id="6" orient="horz" pos="214">
          <p15:clr>
            <a:srgbClr val="A4A3A4"/>
          </p15:clr>
        </p15:guide>
        <p15:guide id="7" orient="horz" pos="2831">
          <p15:clr>
            <a:srgbClr val="A4A3A4"/>
          </p15:clr>
        </p15:guide>
        <p15:guide id="8" pos="2880">
          <p15:clr>
            <a:srgbClr val="A4A3A4"/>
          </p15:clr>
        </p15:guide>
        <p15:guide id="9" pos="5511">
          <p15:clr>
            <a:srgbClr val="A4A3A4"/>
          </p15:clr>
        </p15:guide>
        <p15:guide id="10" pos="249">
          <p15:clr>
            <a:srgbClr val="A4A3A4"/>
          </p15:clr>
        </p15:guide>
        <p15:guide id="11" pos="201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A0A"/>
    <a:srgbClr val="F07D00"/>
    <a:srgbClr val="000000"/>
    <a:srgbClr val="F2F2F2"/>
    <a:srgbClr val="2DAA64"/>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88" autoAdjust="0"/>
    <p:restoredTop sz="91892" autoAdjust="0"/>
  </p:normalViewPr>
  <p:slideViewPr>
    <p:cSldViewPr showGuides="1">
      <p:cViewPr varScale="1">
        <p:scale>
          <a:sx n="146" d="100"/>
          <a:sy n="146" d="100"/>
        </p:scale>
        <p:origin x="138" y="192"/>
      </p:cViewPr>
      <p:guideLst>
        <p:guide orient="horz" pos="1620"/>
        <p:guide orient="horz" pos="2913"/>
        <p:guide orient="horz" pos="701"/>
        <p:guide orient="horz" pos="3143"/>
        <p:guide orient="horz" pos="1801"/>
        <p:guide orient="horz" pos="214"/>
        <p:guide orient="horz" pos="2831"/>
        <p:guide pos="2880"/>
        <p:guide pos="5511"/>
        <p:guide pos="249"/>
        <p:guide pos="2018"/>
      </p:guideLst>
    </p:cSldViewPr>
  </p:slid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50" d="100"/>
          <a:sy n="50" d="100"/>
        </p:scale>
        <p:origin x="-294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87731427-D242-475D-9180-8940013A50B8}" type="datetimeFigureOut">
              <a:rPr lang="en-GB" smtClean="0"/>
              <a:pPr algn="l"/>
              <a:t>27/11/2017</a:t>
            </a:fld>
            <a:endParaRPr lang="en-GB" dirty="0"/>
          </a:p>
        </p:txBody>
      </p:sp>
      <p:sp>
        <p:nvSpPr>
          <p:cNvPr id="4" name="Espace réservé du pied de page 3"/>
          <p:cNvSpPr>
            <a:spLocks noGrp="1"/>
          </p:cNvSpPr>
          <p:nvPr>
            <p:ph type="ftr" sz="quarter" idx="2"/>
          </p:nvPr>
        </p:nvSpPr>
        <p:spPr>
          <a:xfrm>
            <a:off x="543853" y="9485352"/>
            <a:ext cx="5663296" cy="277524"/>
          </a:xfrm>
          <a:prstGeom prst="rect">
            <a:avLst/>
          </a:prstGeom>
        </p:spPr>
        <p:txBody>
          <a:bodyPr vert="horz" lIns="91440" tIns="45720" rIns="91440" bIns="45720" rtlCol="0" anchor="ctr"/>
          <a:lstStyle>
            <a:lvl1pPr algn="l">
              <a:defRPr sz="1200"/>
            </a:lvl1pPr>
          </a:lstStyle>
          <a:p>
            <a:r>
              <a:rPr lang="fr-FR" sz="1100" smtClean="0"/>
              <a:t>Titre de la présentation</a:t>
            </a:r>
            <a:endParaRPr lang="fr-FR" sz="1100" dirty="0"/>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BA521D56-F1F4-41A0-82EB-989F4F6F400D}" type="datetimeFigureOut">
              <a:rPr lang="fr-FR" smtClean="0"/>
              <a:pPr/>
              <a:t>27/11/2017</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space réservé du pied de page 3"/>
          <p:cNvSpPr>
            <a:spLocks noGrp="1"/>
          </p:cNvSpPr>
          <p:nvPr>
            <p:ph type="ftr" sz="quarter" idx="4"/>
          </p:nvPr>
        </p:nvSpPr>
        <p:spPr>
          <a:xfrm>
            <a:off x="543853" y="9485352"/>
            <a:ext cx="5750267" cy="277524"/>
          </a:xfrm>
          <a:prstGeom prst="rect">
            <a:avLst/>
          </a:prstGeom>
        </p:spPr>
        <p:txBody>
          <a:bodyPr vert="horz" lIns="91440" tIns="45720" rIns="91440" bIns="45720" rtlCol="0" anchor="ctr"/>
          <a:lstStyle>
            <a:lvl1pPr algn="l">
              <a:defRPr sz="1100"/>
            </a:lvl1pPr>
          </a:lstStyle>
          <a:p>
            <a:r>
              <a:rPr lang="fr-FR" smtClean="0"/>
              <a:t>Titre de la présentation</a:t>
            </a:r>
            <a:endParaRPr lang="fr-FR" dirty="0"/>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D65F4D9B-E6FB-4845-AD19-EA727F73BC18}"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10</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891968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9E853EC-83B0-4871-A66B-4EE66347C5CE}"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12</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706897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9E853EC-83B0-4871-A66B-4EE66347C5CE}"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13</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35331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9E853EC-83B0-4871-A66B-4EE66347C5CE}"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14</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034508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18</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685153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19</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26988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F569C8A-88E8-4F3D-B83E-B122312B8865}"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20</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318844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2D75668F-A9A5-40A7-AD3B-5B03FC8DD75A}"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21</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7160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22</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450073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23</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416314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a:t>
            </a:fld>
            <a:endParaRPr lang="en-GB" sz="1100" dirty="0"/>
          </a:p>
        </p:txBody>
      </p:sp>
      <p:sp>
        <p:nvSpPr>
          <p:cNvPr id="2" name="Espace réservé de la date 1"/>
          <p:cNvSpPr>
            <a:spLocks noGrp="1"/>
          </p:cNvSpPr>
          <p:nvPr>
            <p:ph type="dt" idx="14"/>
          </p:nvPr>
        </p:nvSpPr>
        <p:spPr/>
        <p:txBody>
          <a:bodyPr/>
          <a:lstStyle/>
          <a:p>
            <a:fld id="{86513FE7-E2C2-45DC-8589-FA9886992B96}"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76400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24</a:t>
            </a:fld>
            <a:endParaRPr lang="en-GB" sz="1100" dirty="0"/>
          </a:p>
        </p:txBody>
      </p:sp>
      <p:sp>
        <p:nvSpPr>
          <p:cNvPr id="2" name="Espace réservé de la date 1"/>
          <p:cNvSpPr>
            <a:spLocks noGrp="1"/>
          </p:cNvSpPr>
          <p:nvPr>
            <p:ph type="dt" idx="14"/>
          </p:nvPr>
        </p:nvSpPr>
        <p:spPr/>
        <p:txBody>
          <a:bodyPr/>
          <a:lstStyle/>
          <a:p>
            <a:fld id="{973B10A7-8A2B-4F39-8160-83B51E5E9C07}"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424962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26</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105755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C22E12B5-BE02-4AAA-A4FB-6DA9EE63DC47}"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27</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476421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28</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10439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248663D3-6CFF-4A8E-B864-3F39A317218A}"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600934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F569C8A-88E8-4F3D-B83E-B122312B8865}"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85125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7A961BB1-2BC2-4825-95B6-2CF76C211C6C}" type="datetime1">
              <a:rPr lang="fr-FR" smtClean="0"/>
              <a:t>27/11/2017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5</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35441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6</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845087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7</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26173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8</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915331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9</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27/11/2017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146282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395288" y="3112084"/>
            <a:ext cx="6451431" cy="369312"/>
          </a:xfrm>
        </p:spPr>
        <p:txBody>
          <a:bodyPr wrap="square" anchor="b">
            <a:spAutoFit/>
          </a:bodyPr>
          <a:lstStyle>
            <a:lvl1pPr algn="l">
              <a:defRPr sz="2000" cap="all" baseline="0">
                <a:solidFill>
                  <a:schemeClr val="tx1"/>
                </a:solidFill>
              </a:defRPr>
            </a:lvl1pPr>
          </a:lstStyle>
          <a:p>
            <a:r>
              <a:rPr lang="fr-FR" dirty="0" smtClean="0"/>
              <a:t>Modifiez le style du titre</a:t>
            </a:r>
            <a:endParaRPr lang="fr-FR" dirty="0"/>
          </a:p>
        </p:txBody>
      </p:sp>
      <p:sp>
        <p:nvSpPr>
          <p:cNvPr id="12" name="Sous-titre 2"/>
          <p:cNvSpPr>
            <a:spLocks noGrp="1"/>
          </p:cNvSpPr>
          <p:nvPr>
            <p:ph type="subTitle" idx="1"/>
          </p:nvPr>
        </p:nvSpPr>
        <p:spPr bwMode="gray">
          <a:xfrm>
            <a:off x="395288" y="3489858"/>
            <a:ext cx="6457215" cy="246221"/>
          </a:xfrm>
          <a:prstGeom prst="rect">
            <a:avLst/>
          </a:prstGeom>
        </p:spPr>
        <p:txBody>
          <a:bodyPr wrap="square" tIns="0" bIns="0">
            <a:spAutoFit/>
          </a:bodyPr>
          <a:lstStyle>
            <a:lvl1pPr marL="0" indent="0" algn="l">
              <a:spcBef>
                <a:spcPts val="411"/>
              </a:spcBef>
              <a:buNone/>
              <a:defRPr sz="16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smtClean="0"/>
              <a:t>Modifiez le style des sous-titres du masque</a:t>
            </a:r>
            <a:endParaRPr lang="fr-FR" dirty="0"/>
          </a:p>
        </p:txBody>
      </p:sp>
      <p:sp>
        <p:nvSpPr>
          <p:cNvPr id="5" name="Espace réservé du pied de page 4"/>
          <p:cNvSpPr>
            <a:spLocks noGrp="1"/>
          </p:cNvSpPr>
          <p:nvPr>
            <p:ph type="ftr" sz="quarter" idx="11"/>
          </p:nvPr>
        </p:nvSpPr>
        <p:spPr/>
        <p:txBody>
          <a:bodyPr/>
          <a:lstStyle/>
          <a:p>
            <a:r>
              <a:rPr lang="fr-FR" smtClean="0"/>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grpSp>
        <p:nvGrpSpPr>
          <p:cNvPr id="25" name="Groupe 24"/>
          <p:cNvGrpSpPr/>
          <p:nvPr userDrawn="1"/>
        </p:nvGrpSpPr>
        <p:grpSpPr bwMode="gray">
          <a:xfrm>
            <a:off x="0" y="868362"/>
            <a:ext cx="9145587" cy="1773238"/>
            <a:chOff x="0" y="1958231"/>
            <a:chExt cx="9145587" cy="1773238"/>
          </a:xfrm>
          <a:solidFill>
            <a:schemeClr val="accent4"/>
          </a:solidFill>
        </p:grpSpPr>
        <p:sp>
          <p:nvSpPr>
            <p:cNvPr id="26"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9" name="Rectangle 2"/>
          <p:cNvSpPr/>
          <p:nvPr userDrawn="1"/>
        </p:nvSpPr>
        <p:spPr>
          <a:xfrm>
            <a:off x="0" y="0"/>
            <a:ext cx="9145588" cy="2571750"/>
          </a:xfrm>
          <a:custGeom>
            <a:avLst/>
            <a:gdLst/>
            <a:ahLst/>
            <a:cxnLst/>
            <a:rect l="l" t="t" r="r" b="b"/>
            <a:pathLst>
              <a:path w="9145588" h="2571750">
                <a:moveTo>
                  <a:pt x="0" y="0"/>
                </a:moveTo>
                <a:lnTo>
                  <a:pt x="9144000" y="0"/>
                </a:lnTo>
                <a:lnTo>
                  <a:pt x="9144000" y="876299"/>
                </a:lnTo>
                <a:lnTo>
                  <a:pt x="9145588" y="876299"/>
                </a:lnTo>
                <a:cubicBezTo>
                  <a:pt x="9145588" y="876327"/>
                  <a:pt x="9145588" y="879493"/>
                  <a:pt x="9145588" y="1242530"/>
                </a:cubicBezTo>
                <a:cubicBezTo>
                  <a:pt x="7419759" y="2182630"/>
                  <a:pt x="5262472" y="2498177"/>
                  <a:pt x="3474539" y="2571750"/>
                </a:cubicBezTo>
                <a:cubicBezTo>
                  <a:pt x="1433421" y="2557037"/>
                  <a:pt x="186" y="2208835"/>
                  <a:pt x="0" y="2208790"/>
                </a:cubicBezTo>
                <a:cubicBezTo>
                  <a:pt x="0" y="2208777"/>
                  <a:pt x="0" y="2205040"/>
                  <a:pt x="0" y="1114995"/>
                </a:cubicBezTo>
                <a:cubicBezTo>
                  <a:pt x="0" y="1113616"/>
                  <a:pt x="0" y="1112234"/>
                  <a:pt x="0" y="1110851"/>
                </a:cubicBezTo>
                <a:lnTo>
                  <a:pt x="0" y="997357"/>
                </a:lnTo>
                <a:lnTo>
                  <a:pt x="0" y="876299"/>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32" name="Image 3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6290764" y="4622156"/>
            <a:ext cx="2768601" cy="526594"/>
          </a:xfrm>
          <a:prstGeom prst="rect">
            <a:avLst/>
          </a:prstGeom>
        </p:spPr>
      </p:pic>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4" name="Rectangle 3"/>
          <p:cNvSpPr/>
          <p:nvPr userDrawn="1"/>
        </p:nvSpPr>
        <p:spPr bwMode="gray">
          <a:xfrm>
            <a:off x="2" y="1106098"/>
            <a:ext cx="4556345"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705" y="1106098"/>
            <a:ext cx="4559301"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2" y="2868223"/>
            <a:ext cx="4556345"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705" y="2868223"/>
            <a:ext cx="4559301"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395289" y="1106098"/>
            <a:ext cx="4161060" cy="1735931"/>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8" name="Titre 7"/>
          <p:cNvSpPr>
            <a:spLocks noGrp="1"/>
          </p:cNvSpPr>
          <p:nvPr>
            <p:ph type="title"/>
          </p:nvPr>
        </p:nvSpPr>
        <p:spPr bwMode="gray"/>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106098"/>
            <a:ext cx="4161600" cy="1735931"/>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22" name="Espace réservé du contenu 2"/>
          <p:cNvSpPr>
            <a:spLocks noGrp="1"/>
          </p:cNvSpPr>
          <p:nvPr>
            <p:ph idx="14"/>
          </p:nvPr>
        </p:nvSpPr>
        <p:spPr bwMode="gray">
          <a:xfrm>
            <a:off x="4706951" y="2883463"/>
            <a:ext cx="4161600" cy="1735931"/>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23" name="Espace réservé du contenu 2"/>
          <p:cNvSpPr>
            <a:spLocks noGrp="1"/>
          </p:cNvSpPr>
          <p:nvPr>
            <p:ph idx="15"/>
          </p:nvPr>
        </p:nvSpPr>
        <p:spPr bwMode="gray">
          <a:xfrm>
            <a:off x="395289" y="2883463"/>
            <a:ext cx="4161060" cy="1735931"/>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4" name="Rectangle 3"/>
          <p:cNvSpPr/>
          <p:nvPr userDrawn="1"/>
        </p:nvSpPr>
        <p:spPr bwMode="gray">
          <a:xfrm>
            <a:off x="1" y="1106097"/>
            <a:ext cx="4891138"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106098"/>
            <a:ext cx="4211960"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2868223"/>
            <a:ext cx="4211960"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106097"/>
            <a:ext cx="4891138" cy="3518297"/>
          </a:xfrm>
          <a:prstGeom prst="rect">
            <a:avLst/>
          </a:prstGeom>
          <a:noFill/>
          <a:ln w="38100">
            <a:noFill/>
          </a:ln>
        </p:spPr>
        <p:txBody>
          <a:bodyPr lIns="504000" rIns="108000"/>
          <a:lstStyle>
            <a:lvl1pPr>
              <a:defRPr sz="1600"/>
            </a:lvl1pPr>
            <a:lvl2pPr>
              <a:defRPr sz="1200"/>
            </a:lvl2pPr>
            <a:lvl3pPr>
              <a:defRPr sz="1100"/>
            </a:lvl3pPr>
            <a:lvl4pPr>
              <a:defRPr sz="110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8" name="Titre 7"/>
          <p:cNvSpPr>
            <a:spLocks noGrp="1"/>
          </p:cNvSpPr>
          <p:nvPr>
            <p:ph type="title"/>
          </p:nvPr>
        </p:nvSpPr>
        <p:spPr bwMode="gray"/>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106098"/>
            <a:ext cx="3663440" cy="1735931"/>
          </a:xfrm>
          <a:prstGeom prst="rect">
            <a:avLst/>
          </a:prstGeom>
          <a:noFill/>
          <a:ln w="38100">
            <a:noFill/>
          </a:ln>
        </p:spPr>
        <p:txBody>
          <a:bodyPr lIns="108000" rIns="108000"/>
          <a:lstStyle>
            <a:lvl1pPr>
              <a:defRPr sz="1600"/>
            </a:lvl1pPr>
            <a:lvl2pPr>
              <a:defRPr sz="1200"/>
            </a:lvl2pPr>
            <a:lvl3pPr>
              <a:defRPr sz="1100"/>
            </a:lvl3pPr>
            <a:lvl4pPr>
              <a:defRPr sz="105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22" name="Espace réservé du contenu 2"/>
          <p:cNvSpPr>
            <a:spLocks noGrp="1"/>
          </p:cNvSpPr>
          <p:nvPr>
            <p:ph idx="14"/>
          </p:nvPr>
        </p:nvSpPr>
        <p:spPr bwMode="gray">
          <a:xfrm>
            <a:off x="5206300" y="2883463"/>
            <a:ext cx="3663440" cy="1735931"/>
          </a:xfrm>
          <a:prstGeom prst="rect">
            <a:avLst/>
          </a:prstGeom>
          <a:noFill/>
          <a:ln w="38100">
            <a:noFill/>
          </a:ln>
        </p:spPr>
        <p:txBody>
          <a:bodyPr lIns="108000" rIns="108000"/>
          <a:lstStyle>
            <a:lvl1pPr>
              <a:defRPr sz="1600"/>
            </a:lvl1pPr>
            <a:lvl2pPr>
              <a:defRPr sz="1200"/>
            </a:lvl2pPr>
            <a:lvl3pPr>
              <a:defRPr sz="1100"/>
            </a:lvl3pPr>
            <a:lvl4pPr>
              <a:defRPr sz="110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ext columns">
    <p:spTree>
      <p:nvGrpSpPr>
        <p:cNvPr id="1" name=""/>
        <p:cNvGrpSpPr/>
        <p:nvPr/>
      </p:nvGrpSpPr>
      <p:grpSpPr>
        <a:xfrm>
          <a:off x="0" y="0"/>
          <a:ext cx="0" cy="0"/>
          <a:chOff x="0" y="0"/>
          <a:chExt cx="0" cy="0"/>
        </a:xfrm>
      </p:grpSpPr>
      <p:sp>
        <p:nvSpPr>
          <p:cNvPr id="4" name="Rectangle 3"/>
          <p:cNvSpPr/>
          <p:nvPr userDrawn="1"/>
        </p:nvSpPr>
        <p:spPr bwMode="gray">
          <a:xfrm>
            <a:off x="0" y="1106097"/>
            <a:ext cx="3019301"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395287" y="1106097"/>
            <a:ext cx="2499174" cy="3518297"/>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8" name="Titre 7"/>
          <p:cNvSpPr>
            <a:spLocks noGrp="1"/>
          </p:cNvSpPr>
          <p:nvPr>
            <p:ph type="title"/>
          </p:nvPr>
        </p:nvSpPr>
        <p:spPr bwMode="gray">
          <a:xfrm>
            <a:off x="395287" y="195486"/>
            <a:ext cx="8353426" cy="679771"/>
          </a:xfrm>
        </p:spPr>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106097"/>
            <a:ext cx="3024000"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106097"/>
            <a:ext cx="3024000"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9954" y="1106097"/>
            <a:ext cx="2498400" cy="3518297"/>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15" name="Espace réservé du contenu 2"/>
          <p:cNvSpPr>
            <a:spLocks noGrp="1"/>
          </p:cNvSpPr>
          <p:nvPr>
            <p:ph idx="14"/>
          </p:nvPr>
        </p:nvSpPr>
        <p:spPr bwMode="gray">
          <a:xfrm>
            <a:off x="6381808" y="1106097"/>
            <a:ext cx="2498400" cy="3518297"/>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dirty="0" smtClean="0"/>
              <a:t>Modifiez le style du titre</a:t>
            </a:r>
            <a:endParaRPr lang="fr-FR" dirty="0"/>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smtClean="0"/>
              <a:t>Nom de la présentation</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a:xfrm>
            <a:off x="395287" y="4876656"/>
            <a:ext cx="4544590" cy="121614"/>
          </a:xfrm>
        </p:spPr>
        <p:txBody>
          <a:bodyPr/>
          <a:lstStyle/>
          <a:p>
            <a:r>
              <a:rPr lang="fr-FR" smtClean="0"/>
              <a:t>Nom de la présentation</a:t>
            </a:r>
            <a:endParaRPr lang="fr-F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395287"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80319"/>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Imag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374038" y="4710111"/>
            <a:ext cx="425591" cy="311391"/>
          </a:xfrm>
          <a:prstGeom prst="rect">
            <a:avLst/>
          </a:prstGeom>
        </p:spPr>
      </p:pic>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10" name="Groupe 9"/>
          <p:cNvGrpSpPr/>
          <p:nvPr userDrawn="1"/>
        </p:nvGrpSpPr>
        <p:grpSpPr>
          <a:xfrm>
            <a:off x="0" y="-49209"/>
            <a:ext cx="9145587" cy="1342955"/>
            <a:chOff x="0" y="-49209"/>
            <a:chExt cx="9145587" cy="1342955"/>
          </a:xfrm>
        </p:grpSpPr>
        <p:sp>
          <p:nvSpPr>
            <p:cNvPr id="11" name="Freeform 20"/>
            <p:cNvSpPr>
              <a:spLocks/>
            </p:cNvSpPr>
            <p:nvPr userDrawn="1"/>
          </p:nvSpPr>
          <p:spPr bwMode="gray">
            <a:xfrm>
              <a:off x="3374982" y="1"/>
              <a:ext cx="5770605" cy="1284517"/>
            </a:xfrm>
            <a:custGeom>
              <a:avLst/>
              <a:gdLst/>
              <a:ahLst/>
              <a:cxnLst/>
              <a:rect l="l" t="t" r="r" b="b"/>
              <a:pathLst>
                <a:path w="5770605" h="1284517">
                  <a:moveTo>
                    <a:pt x="5674681" y="0"/>
                  </a:moveTo>
                  <a:lnTo>
                    <a:pt x="5770605" y="0"/>
                  </a:lnTo>
                  <a:lnTo>
                    <a:pt x="5770605" y="321661"/>
                  </a:lnTo>
                  <a:cubicBezTo>
                    <a:pt x="3772848" y="1089664"/>
                    <a:pt x="1637979" y="1295465"/>
                    <a:pt x="0" y="1284076"/>
                  </a:cubicBezTo>
                  <a:cubicBezTo>
                    <a:pt x="1752676" y="1211862"/>
                    <a:pt x="3963502" y="901911"/>
                    <a:pt x="567468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22"/>
            <p:cNvSpPr>
              <a:spLocks/>
            </p:cNvSpPr>
            <p:nvPr userDrawn="1"/>
          </p:nvSpPr>
          <p:spPr bwMode="gray">
            <a:xfrm>
              <a:off x="0" y="-49209"/>
              <a:ext cx="3479800" cy="1342955"/>
            </a:xfrm>
            <a:custGeom>
              <a:avLst/>
              <a:gdLst/>
              <a:ahLst/>
              <a:cxnLst/>
              <a:rect l="l" t="t" r="r" b="b"/>
              <a:pathLst>
                <a:path w="3479800" h="1342955">
                  <a:moveTo>
                    <a:pt x="3745" y="0"/>
                  </a:moveTo>
                  <a:lnTo>
                    <a:pt x="4901" y="0"/>
                  </a:lnTo>
                  <a:lnTo>
                    <a:pt x="4901" y="962445"/>
                  </a:lnTo>
                  <a:cubicBezTo>
                    <a:pt x="4901" y="962445"/>
                    <a:pt x="1437664" y="1310235"/>
                    <a:pt x="3479800" y="1324930"/>
                  </a:cubicBezTo>
                  <a:cubicBezTo>
                    <a:pt x="1514516" y="1404935"/>
                    <a:pt x="104" y="1192687"/>
                    <a:pt x="0" y="1192672"/>
                  </a:cubicBezTo>
                  <a:cubicBezTo>
                    <a:pt x="0" y="1192672"/>
                    <a:pt x="0" y="1192672"/>
                    <a:pt x="374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Rectangle 2"/>
            <p:cNvSpPr/>
            <p:nvPr userDrawn="1"/>
          </p:nvSpPr>
          <p:spPr>
            <a:xfrm>
              <a:off x="0" y="0"/>
              <a:ext cx="9061374" cy="1285878"/>
            </a:xfrm>
            <a:custGeom>
              <a:avLst/>
              <a:gdLst/>
              <a:ahLst/>
              <a:cxnLst/>
              <a:rect l="l" t="t" r="r" b="b"/>
              <a:pathLst>
                <a:path w="9061374" h="1285878">
                  <a:moveTo>
                    <a:pt x="0" y="0"/>
                  </a:moveTo>
                  <a:lnTo>
                    <a:pt x="9061374" y="0"/>
                  </a:lnTo>
                  <a:cubicBezTo>
                    <a:pt x="7350591" y="906827"/>
                    <a:pt x="5233770" y="1213486"/>
                    <a:pt x="3474539" y="1285878"/>
                  </a:cubicBezTo>
                  <a:cubicBezTo>
                    <a:pt x="1433421" y="1271165"/>
                    <a:pt x="186" y="922963"/>
                    <a:pt x="0" y="922918"/>
                  </a:cubicBezTo>
                  <a:cubicBezTo>
                    <a:pt x="0" y="922892"/>
                    <a:pt x="0" y="918086"/>
                    <a:pt x="0" y="0"/>
                  </a:cubicBez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grpSp>
      <p:sp>
        <p:nvSpPr>
          <p:cNvPr id="14" name="ZoneTexte 13"/>
          <p:cNvSpPr txBox="1"/>
          <p:nvPr userDrawn="1"/>
        </p:nvSpPr>
        <p:spPr bwMode="gray">
          <a:xfrm>
            <a:off x="285428" y="483518"/>
            <a:ext cx="2382376" cy="461665"/>
          </a:xfrm>
          <a:prstGeom prst="rect">
            <a:avLst/>
          </a:prstGeom>
          <a:noFill/>
        </p:spPr>
        <p:txBody>
          <a:bodyPr wrap="square" rtlCol="0">
            <a:spAutoFit/>
          </a:bodyPr>
          <a:lstStyle/>
          <a:p>
            <a:r>
              <a:rPr lang="it-IT" sz="2400" b="0" dirty="0" smtClean="0">
                <a:solidFill>
                  <a:schemeClr val="bg1"/>
                </a:solidFill>
                <a:latin typeface="+mn-lt"/>
              </a:rPr>
              <a:t>CONTACTS</a:t>
            </a:r>
            <a:endParaRPr lang="it-IT" sz="2400" b="0" dirty="0">
              <a:solidFill>
                <a:schemeClr val="bg1"/>
              </a:solidFill>
              <a:latin typeface="+mn-lt"/>
            </a:endParaRP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smtClean="0"/>
              <a:t>Nom de la présentation</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2096406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grpSp>
        <p:nvGrpSpPr>
          <p:cNvPr id="9" name="Groupe 8"/>
          <p:cNvGrpSpPr/>
          <p:nvPr userDrawn="1"/>
        </p:nvGrpSpPr>
        <p:grpSpPr>
          <a:xfrm>
            <a:off x="0" y="-49209"/>
            <a:ext cx="9145587" cy="1342955"/>
            <a:chOff x="0" y="-49209"/>
            <a:chExt cx="9145587" cy="1342955"/>
          </a:xfrm>
        </p:grpSpPr>
        <p:sp>
          <p:nvSpPr>
            <p:cNvPr id="10" name="Freeform 20"/>
            <p:cNvSpPr>
              <a:spLocks/>
            </p:cNvSpPr>
            <p:nvPr userDrawn="1"/>
          </p:nvSpPr>
          <p:spPr bwMode="gray">
            <a:xfrm>
              <a:off x="3374982" y="1"/>
              <a:ext cx="5770605" cy="1284517"/>
            </a:xfrm>
            <a:custGeom>
              <a:avLst/>
              <a:gdLst/>
              <a:ahLst/>
              <a:cxnLst/>
              <a:rect l="l" t="t" r="r" b="b"/>
              <a:pathLst>
                <a:path w="5770605" h="1284517">
                  <a:moveTo>
                    <a:pt x="5674681" y="0"/>
                  </a:moveTo>
                  <a:lnTo>
                    <a:pt x="5770605" y="0"/>
                  </a:lnTo>
                  <a:lnTo>
                    <a:pt x="5770605" y="321661"/>
                  </a:lnTo>
                  <a:cubicBezTo>
                    <a:pt x="3772848" y="1089664"/>
                    <a:pt x="1637979" y="1295465"/>
                    <a:pt x="0" y="1284076"/>
                  </a:cubicBezTo>
                  <a:cubicBezTo>
                    <a:pt x="1752676" y="1211862"/>
                    <a:pt x="3963502" y="901911"/>
                    <a:pt x="567468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22"/>
            <p:cNvSpPr>
              <a:spLocks/>
            </p:cNvSpPr>
            <p:nvPr userDrawn="1"/>
          </p:nvSpPr>
          <p:spPr bwMode="gray">
            <a:xfrm>
              <a:off x="0" y="-49209"/>
              <a:ext cx="3479800" cy="1342955"/>
            </a:xfrm>
            <a:custGeom>
              <a:avLst/>
              <a:gdLst/>
              <a:ahLst/>
              <a:cxnLst/>
              <a:rect l="l" t="t" r="r" b="b"/>
              <a:pathLst>
                <a:path w="3479800" h="1342955">
                  <a:moveTo>
                    <a:pt x="3745" y="0"/>
                  </a:moveTo>
                  <a:lnTo>
                    <a:pt x="4901" y="0"/>
                  </a:lnTo>
                  <a:lnTo>
                    <a:pt x="4901" y="962445"/>
                  </a:lnTo>
                  <a:cubicBezTo>
                    <a:pt x="4901" y="962445"/>
                    <a:pt x="1437664" y="1310235"/>
                    <a:pt x="3479800" y="1324930"/>
                  </a:cubicBezTo>
                  <a:cubicBezTo>
                    <a:pt x="1514516" y="1404935"/>
                    <a:pt x="104" y="1192687"/>
                    <a:pt x="0" y="1192672"/>
                  </a:cubicBezTo>
                  <a:cubicBezTo>
                    <a:pt x="0" y="1192672"/>
                    <a:pt x="0" y="1192672"/>
                    <a:pt x="374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Rectangle 2"/>
            <p:cNvSpPr/>
            <p:nvPr userDrawn="1"/>
          </p:nvSpPr>
          <p:spPr>
            <a:xfrm>
              <a:off x="0" y="0"/>
              <a:ext cx="9061374" cy="1285878"/>
            </a:xfrm>
            <a:custGeom>
              <a:avLst/>
              <a:gdLst/>
              <a:ahLst/>
              <a:cxnLst/>
              <a:rect l="l" t="t" r="r" b="b"/>
              <a:pathLst>
                <a:path w="9061374" h="1285878">
                  <a:moveTo>
                    <a:pt x="0" y="0"/>
                  </a:moveTo>
                  <a:lnTo>
                    <a:pt x="9061374" y="0"/>
                  </a:lnTo>
                  <a:cubicBezTo>
                    <a:pt x="7350591" y="906827"/>
                    <a:pt x="5233770" y="1213486"/>
                    <a:pt x="3474539" y="1285878"/>
                  </a:cubicBezTo>
                  <a:cubicBezTo>
                    <a:pt x="1433421" y="1271165"/>
                    <a:pt x="186" y="922963"/>
                    <a:pt x="0" y="922918"/>
                  </a:cubicBezTo>
                  <a:cubicBezTo>
                    <a:pt x="0" y="922892"/>
                    <a:pt x="0" y="918086"/>
                    <a:pt x="0" y="0"/>
                  </a:cubicBez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gr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smtClean="0"/>
              <a:t>Nom de la présentation</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395536" y="3112084"/>
            <a:ext cx="6451431" cy="369312"/>
          </a:xfrm>
        </p:spPr>
        <p:txBody>
          <a:bodyPr wrap="square" anchor="b">
            <a:spAutoFit/>
          </a:bodyPr>
          <a:lstStyle>
            <a:lvl1pPr algn="l">
              <a:defRPr sz="2000" cap="all" baseline="0">
                <a:solidFill>
                  <a:schemeClr val="tx1"/>
                </a:solidFill>
              </a:defRPr>
            </a:lvl1pPr>
          </a:lstStyle>
          <a:p>
            <a:r>
              <a:rPr lang="fr-FR" dirty="0" smtClean="0"/>
              <a:t>Modifiez le style du titre</a:t>
            </a:r>
            <a:endParaRPr lang="fr-FR" dirty="0"/>
          </a:p>
        </p:txBody>
      </p:sp>
      <p:sp>
        <p:nvSpPr>
          <p:cNvPr id="12" name="Sous-titre 2"/>
          <p:cNvSpPr>
            <a:spLocks noGrp="1"/>
          </p:cNvSpPr>
          <p:nvPr>
            <p:ph type="subTitle" idx="1"/>
          </p:nvPr>
        </p:nvSpPr>
        <p:spPr bwMode="gray">
          <a:xfrm>
            <a:off x="395536" y="3489858"/>
            <a:ext cx="6457215" cy="246221"/>
          </a:xfrm>
          <a:prstGeom prst="rect">
            <a:avLst/>
          </a:prstGeom>
        </p:spPr>
        <p:txBody>
          <a:bodyPr wrap="square" tIns="0" bIns="0">
            <a:spAutoFit/>
          </a:bodyPr>
          <a:lstStyle>
            <a:lvl1pPr marL="0" indent="0" algn="l">
              <a:spcBef>
                <a:spcPts val="411"/>
              </a:spcBef>
              <a:buNone/>
              <a:defRPr sz="16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smtClean="0"/>
              <a:t>Modifiez le style des sous-titres du masque</a:t>
            </a:r>
            <a:endParaRPr lang="fr-FR" dirty="0"/>
          </a:p>
        </p:txBody>
      </p:sp>
      <p:sp>
        <p:nvSpPr>
          <p:cNvPr id="5" name="Espace réservé du pied de page 4"/>
          <p:cNvSpPr>
            <a:spLocks noGrp="1"/>
          </p:cNvSpPr>
          <p:nvPr>
            <p:ph type="ftr" sz="quarter" idx="11"/>
          </p:nvPr>
        </p:nvSpPr>
        <p:spPr/>
        <p:txBody>
          <a:bodyPr/>
          <a:lstStyle/>
          <a:p>
            <a:r>
              <a:rPr lang="fr-FR" smtClean="0"/>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grpSp>
        <p:nvGrpSpPr>
          <p:cNvPr id="11" name="Groupe 10"/>
          <p:cNvGrpSpPr/>
          <p:nvPr userDrawn="1"/>
        </p:nvGrpSpPr>
        <p:grpSpPr bwMode="gray">
          <a:xfrm>
            <a:off x="0" y="868362"/>
            <a:ext cx="9145587" cy="1773238"/>
            <a:chOff x="0" y="1958231"/>
            <a:chExt cx="9145587" cy="1773238"/>
          </a:xfrm>
          <a:solidFill>
            <a:schemeClr val="accent4"/>
          </a:solidFill>
        </p:grpSpPr>
        <p:sp>
          <p:nvSpPr>
            <p:cNvPr id="1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6" name="Rectangle 2"/>
          <p:cNvSpPr/>
          <p:nvPr userDrawn="1"/>
        </p:nvSpPr>
        <p:spPr>
          <a:xfrm>
            <a:off x="0" y="0"/>
            <a:ext cx="9145588" cy="2571750"/>
          </a:xfrm>
          <a:custGeom>
            <a:avLst/>
            <a:gdLst/>
            <a:ahLst/>
            <a:cxnLst/>
            <a:rect l="l" t="t" r="r" b="b"/>
            <a:pathLst>
              <a:path w="9145588" h="2571750">
                <a:moveTo>
                  <a:pt x="0" y="0"/>
                </a:moveTo>
                <a:lnTo>
                  <a:pt x="9144000" y="0"/>
                </a:lnTo>
                <a:lnTo>
                  <a:pt x="9144000" y="876299"/>
                </a:lnTo>
                <a:lnTo>
                  <a:pt x="9145588" y="876299"/>
                </a:lnTo>
                <a:cubicBezTo>
                  <a:pt x="9145588" y="876327"/>
                  <a:pt x="9145588" y="879493"/>
                  <a:pt x="9145588" y="1242530"/>
                </a:cubicBezTo>
                <a:cubicBezTo>
                  <a:pt x="7419759" y="2182630"/>
                  <a:pt x="5262472" y="2498177"/>
                  <a:pt x="3474539" y="2571750"/>
                </a:cubicBezTo>
                <a:cubicBezTo>
                  <a:pt x="1433421" y="2557037"/>
                  <a:pt x="186" y="2208835"/>
                  <a:pt x="0" y="2208790"/>
                </a:cubicBezTo>
                <a:cubicBezTo>
                  <a:pt x="0" y="2208777"/>
                  <a:pt x="0" y="2205040"/>
                  <a:pt x="0" y="1114995"/>
                </a:cubicBezTo>
                <a:cubicBezTo>
                  <a:pt x="0" y="1113616"/>
                  <a:pt x="0" y="1112234"/>
                  <a:pt x="0" y="1110851"/>
                </a:cubicBezTo>
                <a:lnTo>
                  <a:pt x="0" y="997357"/>
                </a:lnTo>
                <a:lnTo>
                  <a:pt x="0" y="876299"/>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22"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6164982" y="4431258"/>
            <a:ext cx="3028950" cy="63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99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395536" y="3112084"/>
            <a:ext cx="6451431" cy="369312"/>
          </a:xfrm>
        </p:spPr>
        <p:txBody>
          <a:bodyPr wrap="square" anchor="b">
            <a:spAutoFit/>
          </a:bodyPr>
          <a:lstStyle>
            <a:lvl1pPr algn="l">
              <a:defRPr sz="2000" cap="all" baseline="0">
                <a:solidFill>
                  <a:schemeClr val="tx1"/>
                </a:solidFill>
              </a:defRPr>
            </a:lvl1pPr>
          </a:lstStyle>
          <a:p>
            <a:r>
              <a:rPr lang="fr-FR" dirty="0" smtClean="0"/>
              <a:t>Modifiez le style du titre</a:t>
            </a:r>
            <a:endParaRPr lang="fr-FR" dirty="0"/>
          </a:p>
        </p:txBody>
      </p:sp>
      <p:sp>
        <p:nvSpPr>
          <p:cNvPr id="12" name="Sous-titre 2"/>
          <p:cNvSpPr>
            <a:spLocks noGrp="1"/>
          </p:cNvSpPr>
          <p:nvPr>
            <p:ph type="subTitle" idx="1"/>
          </p:nvPr>
        </p:nvSpPr>
        <p:spPr bwMode="gray">
          <a:xfrm>
            <a:off x="395536" y="3489858"/>
            <a:ext cx="6457215" cy="246221"/>
          </a:xfrm>
          <a:prstGeom prst="rect">
            <a:avLst/>
          </a:prstGeom>
        </p:spPr>
        <p:txBody>
          <a:bodyPr wrap="square" tIns="0" bIns="0">
            <a:spAutoFit/>
          </a:bodyPr>
          <a:lstStyle>
            <a:lvl1pPr marL="0" indent="0" algn="l">
              <a:spcBef>
                <a:spcPts val="411"/>
              </a:spcBef>
              <a:buNone/>
              <a:defRPr sz="16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smtClean="0"/>
              <a:t>Modifiez le style des sous-titres du masque</a:t>
            </a:r>
            <a:endParaRPr lang="fr-FR" dirty="0"/>
          </a:p>
        </p:txBody>
      </p:sp>
      <p:sp>
        <p:nvSpPr>
          <p:cNvPr id="5" name="Espace réservé du pied de page 4"/>
          <p:cNvSpPr>
            <a:spLocks noGrp="1"/>
          </p:cNvSpPr>
          <p:nvPr>
            <p:ph type="ftr" sz="quarter" idx="11"/>
          </p:nvPr>
        </p:nvSpPr>
        <p:spPr/>
        <p:txBody>
          <a:bodyPr/>
          <a:lstStyle/>
          <a:p>
            <a:r>
              <a:rPr lang="fr-FR" smtClean="0"/>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grpSp>
        <p:nvGrpSpPr>
          <p:cNvPr id="11" name="Groupe 10"/>
          <p:cNvGrpSpPr/>
          <p:nvPr userDrawn="1"/>
        </p:nvGrpSpPr>
        <p:grpSpPr bwMode="gray">
          <a:xfrm>
            <a:off x="0" y="868362"/>
            <a:ext cx="9145587" cy="1773238"/>
            <a:chOff x="0" y="1958231"/>
            <a:chExt cx="9145587" cy="1773238"/>
          </a:xfrm>
          <a:solidFill>
            <a:schemeClr val="accent4"/>
          </a:solidFill>
        </p:grpSpPr>
        <p:sp>
          <p:nvSpPr>
            <p:cNvPr id="1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5" name="Rectangle 2"/>
          <p:cNvSpPr/>
          <p:nvPr userDrawn="1"/>
        </p:nvSpPr>
        <p:spPr>
          <a:xfrm>
            <a:off x="0" y="0"/>
            <a:ext cx="9145588" cy="2571750"/>
          </a:xfrm>
          <a:custGeom>
            <a:avLst/>
            <a:gdLst/>
            <a:ahLst/>
            <a:cxnLst/>
            <a:rect l="l" t="t" r="r" b="b"/>
            <a:pathLst>
              <a:path w="9145588" h="2571750">
                <a:moveTo>
                  <a:pt x="0" y="0"/>
                </a:moveTo>
                <a:lnTo>
                  <a:pt x="9144000" y="0"/>
                </a:lnTo>
                <a:lnTo>
                  <a:pt x="9144000" y="876299"/>
                </a:lnTo>
                <a:lnTo>
                  <a:pt x="9145588" y="876299"/>
                </a:lnTo>
                <a:cubicBezTo>
                  <a:pt x="9145588" y="876327"/>
                  <a:pt x="9145588" y="879493"/>
                  <a:pt x="9145588" y="1242530"/>
                </a:cubicBezTo>
                <a:cubicBezTo>
                  <a:pt x="7419759" y="2182630"/>
                  <a:pt x="5262472" y="2498177"/>
                  <a:pt x="3474539" y="2571750"/>
                </a:cubicBezTo>
                <a:cubicBezTo>
                  <a:pt x="1433421" y="2557037"/>
                  <a:pt x="186" y="2208835"/>
                  <a:pt x="0" y="2208790"/>
                </a:cubicBezTo>
                <a:cubicBezTo>
                  <a:pt x="0" y="2208777"/>
                  <a:pt x="0" y="2205040"/>
                  <a:pt x="0" y="1114995"/>
                </a:cubicBezTo>
                <a:cubicBezTo>
                  <a:pt x="0" y="1113616"/>
                  <a:pt x="0" y="1112234"/>
                  <a:pt x="0" y="1110851"/>
                </a:cubicBezTo>
                <a:lnTo>
                  <a:pt x="0" y="997357"/>
                </a:lnTo>
                <a:lnTo>
                  <a:pt x="0" y="876299"/>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18"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6591816" y="4494308"/>
            <a:ext cx="2598688" cy="57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593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itre 7"/>
          <p:cNvSpPr>
            <a:spLocks noGrp="1"/>
          </p:cNvSpPr>
          <p:nvPr>
            <p:ph type="title"/>
          </p:nvPr>
        </p:nvSpPr>
        <p:spPr bwMode="gray">
          <a:xfrm>
            <a:off x="395287" y="195486"/>
            <a:ext cx="8353426" cy="679771"/>
          </a:xfrm>
        </p:spPr>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395287" y="1113242"/>
            <a:ext cx="8353426" cy="3511146"/>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20" name="Groupe 19"/>
          <p:cNvGrpSpPr/>
          <p:nvPr userDrawn="1"/>
        </p:nvGrpSpPr>
        <p:grpSpPr>
          <a:xfrm>
            <a:off x="0" y="-49209"/>
            <a:ext cx="9145587" cy="1342955"/>
            <a:chOff x="0" y="-49209"/>
            <a:chExt cx="9145587" cy="1342955"/>
          </a:xfrm>
        </p:grpSpPr>
        <p:sp>
          <p:nvSpPr>
            <p:cNvPr id="16" name="Freeform 20"/>
            <p:cNvSpPr>
              <a:spLocks/>
            </p:cNvSpPr>
            <p:nvPr userDrawn="1"/>
          </p:nvSpPr>
          <p:spPr bwMode="gray">
            <a:xfrm>
              <a:off x="3374982" y="1"/>
              <a:ext cx="5770605" cy="1284517"/>
            </a:xfrm>
            <a:custGeom>
              <a:avLst/>
              <a:gdLst/>
              <a:ahLst/>
              <a:cxnLst/>
              <a:rect l="l" t="t" r="r" b="b"/>
              <a:pathLst>
                <a:path w="5770605" h="1284517">
                  <a:moveTo>
                    <a:pt x="5674681" y="0"/>
                  </a:moveTo>
                  <a:lnTo>
                    <a:pt x="5770605" y="0"/>
                  </a:lnTo>
                  <a:lnTo>
                    <a:pt x="5770605" y="321661"/>
                  </a:lnTo>
                  <a:cubicBezTo>
                    <a:pt x="3772848" y="1089664"/>
                    <a:pt x="1637979" y="1295465"/>
                    <a:pt x="0" y="1284076"/>
                  </a:cubicBezTo>
                  <a:cubicBezTo>
                    <a:pt x="1752676" y="1211862"/>
                    <a:pt x="3963502" y="901911"/>
                    <a:pt x="567468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22"/>
            <p:cNvSpPr>
              <a:spLocks/>
            </p:cNvSpPr>
            <p:nvPr userDrawn="1"/>
          </p:nvSpPr>
          <p:spPr bwMode="gray">
            <a:xfrm>
              <a:off x="0" y="-49209"/>
              <a:ext cx="3479800" cy="1342955"/>
            </a:xfrm>
            <a:custGeom>
              <a:avLst/>
              <a:gdLst/>
              <a:ahLst/>
              <a:cxnLst/>
              <a:rect l="l" t="t" r="r" b="b"/>
              <a:pathLst>
                <a:path w="3479800" h="1342955">
                  <a:moveTo>
                    <a:pt x="3745" y="0"/>
                  </a:moveTo>
                  <a:lnTo>
                    <a:pt x="4901" y="0"/>
                  </a:lnTo>
                  <a:lnTo>
                    <a:pt x="4901" y="962445"/>
                  </a:lnTo>
                  <a:cubicBezTo>
                    <a:pt x="4901" y="962445"/>
                    <a:pt x="1437664" y="1310235"/>
                    <a:pt x="3479800" y="1324930"/>
                  </a:cubicBezTo>
                  <a:cubicBezTo>
                    <a:pt x="1514516" y="1404935"/>
                    <a:pt x="104" y="1192687"/>
                    <a:pt x="0" y="1192672"/>
                  </a:cubicBezTo>
                  <a:cubicBezTo>
                    <a:pt x="0" y="1192672"/>
                    <a:pt x="0" y="1192672"/>
                    <a:pt x="374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Rectangle 2"/>
            <p:cNvSpPr/>
            <p:nvPr userDrawn="1"/>
          </p:nvSpPr>
          <p:spPr>
            <a:xfrm>
              <a:off x="0" y="0"/>
              <a:ext cx="9061374" cy="1285878"/>
            </a:xfrm>
            <a:custGeom>
              <a:avLst/>
              <a:gdLst/>
              <a:ahLst/>
              <a:cxnLst/>
              <a:rect l="l" t="t" r="r" b="b"/>
              <a:pathLst>
                <a:path w="9061374" h="1285878">
                  <a:moveTo>
                    <a:pt x="0" y="0"/>
                  </a:moveTo>
                  <a:lnTo>
                    <a:pt x="9061374" y="0"/>
                  </a:lnTo>
                  <a:cubicBezTo>
                    <a:pt x="7350591" y="906827"/>
                    <a:pt x="5233770" y="1213486"/>
                    <a:pt x="3474539" y="1285878"/>
                  </a:cubicBezTo>
                  <a:cubicBezTo>
                    <a:pt x="1433421" y="1271165"/>
                    <a:pt x="186" y="922963"/>
                    <a:pt x="0" y="922918"/>
                  </a:cubicBezTo>
                  <a:cubicBezTo>
                    <a:pt x="0" y="922892"/>
                    <a:pt x="0" y="918086"/>
                    <a:pt x="0" y="0"/>
                  </a:cubicBez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grpSp>
      <p:sp>
        <p:nvSpPr>
          <p:cNvPr id="9" name="Espace réservé du texte 8"/>
          <p:cNvSpPr>
            <a:spLocks noGrp="1"/>
          </p:cNvSpPr>
          <p:nvPr userDrawn="1">
            <p:ph type="body" sz="quarter" idx="13"/>
          </p:nvPr>
        </p:nvSpPr>
        <p:spPr bwMode="gray">
          <a:xfrm>
            <a:off x="395288" y="1739496"/>
            <a:ext cx="8353425" cy="2884891"/>
          </a:xfrm>
          <a:prstGeom prst="rect">
            <a:avLst/>
          </a:prstGeom>
        </p:spPr>
        <p:txBody>
          <a:bodyPr/>
          <a:lstStyle>
            <a:lvl1pPr marL="0" indent="0">
              <a:spcBef>
                <a:spcPts val="800"/>
              </a:spcBef>
              <a:buFont typeface="Arial" panose="020B0604020202020204" pitchFamily="34" charset="0"/>
              <a:buNone/>
              <a:defRPr sz="2000" b="0"/>
            </a:lvl1pPr>
            <a:lvl2pPr marL="0" indent="0">
              <a:spcBef>
                <a:spcPts val="800"/>
              </a:spcBef>
              <a:buFont typeface="Arial" panose="020B0604020202020204" pitchFamily="34" charset="0"/>
              <a:buNone/>
              <a:defRPr sz="2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smtClean="0"/>
              <a:t>Modifiez les styles du texte du masque</a:t>
            </a:r>
          </a:p>
          <a:p>
            <a:pPr lvl="1"/>
            <a:r>
              <a:rPr lang="fr-FR" dirty="0" smtClean="0"/>
              <a:t>Deuxième niveau</a:t>
            </a:r>
          </a:p>
        </p:txBody>
      </p:sp>
      <p:sp>
        <p:nvSpPr>
          <p:cNvPr id="3" name="Espace réservé de la date 2"/>
          <p:cNvSpPr>
            <a:spLocks noGrp="1"/>
          </p:cNvSpPr>
          <p:nvPr userDrawn="1">
            <p:ph type="dt" sz="half" idx="10"/>
          </p:nvPr>
        </p:nvSpPr>
        <p:spPr bwMode="gray"/>
        <p:txBody>
          <a:bodyPr/>
          <a:lstStyle/>
          <a:p>
            <a:endParaRPr lang="fr-FR"/>
          </a:p>
        </p:txBody>
      </p:sp>
      <p:sp>
        <p:nvSpPr>
          <p:cNvPr id="4" name="Espace réservé du pied de page 3"/>
          <p:cNvSpPr>
            <a:spLocks noGrp="1"/>
          </p:cNvSpPr>
          <p:nvPr userDrawn="1">
            <p:ph type="ftr" sz="quarter" idx="11"/>
          </p:nvPr>
        </p:nvSpPr>
        <p:spPr bwMode="gray"/>
        <p:txBody>
          <a:bodyPr/>
          <a:lstStyle/>
          <a:p>
            <a:r>
              <a:rPr lang="fr-FR" smtClean="0"/>
              <a:t>Nom de la présentation</a:t>
            </a:r>
            <a:endParaRPr lang="fr-FR"/>
          </a:p>
        </p:txBody>
      </p:sp>
      <p:sp>
        <p:nvSpPr>
          <p:cNvPr id="5" name="Espace réservé du numéro de diapositive 4"/>
          <p:cNvSpPr>
            <a:spLocks noGrp="1"/>
          </p:cNvSpPr>
          <p:nvPr userDrawn="1">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300668" y="483518"/>
            <a:ext cx="2382376" cy="461665"/>
          </a:xfrm>
          <a:prstGeom prst="rect">
            <a:avLst/>
          </a:prstGeom>
          <a:noFill/>
        </p:spPr>
        <p:txBody>
          <a:bodyPr wrap="square" rtlCol="0">
            <a:spAutoFit/>
          </a:bodyPr>
          <a:lstStyle/>
          <a:p>
            <a:r>
              <a:rPr lang="it-IT" sz="2400" b="0" dirty="0" smtClean="0">
                <a:solidFill>
                  <a:schemeClr val="bg1"/>
                </a:solidFill>
                <a:latin typeface="+mn-lt"/>
              </a:rPr>
              <a:t>AGENDA</a:t>
            </a:r>
            <a:endParaRPr lang="it-IT" sz="2400" b="0" dirty="0">
              <a:solidFill>
                <a:schemeClr val="bg1"/>
              </a:solidFill>
              <a:latin typeface="+mn-lt"/>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152"/>
            <a:ext cx="9150401" cy="256869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 name="connsiteX0" fmla="*/ 0 w 10006"/>
              <a:gd name="connsiteY0" fmla="*/ 0 h 10382"/>
              <a:gd name="connsiteX1" fmla="*/ 10006 w 10006"/>
              <a:gd name="connsiteY1" fmla="*/ 9 h 10382"/>
              <a:gd name="connsiteX2" fmla="*/ 10006 w 10006"/>
              <a:gd name="connsiteY2" fmla="*/ 5049 h 10382"/>
              <a:gd name="connsiteX3" fmla="*/ 4038 w 10006"/>
              <a:gd name="connsiteY3" fmla="*/ 10362 h 10382"/>
              <a:gd name="connsiteX4" fmla="*/ 6 w 10006"/>
              <a:gd name="connsiteY4" fmla="*/ 9334 h 10382"/>
              <a:gd name="connsiteX5" fmla="*/ 0 w 10006"/>
              <a:gd name="connsiteY5" fmla="*/ 0 h 10382"/>
              <a:gd name="connsiteX0" fmla="*/ 0 w 10006"/>
              <a:gd name="connsiteY0" fmla="*/ 0 h 10382"/>
              <a:gd name="connsiteX1" fmla="*/ 10006 w 10006"/>
              <a:gd name="connsiteY1" fmla="*/ 9 h 10382"/>
              <a:gd name="connsiteX2" fmla="*/ 10006 w 10006"/>
              <a:gd name="connsiteY2" fmla="*/ 5049 h 10382"/>
              <a:gd name="connsiteX3" fmla="*/ 4038 w 10006"/>
              <a:gd name="connsiteY3" fmla="*/ 10362 h 10382"/>
              <a:gd name="connsiteX4" fmla="*/ 6 w 10006"/>
              <a:gd name="connsiteY4" fmla="*/ 9334 h 10382"/>
              <a:gd name="connsiteX5" fmla="*/ 0 w 10006"/>
              <a:gd name="connsiteY5" fmla="*/ 0 h 10382"/>
              <a:gd name="connsiteX0" fmla="*/ 0 w 10006"/>
              <a:gd name="connsiteY0" fmla="*/ 0 h 10365"/>
              <a:gd name="connsiteX1" fmla="*/ 10006 w 10006"/>
              <a:gd name="connsiteY1" fmla="*/ 9 h 10365"/>
              <a:gd name="connsiteX2" fmla="*/ 10006 w 10006"/>
              <a:gd name="connsiteY2" fmla="*/ 5049 h 10365"/>
              <a:gd name="connsiteX3" fmla="*/ 4043 w 10006"/>
              <a:gd name="connsiteY3" fmla="*/ 10343 h 10365"/>
              <a:gd name="connsiteX4" fmla="*/ 6 w 10006"/>
              <a:gd name="connsiteY4" fmla="*/ 9334 h 10365"/>
              <a:gd name="connsiteX5" fmla="*/ 0 w 10006"/>
              <a:gd name="connsiteY5" fmla="*/ 0 h 10365"/>
              <a:gd name="connsiteX0" fmla="*/ 0 w 10006"/>
              <a:gd name="connsiteY0" fmla="*/ 0 h 10346"/>
              <a:gd name="connsiteX1" fmla="*/ 10006 w 10006"/>
              <a:gd name="connsiteY1" fmla="*/ 9 h 10346"/>
              <a:gd name="connsiteX2" fmla="*/ 10006 w 10006"/>
              <a:gd name="connsiteY2" fmla="*/ 5049 h 10346"/>
              <a:gd name="connsiteX3" fmla="*/ 4043 w 10006"/>
              <a:gd name="connsiteY3" fmla="*/ 10343 h 10346"/>
              <a:gd name="connsiteX4" fmla="*/ 6 w 10006"/>
              <a:gd name="connsiteY4" fmla="*/ 8873 h 10346"/>
              <a:gd name="connsiteX5" fmla="*/ 0 w 10006"/>
              <a:gd name="connsiteY5" fmla="*/ 0 h 10346"/>
              <a:gd name="connsiteX0" fmla="*/ 0 w 10006"/>
              <a:gd name="connsiteY0" fmla="*/ 0 h 10361"/>
              <a:gd name="connsiteX1" fmla="*/ 10006 w 10006"/>
              <a:gd name="connsiteY1" fmla="*/ 9 h 10361"/>
              <a:gd name="connsiteX2" fmla="*/ 10006 w 10006"/>
              <a:gd name="connsiteY2" fmla="*/ 5049 h 10361"/>
              <a:gd name="connsiteX3" fmla="*/ 4043 w 10006"/>
              <a:gd name="connsiteY3" fmla="*/ 10343 h 10361"/>
              <a:gd name="connsiteX4" fmla="*/ 6 w 10006"/>
              <a:gd name="connsiteY4" fmla="*/ 8873 h 10361"/>
              <a:gd name="connsiteX5" fmla="*/ 0 w 10006"/>
              <a:gd name="connsiteY5" fmla="*/ 0 h 10361"/>
              <a:gd name="connsiteX0" fmla="*/ 0 w 10006"/>
              <a:gd name="connsiteY0" fmla="*/ 0 h 10361"/>
              <a:gd name="connsiteX1" fmla="*/ 10006 w 10006"/>
              <a:gd name="connsiteY1" fmla="*/ 9 h 10361"/>
              <a:gd name="connsiteX2" fmla="*/ 10006 w 10006"/>
              <a:gd name="connsiteY2" fmla="*/ 5049 h 10361"/>
              <a:gd name="connsiteX3" fmla="*/ 4043 w 10006"/>
              <a:gd name="connsiteY3" fmla="*/ 10343 h 10361"/>
              <a:gd name="connsiteX4" fmla="*/ 6 w 10006"/>
              <a:gd name="connsiteY4" fmla="*/ 8873 h 10361"/>
              <a:gd name="connsiteX5" fmla="*/ 0 w 10006"/>
              <a:gd name="connsiteY5" fmla="*/ 0 h 10361"/>
              <a:gd name="connsiteX0" fmla="*/ 0 w 10006"/>
              <a:gd name="connsiteY0" fmla="*/ 0 h 10361"/>
              <a:gd name="connsiteX1" fmla="*/ 10006 w 10006"/>
              <a:gd name="connsiteY1" fmla="*/ 9 h 10361"/>
              <a:gd name="connsiteX2" fmla="*/ 10006 w 10006"/>
              <a:gd name="connsiteY2" fmla="*/ 5049 h 10361"/>
              <a:gd name="connsiteX3" fmla="*/ 4043 w 10006"/>
              <a:gd name="connsiteY3" fmla="*/ 10343 h 10361"/>
              <a:gd name="connsiteX4" fmla="*/ 1 w 10006"/>
              <a:gd name="connsiteY4" fmla="*/ 8873 h 10361"/>
              <a:gd name="connsiteX5" fmla="*/ 0 w 10006"/>
              <a:gd name="connsiteY5" fmla="*/ 0 h 10361"/>
              <a:gd name="connsiteX0" fmla="*/ 0 w 10006"/>
              <a:gd name="connsiteY0" fmla="*/ 0 h 10361"/>
              <a:gd name="connsiteX1" fmla="*/ 10006 w 10006"/>
              <a:gd name="connsiteY1" fmla="*/ 9 h 10361"/>
              <a:gd name="connsiteX2" fmla="*/ 10006 w 10006"/>
              <a:gd name="connsiteY2" fmla="*/ 5049 h 10361"/>
              <a:gd name="connsiteX3" fmla="*/ 4043 w 10006"/>
              <a:gd name="connsiteY3" fmla="*/ 10343 h 10361"/>
              <a:gd name="connsiteX4" fmla="*/ 1 w 10006"/>
              <a:gd name="connsiteY4" fmla="*/ 8873 h 10361"/>
              <a:gd name="connsiteX5" fmla="*/ 0 w 10006"/>
              <a:gd name="connsiteY5" fmla="*/ 0 h 10361"/>
              <a:gd name="connsiteX0" fmla="*/ 0 w 10006"/>
              <a:gd name="connsiteY0" fmla="*/ 0 h 10361"/>
              <a:gd name="connsiteX1" fmla="*/ 10006 w 10006"/>
              <a:gd name="connsiteY1" fmla="*/ 9 h 10361"/>
              <a:gd name="connsiteX2" fmla="*/ 9998 w 10006"/>
              <a:gd name="connsiteY2" fmla="*/ 5049 h 10361"/>
              <a:gd name="connsiteX3" fmla="*/ 4043 w 10006"/>
              <a:gd name="connsiteY3" fmla="*/ 10343 h 10361"/>
              <a:gd name="connsiteX4" fmla="*/ 1 w 10006"/>
              <a:gd name="connsiteY4" fmla="*/ 8873 h 10361"/>
              <a:gd name="connsiteX5" fmla="*/ 0 w 10006"/>
              <a:gd name="connsiteY5" fmla="*/ 0 h 10361"/>
              <a:gd name="connsiteX0" fmla="*/ 0 w 10003"/>
              <a:gd name="connsiteY0" fmla="*/ 1 h 10362"/>
              <a:gd name="connsiteX1" fmla="*/ 10003 w 10003"/>
              <a:gd name="connsiteY1" fmla="*/ 0 h 10362"/>
              <a:gd name="connsiteX2" fmla="*/ 9998 w 10003"/>
              <a:gd name="connsiteY2" fmla="*/ 5050 h 10362"/>
              <a:gd name="connsiteX3" fmla="*/ 4043 w 10003"/>
              <a:gd name="connsiteY3" fmla="*/ 10344 h 10362"/>
              <a:gd name="connsiteX4" fmla="*/ 1 w 10003"/>
              <a:gd name="connsiteY4" fmla="*/ 8874 h 10362"/>
              <a:gd name="connsiteX5" fmla="*/ 0 w 10003"/>
              <a:gd name="connsiteY5" fmla="*/ 1 h 10362"/>
              <a:gd name="connsiteX0" fmla="*/ 0 w 10000"/>
              <a:gd name="connsiteY0" fmla="*/ 1 h 10362"/>
              <a:gd name="connsiteX1" fmla="*/ 10000 w 10000"/>
              <a:gd name="connsiteY1" fmla="*/ 0 h 10362"/>
              <a:gd name="connsiteX2" fmla="*/ 9998 w 10000"/>
              <a:gd name="connsiteY2" fmla="*/ 5050 h 10362"/>
              <a:gd name="connsiteX3" fmla="*/ 4043 w 10000"/>
              <a:gd name="connsiteY3" fmla="*/ 10344 h 10362"/>
              <a:gd name="connsiteX4" fmla="*/ 1 w 10000"/>
              <a:gd name="connsiteY4" fmla="*/ 8874 h 10362"/>
              <a:gd name="connsiteX5" fmla="*/ 0 w 10000"/>
              <a:gd name="connsiteY5" fmla="*/ 1 h 1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362">
                <a:moveTo>
                  <a:pt x="0" y="1"/>
                </a:moveTo>
                <a:lnTo>
                  <a:pt x="10000" y="0"/>
                </a:lnTo>
                <a:cubicBezTo>
                  <a:pt x="10002" y="2360"/>
                  <a:pt x="9996" y="2691"/>
                  <a:pt x="9998" y="5050"/>
                </a:cubicBezTo>
                <a:cubicBezTo>
                  <a:pt x="7551" y="9862"/>
                  <a:pt x="4072" y="10376"/>
                  <a:pt x="4043" y="10344"/>
                </a:cubicBezTo>
                <a:cubicBezTo>
                  <a:pt x="4007" y="10389"/>
                  <a:pt x="1958" y="10477"/>
                  <a:pt x="1" y="8874"/>
                </a:cubicBezTo>
                <a:cubicBezTo>
                  <a:pt x="-2" y="5762"/>
                  <a:pt x="3" y="3113"/>
                  <a:pt x="0" y="1"/>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dirty="0" smtClean="0"/>
              <a:t>Cliquez sur l'icône pour ajouter une image</a:t>
            </a:r>
          </a:p>
          <a:p>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smtClean="0"/>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395536"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24" name="Titre 1"/>
          <p:cNvSpPr>
            <a:spLocks noGrp="1"/>
          </p:cNvSpPr>
          <p:nvPr>
            <p:ph type="ctrTitle"/>
          </p:nvPr>
        </p:nvSpPr>
        <p:spPr bwMode="gray">
          <a:xfrm>
            <a:off x="395536" y="3113147"/>
            <a:ext cx="6451431" cy="369312"/>
          </a:xfrm>
        </p:spPr>
        <p:txBody>
          <a:bodyPr wrap="square" anchor="b">
            <a:spAutoFit/>
          </a:bodyPr>
          <a:lstStyle>
            <a:lvl1pPr algn="l">
              <a:defRPr sz="2000" cap="all" baseline="0">
                <a:solidFill>
                  <a:schemeClr val="tx1"/>
                </a:solidFill>
              </a:defRPr>
            </a:lvl1pPr>
          </a:lstStyle>
          <a:p>
            <a:r>
              <a:rPr lang="fr-FR" dirty="0" smtClean="0"/>
              <a:t>Modifiez le style du titre</a:t>
            </a:r>
            <a:endParaRPr lang="fr-FR" dirty="0"/>
          </a:p>
        </p:txBody>
      </p:sp>
      <p:sp>
        <p:nvSpPr>
          <p:cNvPr id="25" name="Sous-titre 2"/>
          <p:cNvSpPr>
            <a:spLocks noGrp="1"/>
          </p:cNvSpPr>
          <p:nvPr>
            <p:ph type="subTitle" idx="1"/>
          </p:nvPr>
        </p:nvSpPr>
        <p:spPr bwMode="gray">
          <a:xfrm>
            <a:off x="395536" y="3490921"/>
            <a:ext cx="6457215" cy="246221"/>
          </a:xfrm>
          <a:prstGeom prst="rect">
            <a:avLst/>
          </a:prstGeom>
        </p:spPr>
        <p:txBody>
          <a:bodyPr wrap="square" tIns="0" bIns="0">
            <a:spAutoFit/>
          </a:bodyPr>
          <a:lstStyle>
            <a:lvl1pPr marL="0" indent="0" algn="l">
              <a:spcBef>
                <a:spcPts val="411"/>
              </a:spcBef>
              <a:buFont typeface="Arial" panose="020B0604020202020204" pitchFamily="34" charset="0"/>
              <a:buNone/>
              <a:defRPr sz="16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smtClean="0"/>
              <a:t>Modifiez le style des sous-titres du masque</a:t>
            </a:r>
            <a:endParaRPr lang="fr-FR" dirty="0"/>
          </a:p>
        </p:txBody>
      </p:sp>
      <p:grpSp>
        <p:nvGrpSpPr>
          <p:cNvPr id="4" name="Groupe 3"/>
          <p:cNvGrpSpPr/>
          <p:nvPr userDrawn="1"/>
        </p:nvGrpSpPr>
        <p:grpSpPr>
          <a:xfrm>
            <a:off x="0" y="1236662"/>
            <a:ext cx="9145587" cy="1342956"/>
            <a:chOff x="0" y="1236662"/>
            <a:chExt cx="9145587" cy="1342956"/>
          </a:xfrm>
          <a:solidFill>
            <a:schemeClr val="tx1">
              <a:lumMod val="10000"/>
              <a:lumOff val="90000"/>
            </a:schemeClr>
          </a:solidFill>
        </p:grpSpPr>
        <p:sp>
          <p:nvSpPr>
            <p:cNvPr id="28" name="Freeform 20"/>
            <p:cNvSpPr>
              <a:spLocks/>
            </p:cNvSpPr>
            <p:nvPr userDrawn="1"/>
          </p:nvSpPr>
          <p:spPr bwMode="gray">
            <a:xfrm>
              <a:off x="3374982" y="1236662"/>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22"/>
            <p:cNvSpPr>
              <a:spLocks/>
            </p:cNvSpPr>
            <p:nvPr userDrawn="1"/>
          </p:nvSpPr>
          <p:spPr bwMode="gray">
            <a:xfrm>
              <a:off x="0" y="2196471"/>
              <a:ext cx="3479800" cy="383147"/>
            </a:xfrm>
            <a:custGeom>
              <a:avLst/>
              <a:gdLst/>
              <a:ahLst/>
              <a:cxnLst/>
              <a:rect l="l" t="t" r="r" b="b"/>
              <a:pathLst>
                <a:path w="3479800" h="383147">
                  <a:moveTo>
                    <a:pt x="731" y="0"/>
                  </a:moveTo>
                  <a:lnTo>
                    <a:pt x="4901" y="0"/>
                  </a:lnTo>
                  <a:lnTo>
                    <a:pt x="4901" y="2637"/>
                  </a:lnTo>
                  <a:cubicBezTo>
                    <a:pt x="4901" y="2637"/>
                    <a:pt x="1437664" y="350427"/>
                    <a:pt x="3479800" y="365122"/>
                  </a:cubicBezTo>
                  <a:cubicBezTo>
                    <a:pt x="1514512" y="445128"/>
                    <a:pt x="99" y="232878"/>
                    <a:pt x="0" y="232864"/>
                  </a:cubicBezTo>
                  <a:cubicBezTo>
                    <a:pt x="0" y="232864"/>
                    <a:pt x="0" y="232864"/>
                    <a:pt x="7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32" name="Image 3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374038" y="4710111"/>
            <a:ext cx="425591" cy="311391"/>
          </a:xfrm>
          <a:prstGeom prst="rect">
            <a:avLst/>
          </a:prstGeom>
        </p:spPr>
      </p:pic>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395536" y="1113240"/>
            <a:ext cx="8353177" cy="3511148"/>
          </a:xfrm>
          <a:prstGeom prst="rect">
            <a:avLst/>
          </a:prstGeom>
        </p:spPr>
        <p:txBody>
          <a:body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8" name="Titre 7"/>
          <p:cNvSpPr>
            <a:spLocks noGrp="1"/>
          </p:cNvSpPr>
          <p:nvPr>
            <p:ph type="title"/>
          </p:nvPr>
        </p:nvSpPr>
        <p:spPr bwMode="gray">
          <a:xfrm>
            <a:off x="395536" y="252376"/>
            <a:ext cx="8353098" cy="249410"/>
          </a:xfrm>
        </p:spPr>
        <p:txBody>
          <a:bodyPr anchor="ct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395535" y="558549"/>
            <a:ext cx="8353177" cy="222647"/>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6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dirty="0" smtClean="0"/>
              <a:t>Modifiez les styles du texte du masque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693155" y="1113242"/>
            <a:ext cx="4032697" cy="3511508"/>
          </a:xfrm>
          <a:prstGeom prst="rect">
            <a:avLst/>
          </a:prstGeom>
        </p:spPr>
        <p:txBody>
          <a:bodyPr/>
          <a:lstStyle>
            <a:lvl1pPr>
              <a:defRPr sz="1600"/>
            </a:lvl1pPr>
            <a:lvl2pPr>
              <a:defRPr sz="1400"/>
            </a:lvl2pPr>
            <a:lvl3pPr>
              <a:defRPr sz="12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3" name="Espace réservé du contenu 2"/>
          <p:cNvSpPr>
            <a:spLocks noGrp="1"/>
          </p:cNvSpPr>
          <p:nvPr>
            <p:ph idx="1"/>
          </p:nvPr>
        </p:nvSpPr>
        <p:spPr bwMode="gray">
          <a:xfrm>
            <a:off x="395287" y="1113236"/>
            <a:ext cx="4057394" cy="3511152"/>
          </a:xfrm>
          <a:prstGeom prst="rect">
            <a:avLst/>
          </a:prstGeom>
        </p:spPr>
        <p:txBody>
          <a:bodyPr/>
          <a:lstStyle>
            <a:lvl1pPr>
              <a:defRPr sz="1600"/>
            </a:lvl1pPr>
            <a:lvl2pPr>
              <a:defRPr sz="1400"/>
            </a:lvl2pPr>
            <a:lvl3pPr>
              <a:defRPr sz="1200"/>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8" name="Titre 7"/>
          <p:cNvSpPr>
            <a:spLocks noGrp="1"/>
          </p:cNvSpPr>
          <p:nvPr>
            <p:ph type="title"/>
          </p:nvPr>
        </p:nvSpPr>
        <p:spPr bwMode="gray">
          <a:xfrm>
            <a:off x="395287" y="195486"/>
            <a:ext cx="8353426" cy="679771"/>
          </a:xfrm>
        </p:spPr>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rectangular pictu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395287" y="1113241"/>
            <a:ext cx="4176713" cy="3511146"/>
          </a:xfrm>
          <a:prstGeom prst="rect">
            <a:avLst/>
          </a:prstGeom>
        </p:spPr>
        <p:txBody>
          <a:bodyPr/>
          <a:lstStyle>
            <a:lvl1pPr>
              <a:defRPr sz="1600"/>
            </a:lvl1pPr>
            <a:lvl2pPr>
              <a:defRPr sz="1400"/>
            </a:lvl2pPr>
            <a:lvl3pPr>
              <a:defRPr sz="1200"/>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8" name="Titre 7"/>
          <p:cNvSpPr>
            <a:spLocks noGrp="1"/>
          </p:cNvSpPr>
          <p:nvPr>
            <p:ph type="title"/>
          </p:nvPr>
        </p:nvSpPr>
        <p:spPr bwMode="gray">
          <a:xfrm>
            <a:off x="395287" y="195486"/>
            <a:ext cx="8353426" cy="679771"/>
          </a:xfrm>
        </p:spPr>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37" y="1106098"/>
            <a:ext cx="4355975" cy="3518290"/>
          </a:xfrm>
          <a:prstGeom prst="rect">
            <a:avLst/>
          </a:prstGeom>
        </p:spPr>
        <p:txBody>
          <a:bodyPr/>
          <a:lstStyle/>
          <a:p>
            <a:r>
              <a:rPr lang="fr-FR" dirty="0" smtClean="0"/>
              <a:t>Cliquez sur l'icône pour ajouter une image</a:t>
            </a:r>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95287" y="195486"/>
            <a:ext cx="8353426" cy="679771"/>
          </a:xfrm>
          <a:prstGeom prst="rect">
            <a:avLst/>
          </a:prstGeom>
        </p:spPr>
        <p:txBody>
          <a:bodyPr vert="horz" lIns="0" tIns="45710" rIns="0" bIns="45710" rtlCol="0" anchor="b">
            <a:noAutofit/>
          </a:bodyPr>
          <a:lstStyle/>
          <a:p>
            <a:r>
              <a:rPr lang="fr-FR" dirty="0" smtClean="0"/>
              <a:t>Modifiez le style du titre</a:t>
            </a:r>
            <a:endParaRPr lang="fr-FR" dirty="0"/>
          </a:p>
        </p:txBody>
      </p:sp>
      <p:sp>
        <p:nvSpPr>
          <p:cNvPr id="4" name="Espace réservé de la date 3"/>
          <p:cNvSpPr>
            <a:spLocks noGrp="1"/>
          </p:cNvSpPr>
          <p:nvPr>
            <p:ph type="dt" sz="half" idx="2"/>
          </p:nvPr>
        </p:nvSpPr>
        <p:spPr bwMode="gray">
          <a:xfrm>
            <a:off x="5142034" y="4851340"/>
            <a:ext cx="1086163" cy="154578"/>
          </a:xfrm>
          <a:prstGeom prst="rect">
            <a:avLst/>
          </a:prstGeom>
        </p:spPr>
        <p:txBody>
          <a:bodyPr vert="horz" lIns="91420" tIns="45710" rIns="91420" bIns="45710" rtlCol="0" anchor="ctr"/>
          <a:lstStyle>
            <a:lvl1pPr algn="l">
              <a:defRPr sz="9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395287" y="4876656"/>
            <a:ext cx="4544590" cy="121614"/>
          </a:xfrm>
          <a:prstGeom prst="rect">
            <a:avLst/>
          </a:prstGeom>
        </p:spPr>
        <p:txBody>
          <a:bodyPr vert="horz" lIns="91420" tIns="45710" rIns="91420" bIns="45710" rtlCol="0" anchor="ctr"/>
          <a:lstStyle>
            <a:lvl1pPr algn="l">
              <a:defRPr sz="900">
                <a:solidFill>
                  <a:srgbClr val="464646"/>
                </a:solidFill>
              </a:defRPr>
            </a:lvl1pPr>
          </a:lstStyle>
          <a:p>
            <a:r>
              <a:rPr lang="fr-FR" smtClean="0"/>
              <a:t>Nom de la présentation</a:t>
            </a:r>
            <a:endParaRPr lang="fr-FR" dirty="0"/>
          </a:p>
        </p:txBody>
      </p:sp>
      <p:sp>
        <p:nvSpPr>
          <p:cNvPr id="6" name="Espace réservé du numéro de diapositive 5"/>
          <p:cNvSpPr>
            <a:spLocks noGrp="1"/>
          </p:cNvSpPr>
          <p:nvPr>
            <p:ph type="sldNum" sz="quarter" idx="4"/>
          </p:nvPr>
        </p:nvSpPr>
        <p:spPr bwMode="gray">
          <a:xfrm>
            <a:off x="26348" y="4876656"/>
            <a:ext cx="296226" cy="121614"/>
          </a:xfrm>
          <a:prstGeom prst="rect">
            <a:avLst/>
          </a:prstGeom>
        </p:spPr>
        <p:txBody>
          <a:bodyPr vert="horz" lIns="0" tIns="45710" rIns="0" bIns="45710" rtlCol="0" anchor="ctr"/>
          <a:lstStyle>
            <a:lvl1pPr algn="r">
              <a:defRPr sz="9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395287"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395287" y="930336"/>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80319"/>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395287" y="1113236"/>
            <a:ext cx="8353425" cy="3511152"/>
          </a:xfrm>
          <a:prstGeom prst="rect">
            <a:avLst/>
          </a:prstGeom>
        </p:spPr>
        <p:txBody>
          <a:bodyPr vert="horz" lIns="0" tIns="0" rIns="0" bIns="0" rtlCol="0">
            <a:noAutofit/>
          </a:bodyPr>
          <a:lstStyle/>
          <a:p>
            <a:pPr lvl="0"/>
            <a:r>
              <a:rPr lang="fr-FR" dirty="0" smtClean="0"/>
              <a:t>Modifiez les styles du texte du masque</a:t>
            </a:r>
          </a:p>
          <a:p>
            <a:pPr lvl="1"/>
            <a:r>
              <a:rPr lang="fr-FR" dirty="0" smtClean="0"/>
              <a:t>Deuxième niveau</a:t>
            </a:r>
          </a:p>
          <a:p>
            <a:pPr lvl="2"/>
            <a:r>
              <a:rPr lang="fr-FR" dirty="0" smtClean="0"/>
              <a:t>Troisième niveau</a:t>
            </a:r>
          </a:p>
        </p:txBody>
      </p:sp>
      <p:pic>
        <p:nvPicPr>
          <p:cNvPr id="17" name="Image 16"/>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bwMode="gray">
          <a:xfrm>
            <a:off x="8374038" y="4710111"/>
            <a:ext cx="425591" cy="311391"/>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0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600"/>
        </a:spcBef>
        <a:buClr>
          <a:srgbClr val="CF022B"/>
        </a:buClr>
        <a:buSzPct val="90000"/>
        <a:buFontTx/>
        <a:buBlip>
          <a:blip r:embed="rId19"/>
        </a:buBlip>
        <a:tabLst/>
        <a:defRPr sz="16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4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2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jpe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7.jpe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3.png"/><Relationship Id="rId7" Type="http://schemas.microsoft.com/office/2007/relationships/hdphoto" Target="../media/hdphoto1.wdp"/><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14.jpeg"/><Relationship Id="rId9" Type="http://schemas.microsoft.com/office/2007/relationships/hdphoto" Target="../media/hdphoto2.wdp"/></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3.png"/><Relationship Id="rId7" Type="http://schemas.microsoft.com/office/2007/relationships/hdphoto" Target="../media/hdphoto1.wdp"/><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14.jpeg"/><Relationship Id="rId9" Type="http://schemas.microsoft.com/office/2007/relationships/hdphoto" Target="../media/hdphoto2.wdp"/></Relationships>
</file>

<file path=ppt/slides/_rels/slide2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3.png"/><Relationship Id="rId7" Type="http://schemas.microsoft.com/office/2007/relationships/hdphoto" Target="../media/hdphoto1.wdp"/><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14.jpeg"/><Relationship Id="rId9" Type="http://schemas.microsoft.com/office/2007/relationships/hdphoto" Target="../media/hdphoto2.wdp"/></Relationships>
</file>

<file path=ppt/slides/_rels/slide2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constellation.corp.sopra/dashboard/" TargetMode="External"/><Relationship Id="rId7" Type="http://schemas.openxmlformats.org/officeDocument/2006/relationships/hyperlink" Target="http://pdtinteg.ptx.fr.sopra/artifactory/webapp/login.html?0"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hyperlink" Target="http://lmarccdk08.ptx.fr.sopra:10206/" TargetMode="External"/><Relationship Id="rId5" Type="http://schemas.openxmlformats.org/officeDocument/2006/relationships/hyperlink" Target="http://lmarccdk08.ptx.fr.sopra:10204/" TargetMode="External"/><Relationship Id="rId4" Type="http://schemas.openxmlformats.org/officeDocument/2006/relationships/hyperlink" Target="http://lmarccdk08.ptx.fr.sopra:1020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2.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5.jpe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0.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2.png"/><Relationship Id="rId11" Type="http://schemas.openxmlformats.org/officeDocument/2006/relationships/image" Target="../media/image25.jpeg"/><Relationship Id="rId5" Type="http://schemas.openxmlformats.org/officeDocument/2006/relationships/image" Target="../media/image11.png"/><Relationship Id="rId10" Type="http://schemas.openxmlformats.org/officeDocument/2006/relationships/image" Target="../media/image24.gif"/><Relationship Id="rId4" Type="http://schemas.openxmlformats.org/officeDocument/2006/relationships/image" Target="../media/image23.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fr-FR" dirty="0" smtClean="0"/>
              <a:t>Présentation technique UCC</a:t>
            </a:r>
            <a:endParaRPr lang="fr-FR" dirty="0"/>
          </a:p>
        </p:txBody>
      </p:sp>
      <p:sp>
        <p:nvSpPr>
          <p:cNvPr id="12" name="Sous-titre 11"/>
          <p:cNvSpPr>
            <a:spLocks noGrp="1"/>
          </p:cNvSpPr>
          <p:nvPr>
            <p:ph type="subTitle" idx="1"/>
          </p:nvPr>
        </p:nvSpPr>
        <p:spPr/>
        <p:txBody>
          <a:bodyPr/>
          <a:lstStyle/>
          <a:p>
            <a:r>
              <a:rPr lang="fr-FR" dirty="0" smtClean="0"/>
              <a:t>Novembre 2017</a:t>
            </a:r>
            <a:endParaRPr lang="fr-FR" dirty="0"/>
          </a:p>
        </p:txBody>
      </p:sp>
      <p:sp>
        <p:nvSpPr>
          <p:cNvPr id="9" name="Rectangle 8"/>
          <p:cNvSpPr/>
          <p:nvPr/>
        </p:nvSpPr>
        <p:spPr>
          <a:xfrm>
            <a:off x="-6679332" y="4744959"/>
            <a:ext cx="45719"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Si besoin, </a:t>
            </a:r>
            <a:r>
              <a:rPr lang="fr-FR" sz="1400" dirty="0" smtClean="0"/>
              <a:t>logo </a:t>
            </a:r>
            <a:r>
              <a:rPr lang="fr-FR" sz="1400" dirty="0"/>
              <a:t>du </a:t>
            </a:r>
            <a:r>
              <a:rPr lang="fr-FR" sz="1400" dirty="0" smtClean="0"/>
              <a:t>client/partenaire </a:t>
            </a:r>
            <a:endParaRPr lang="fr-FR" sz="1400" dirty="0"/>
          </a:p>
        </p:txBody>
      </p:sp>
      <p:pic>
        <p:nvPicPr>
          <p:cNvPr id="1026" name="Picture 2" descr="https://upload.wikimedia.org/wikipedia/commons/thumb/c/c8/Orange_logo.svg/1024px-Orange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99942"/>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applications</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10</a:t>
            </a:fld>
            <a:endParaRPr lang="fr-FR" dirty="0"/>
          </a:p>
        </p:txBody>
      </p:sp>
      <p:pic>
        <p:nvPicPr>
          <p:cNvPr id="7" name="Picture 2" descr="http://www.opentext.fr/file_source/OpenText/en_US/PNG/OT_ShareImage_twit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471" y="1040966"/>
            <a:ext cx="2782094" cy="145877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p:cNvPicPr>
            <a:picLocks noChangeAspect="1"/>
          </p:cNvPicPr>
          <p:nvPr/>
        </p:nvPicPr>
        <p:blipFill>
          <a:blip r:embed="rId4"/>
          <a:stretch>
            <a:fillRect/>
          </a:stretch>
        </p:blipFill>
        <p:spPr>
          <a:xfrm>
            <a:off x="4778921" y="2600681"/>
            <a:ext cx="3585195" cy="1915285"/>
          </a:xfrm>
          <a:prstGeom prst="rect">
            <a:avLst/>
          </a:prstGeom>
        </p:spPr>
      </p:pic>
      <p:sp>
        <p:nvSpPr>
          <p:cNvPr id="36" name="Espace réservé du contenu 1"/>
          <p:cNvSpPr>
            <a:spLocks noGrp="1"/>
          </p:cNvSpPr>
          <p:nvPr>
            <p:ph idx="1"/>
          </p:nvPr>
        </p:nvSpPr>
        <p:spPr bwMode="gray">
          <a:xfrm>
            <a:off x="395536" y="1113240"/>
            <a:ext cx="4383385" cy="3402726"/>
          </a:xfrm>
        </p:spPr>
        <p:txBody>
          <a:bodyPr/>
          <a:lstStyle/>
          <a:p>
            <a:r>
              <a:rPr lang="fr-FR" dirty="0" err="1" smtClean="0"/>
              <a:t>Opentext</a:t>
            </a:r>
            <a:r>
              <a:rPr lang="fr-FR" dirty="0" smtClean="0"/>
              <a:t> </a:t>
            </a:r>
            <a:r>
              <a:rPr lang="fr-FR" dirty="0" err="1" smtClean="0"/>
              <a:t>Integration</a:t>
            </a:r>
            <a:r>
              <a:rPr lang="fr-FR" dirty="0" smtClean="0"/>
              <a:t> Center</a:t>
            </a:r>
            <a:endParaRPr lang="fr-FR" dirty="0"/>
          </a:p>
          <a:p>
            <a:pPr lvl="1"/>
            <a:r>
              <a:rPr lang="fr-FR" dirty="0" smtClean="0"/>
              <a:t>Anciennement nommé « </a:t>
            </a:r>
            <a:r>
              <a:rPr lang="fr-FR" dirty="0" err="1" smtClean="0"/>
              <a:t>Genio</a:t>
            </a:r>
            <a:r>
              <a:rPr lang="fr-FR" dirty="0" smtClean="0"/>
              <a:t> »</a:t>
            </a:r>
          </a:p>
          <a:p>
            <a:pPr lvl="1"/>
            <a:r>
              <a:rPr lang="fr-FR" dirty="0" smtClean="0"/>
              <a:t>Toujours appelé « </a:t>
            </a:r>
            <a:r>
              <a:rPr lang="fr-FR" dirty="0" err="1" smtClean="0"/>
              <a:t>Genio</a:t>
            </a:r>
            <a:r>
              <a:rPr lang="fr-FR" dirty="0" smtClean="0"/>
              <a:t> »</a:t>
            </a:r>
          </a:p>
          <a:p>
            <a:r>
              <a:rPr lang="fr-FR" dirty="0" smtClean="0"/>
              <a:t>ETL du projet</a:t>
            </a:r>
            <a:endParaRPr lang="fr-FR" dirty="0"/>
          </a:p>
          <a:p>
            <a:pPr lvl="1"/>
            <a:r>
              <a:rPr lang="fr-FR" dirty="0" smtClean="0"/>
              <a:t>Gère les flux inter-applicatifs</a:t>
            </a:r>
          </a:p>
          <a:p>
            <a:pPr lvl="2"/>
            <a:r>
              <a:rPr lang="fr-FR" dirty="0" smtClean="0"/>
              <a:t>Traitement et génération de fichier</a:t>
            </a:r>
          </a:p>
          <a:p>
            <a:pPr lvl="2"/>
            <a:r>
              <a:rPr lang="fr-FR" dirty="0" smtClean="0"/>
              <a:t>Mises à jour de base de données</a:t>
            </a:r>
          </a:p>
          <a:p>
            <a:r>
              <a:rPr lang="fr-FR" dirty="0" smtClean="0"/>
              <a:t>Travaille de concert avec:</a:t>
            </a:r>
          </a:p>
          <a:p>
            <a:pPr lvl="1"/>
            <a:r>
              <a:rPr lang="fr-FR" dirty="0" smtClean="0"/>
              <a:t>CFT pour la réception/envoi de fichier</a:t>
            </a:r>
          </a:p>
          <a:p>
            <a:pPr lvl="1"/>
            <a:r>
              <a:rPr lang="fr-FR" dirty="0" err="1" smtClean="0"/>
              <a:t>Dollaru</a:t>
            </a:r>
            <a:r>
              <a:rPr lang="fr-FR" dirty="0" smtClean="0"/>
              <a:t> pour l’ordonnancement des traitements</a:t>
            </a:r>
            <a:endParaRPr lang="fr-FR" dirty="0"/>
          </a:p>
          <a:p>
            <a:pPr marL="0" indent="0">
              <a:buNone/>
            </a:pPr>
            <a:endParaRPr lang="en-GB" dirty="0"/>
          </a:p>
          <a:p>
            <a:pPr lvl="2"/>
            <a:endParaRPr lang="fr-FR" dirty="0" smtClean="0"/>
          </a:p>
          <a:p>
            <a:pPr lvl="2"/>
            <a:endParaRPr lang="fr-FR" dirty="0"/>
          </a:p>
        </p:txBody>
      </p:sp>
    </p:spTree>
    <p:extLst>
      <p:ext uri="{BB962C8B-B14F-4D97-AF65-F5344CB8AC3E}">
        <p14:creationId xmlns:p14="http://schemas.microsoft.com/office/powerpoint/2010/main" val="106677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3"/>
          </p:nvPr>
        </p:nvSpPr>
        <p:spPr/>
        <p:txBody>
          <a:bodyPr/>
          <a:lstStyle/>
          <a:p>
            <a:r>
              <a:rPr lang="fr-FR" dirty="0"/>
              <a:t>Présentation technique UCC</a:t>
            </a:r>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11</a:t>
            </a:fld>
            <a:endParaRPr lang="fr-FR" dirty="0"/>
          </a:p>
        </p:txBody>
      </p:sp>
      <p:sp>
        <p:nvSpPr>
          <p:cNvPr id="5" name="Titre 4"/>
          <p:cNvSpPr>
            <a:spLocks noGrp="1"/>
          </p:cNvSpPr>
          <p:nvPr>
            <p:ph type="ctrTitle"/>
          </p:nvPr>
        </p:nvSpPr>
        <p:spPr/>
        <p:txBody>
          <a:bodyPr/>
          <a:lstStyle/>
          <a:p>
            <a:r>
              <a:rPr lang="en-GB" dirty="0" smtClean="0"/>
              <a:t>Le </a:t>
            </a:r>
            <a:r>
              <a:rPr lang="en-GB" dirty="0" err="1" smtClean="0"/>
              <a:t>versionning</a:t>
            </a:r>
            <a:endParaRPr lang="fr-FR" dirty="0"/>
          </a:p>
        </p:txBody>
      </p:sp>
      <p:pic>
        <p:nvPicPr>
          <p:cNvPr id="6" name="Espace réservé pour une image  5"/>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2505" b="12505"/>
          <a:stretch>
            <a:fillRect/>
          </a:stretch>
        </p:blipFill>
        <p:spPr/>
      </p:pic>
    </p:spTree>
    <p:extLst>
      <p:ext uri="{BB962C8B-B14F-4D97-AF65-F5344CB8AC3E}">
        <p14:creationId xmlns:p14="http://schemas.microsoft.com/office/powerpoint/2010/main" val="295144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Versionning</a:t>
            </a:r>
            <a:endParaRPr lang="fr-FR" dirty="0"/>
          </a:p>
        </p:txBody>
      </p:sp>
      <p:sp>
        <p:nvSpPr>
          <p:cNvPr id="5" name="Espace réservé du pied de page 4"/>
          <p:cNvSpPr>
            <a:spLocks noGrp="1"/>
          </p:cNvSpPr>
          <p:nvPr>
            <p:ph type="ftr" sz="quarter" idx="11"/>
          </p:nvPr>
        </p:nvSpPr>
        <p:spPr/>
        <p:txBody>
          <a:bodyPr/>
          <a:lstStyle/>
          <a:p>
            <a:r>
              <a:rPr lang="fr-FR" dirty="0"/>
              <a:t>Présentation technique 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12</a:t>
            </a:fld>
            <a:endParaRPr lang="fr-FR"/>
          </a:p>
        </p:txBody>
      </p:sp>
      <p:sp>
        <p:nvSpPr>
          <p:cNvPr id="11" name="ZoneTexte 10"/>
          <p:cNvSpPr txBox="1"/>
          <p:nvPr/>
        </p:nvSpPr>
        <p:spPr>
          <a:xfrm>
            <a:off x="4140074" y="1401838"/>
            <a:ext cx="4607209" cy="432000"/>
          </a:xfrm>
          <a:prstGeom prst="rect">
            <a:avLst/>
          </a:prstGeom>
          <a:solidFill>
            <a:srgbClr val="CF022B"/>
          </a:solidFill>
          <a:ln w="25400" cap="flat" cmpd="sng" algn="ctr">
            <a:noFill/>
            <a:prstDash val="solid"/>
          </a:ln>
          <a:effectLst/>
        </p:spPr>
        <p:txBody>
          <a:bodyPr rtlCol="0" anchor="ctr"/>
          <a:lstStyle>
            <a:defPPr>
              <a:defRPr lang="fr-FR"/>
            </a:defPPr>
            <a:lvl1pPr algn="ctr">
              <a:defRPr sz="2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400">
              <a:defRPr/>
            </a:pPr>
            <a:r>
              <a:rPr lang="en-GB" sz="1800" b="1" kern="0" dirty="0" err="1" smtClean="0">
                <a:solidFill>
                  <a:prstClr val="white"/>
                </a:solidFill>
              </a:rPr>
              <a:t>Palier</a:t>
            </a:r>
            <a:endParaRPr lang="en-GB" sz="1800" b="1" kern="0" dirty="0" smtClean="0">
              <a:solidFill>
                <a:prstClr val="white"/>
              </a:solidFill>
            </a:endParaRPr>
          </a:p>
        </p:txBody>
      </p:sp>
      <p:sp>
        <p:nvSpPr>
          <p:cNvPr id="12" name="ZoneTexte 10"/>
          <p:cNvSpPr txBox="1"/>
          <p:nvPr/>
        </p:nvSpPr>
        <p:spPr>
          <a:xfrm>
            <a:off x="4138523" y="3591251"/>
            <a:ext cx="4608760" cy="406265"/>
          </a:xfrm>
          <a:prstGeom prst="rect">
            <a:avLst/>
          </a:prstGeom>
          <a:solidFill>
            <a:srgbClr val="FAAA0A"/>
          </a:solidFill>
          <a:ln>
            <a:no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400">
              <a:defRPr/>
            </a:pPr>
            <a:r>
              <a:rPr lang="en-GB" sz="1800" b="1" kern="0" dirty="0" smtClean="0">
                <a:solidFill>
                  <a:prstClr val="white"/>
                </a:solidFill>
              </a:rPr>
              <a:t>Version </a:t>
            </a:r>
            <a:r>
              <a:rPr lang="en-GB" sz="1800" b="1" kern="0" dirty="0" err="1" smtClean="0">
                <a:solidFill>
                  <a:prstClr val="white"/>
                </a:solidFill>
              </a:rPr>
              <a:t>projet</a:t>
            </a:r>
            <a:endParaRPr lang="en-GB" sz="1800" b="1" kern="0" dirty="0">
              <a:solidFill>
                <a:prstClr val="white"/>
              </a:solidFill>
            </a:endParaRPr>
          </a:p>
        </p:txBody>
      </p:sp>
      <p:sp>
        <p:nvSpPr>
          <p:cNvPr id="14" name="ZoneTexte 10"/>
          <p:cNvSpPr txBox="1"/>
          <p:nvPr/>
        </p:nvSpPr>
        <p:spPr>
          <a:xfrm>
            <a:off x="4139952" y="1851670"/>
            <a:ext cx="4608760" cy="432000"/>
          </a:xfrm>
          <a:prstGeom prst="rect">
            <a:avLst/>
          </a:prstGeom>
          <a:solidFill>
            <a:srgbClr val="960000"/>
          </a:solidFill>
          <a:ln w="25400" cap="flat" cmpd="sng" algn="ctr">
            <a:noFill/>
            <a:prstDash val="solid"/>
          </a:ln>
          <a:effectLst/>
        </p:spPr>
        <p:txBody>
          <a:bodyPr rtlCol="0" anchor="ctr"/>
          <a:lstStyle>
            <a:defPPr>
              <a:defRPr lang="fr-FR"/>
            </a:defPPr>
            <a:lvl1pPr algn="ctr">
              <a:defRPr sz="2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400">
              <a:defRPr/>
            </a:pPr>
            <a:r>
              <a:rPr lang="en-GB" sz="1800" b="1" kern="0" dirty="0" smtClean="0">
                <a:solidFill>
                  <a:prstClr val="white"/>
                </a:solidFill>
              </a:rPr>
              <a:t>Versions </a:t>
            </a:r>
            <a:r>
              <a:rPr lang="en-GB" sz="1800" b="1" kern="0" dirty="0" err="1" smtClean="0">
                <a:solidFill>
                  <a:prstClr val="white"/>
                </a:solidFill>
              </a:rPr>
              <a:t>applicatives</a:t>
            </a:r>
            <a:endParaRPr lang="en-GB" sz="1800" b="1" kern="0" dirty="0" smtClean="0">
              <a:solidFill>
                <a:prstClr val="white"/>
              </a:solidFill>
            </a:endParaRPr>
          </a:p>
        </p:txBody>
      </p:sp>
      <p:pic>
        <p:nvPicPr>
          <p:cNvPr id="5122"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851081"/>
            <a:ext cx="1353690" cy="1353690"/>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10"/>
          <p:cNvSpPr txBox="1"/>
          <p:nvPr/>
        </p:nvSpPr>
        <p:spPr>
          <a:xfrm>
            <a:off x="4138523" y="3134893"/>
            <a:ext cx="4608760" cy="432000"/>
          </a:xfrm>
          <a:prstGeom prst="rect">
            <a:avLst/>
          </a:prstGeom>
          <a:solidFill>
            <a:srgbClr val="960000"/>
          </a:solidFill>
          <a:ln w="25400" cap="flat" cmpd="sng" algn="ctr">
            <a:noFill/>
            <a:prstDash val="solid"/>
          </a:ln>
          <a:effectLst/>
        </p:spPr>
        <p:txBody>
          <a:bodyPr rtlCol="0" anchor="ctr"/>
          <a:lstStyle>
            <a:defPPr>
              <a:defRPr lang="fr-FR"/>
            </a:defPPr>
            <a:lvl1pPr algn="ctr">
              <a:defRPr sz="2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400">
              <a:defRPr/>
            </a:pPr>
            <a:r>
              <a:rPr lang="en-GB" sz="1800" b="1" kern="0" dirty="0" smtClean="0">
                <a:solidFill>
                  <a:prstClr val="white"/>
                </a:solidFill>
              </a:rPr>
              <a:t>Version applicative</a:t>
            </a:r>
          </a:p>
        </p:txBody>
      </p:sp>
      <p:sp>
        <p:nvSpPr>
          <p:cNvPr id="3" name="ZoneTexte 2"/>
          <p:cNvSpPr txBox="1"/>
          <p:nvPr/>
        </p:nvSpPr>
        <p:spPr>
          <a:xfrm>
            <a:off x="3373936" y="3350893"/>
            <a:ext cx="742511" cy="369332"/>
          </a:xfrm>
          <a:prstGeom prst="rect">
            <a:avLst/>
          </a:prstGeom>
          <a:noFill/>
        </p:spPr>
        <p:txBody>
          <a:bodyPr wrap="none" rtlCol="0">
            <a:spAutoFit/>
          </a:bodyPr>
          <a:lstStyle/>
          <a:p>
            <a:r>
              <a:rPr lang="fr-FR" dirty="0" err="1" smtClean="0"/>
              <a:t>Genio</a:t>
            </a:r>
            <a:endParaRPr lang="fr-FR" dirty="0"/>
          </a:p>
        </p:txBody>
      </p:sp>
    </p:spTree>
    <p:extLst>
      <p:ext uri="{BB962C8B-B14F-4D97-AF65-F5344CB8AC3E}">
        <p14:creationId xmlns:p14="http://schemas.microsoft.com/office/powerpoint/2010/main" val="19693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Versionning</a:t>
            </a:r>
            <a:r>
              <a:rPr lang="fr-FR" dirty="0" smtClean="0"/>
              <a:t> - Exemple</a:t>
            </a:r>
            <a:endParaRPr lang="fr-FR" dirty="0"/>
          </a:p>
        </p:txBody>
      </p:sp>
      <p:sp>
        <p:nvSpPr>
          <p:cNvPr id="5" name="Espace réservé du pied de page 4"/>
          <p:cNvSpPr>
            <a:spLocks noGrp="1"/>
          </p:cNvSpPr>
          <p:nvPr>
            <p:ph type="ftr" sz="quarter" idx="11"/>
          </p:nvPr>
        </p:nvSpPr>
        <p:spPr/>
        <p:txBody>
          <a:bodyPr/>
          <a:lstStyle/>
          <a:p>
            <a:r>
              <a:rPr lang="fr-FR" dirty="0"/>
              <a:t>Présentation technique 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13</a:t>
            </a:fld>
            <a:endParaRPr lang="fr-FR"/>
          </a:p>
        </p:txBody>
      </p:sp>
      <p:sp>
        <p:nvSpPr>
          <p:cNvPr id="18" name="ZoneTexte 17"/>
          <p:cNvSpPr txBox="1"/>
          <p:nvPr/>
        </p:nvSpPr>
        <p:spPr>
          <a:xfrm>
            <a:off x="756881" y="2643806"/>
            <a:ext cx="7955270" cy="432000"/>
          </a:xfrm>
          <a:prstGeom prst="rect">
            <a:avLst/>
          </a:prstGeom>
          <a:solidFill>
            <a:srgbClr val="CF022B"/>
          </a:solidFill>
          <a:ln w="25400" cap="flat" cmpd="sng" algn="ctr">
            <a:noFill/>
            <a:prstDash val="solid"/>
          </a:ln>
          <a:effectLst/>
        </p:spPr>
        <p:txBody>
          <a:bodyPr rtlCol="0" anchor="ctr"/>
          <a:lstStyle>
            <a:defPPr>
              <a:defRPr lang="fr-FR"/>
            </a:defPPr>
            <a:lvl1pPr algn="ctr">
              <a:defRPr sz="2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400">
              <a:defRPr/>
            </a:pPr>
            <a:r>
              <a:rPr lang="en-GB" sz="1800" b="1" kern="0" dirty="0" err="1" smtClean="0">
                <a:solidFill>
                  <a:prstClr val="white"/>
                </a:solidFill>
              </a:rPr>
              <a:t>Palier</a:t>
            </a:r>
            <a:r>
              <a:rPr lang="en-GB" sz="1800" b="1" kern="0" dirty="0" smtClean="0">
                <a:solidFill>
                  <a:prstClr val="white"/>
                </a:solidFill>
              </a:rPr>
              <a:t> G09R12C00</a:t>
            </a:r>
          </a:p>
        </p:txBody>
      </p:sp>
      <p:sp>
        <p:nvSpPr>
          <p:cNvPr id="19" name="ZoneTexte 10"/>
          <p:cNvSpPr txBox="1"/>
          <p:nvPr/>
        </p:nvSpPr>
        <p:spPr>
          <a:xfrm>
            <a:off x="5470178" y="3725619"/>
            <a:ext cx="1513719" cy="646331"/>
          </a:xfrm>
          <a:prstGeom prst="rect">
            <a:avLst/>
          </a:prstGeom>
          <a:solidFill>
            <a:srgbClr val="FAAA0A"/>
          </a:solidFill>
          <a:ln>
            <a:no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400">
              <a:defRPr/>
            </a:pPr>
            <a:r>
              <a:rPr lang="en-GB" sz="1800" b="1" kern="0" dirty="0" smtClean="0">
                <a:solidFill>
                  <a:prstClr val="white"/>
                </a:solidFill>
              </a:rPr>
              <a:t>ALE_GESCOM</a:t>
            </a:r>
          </a:p>
          <a:p>
            <a:pPr algn="ctr" defTabSz="914400">
              <a:defRPr/>
            </a:pPr>
            <a:r>
              <a:rPr lang="en-GB" sz="1800" b="1" kern="0" dirty="0" smtClean="0">
                <a:solidFill>
                  <a:prstClr val="white"/>
                </a:solidFill>
              </a:rPr>
              <a:t>G1R0</a:t>
            </a:r>
            <a:endParaRPr lang="en-GB" sz="1800" b="1" kern="0" dirty="0">
              <a:solidFill>
                <a:prstClr val="white"/>
              </a:solidFill>
            </a:endParaRPr>
          </a:p>
        </p:txBody>
      </p:sp>
      <p:sp>
        <p:nvSpPr>
          <p:cNvPr id="20" name="ZoneTexte 10"/>
          <p:cNvSpPr txBox="1"/>
          <p:nvPr/>
        </p:nvSpPr>
        <p:spPr>
          <a:xfrm>
            <a:off x="756759" y="3190741"/>
            <a:ext cx="2230943" cy="463666"/>
          </a:xfrm>
          <a:prstGeom prst="rect">
            <a:avLst/>
          </a:prstGeom>
          <a:solidFill>
            <a:srgbClr val="960000"/>
          </a:solidFill>
          <a:ln w="25400" cap="flat" cmpd="sng" algn="ctr">
            <a:noFill/>
            <a:prstDash val="solid"/>
          </a:ln>
          <a:effectLst/>
        </p:spPr>
        <p:txBody>
          <a:bodyPr rtlCol="0" anchor="ctr"/>
          <a:lstStyle>
            <a:defPPr>
              <a:defRPr lang="fr-FR"/>
            </a:defPPr>
            <a:lvl1pPr algn="ctr">
              <a:defRPr sz="2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400">
              <a:defRPr/>
            </a:pPr>
            <a:r>
              <a:rPr lang="en-GB" sz="1800" b="1" kern="0" dirty="0" smtClean="0">
                <a:solidFill>
                  <a:prstClr val="white"/>
                </a:solidFill>
              </a:rPr>
              <a:t>GESCOM</a:t>
            </a:r>
          </a:p>
          <a:p>
            <a:pPr defTabSz="914400">
              <a:defRPr/>
            </a:pPr>
            <a:r>
              <a:rPr lang="en-GB" sz="1800" b="1" kern="0" dirty="0" smtClean="0">
                <a:solidFill>
                  <a:prstClr val="white"/>
                </a:solidFill>
              </a:rPr>
              <a:t>Version G06R12C00</a:t>
            </a:r>
          </a:p>
        </p:txBody>
      </p:sp>
      <p:sp>
        <p:nvSpPr>
          <p:cNvPr id="21" name="ZoneTexte 10"/>
          <p:cNvSpPr txBox="1"/>
          <p:nvPr/>
        </p:nvSpPr>
        <p:spPr>
          <a:xfrm>
            <a:off x="3059710" y="3185809"/>
            <a:ext cx="2304381" cy="468597"/>
          </a:xfrm>
          <a:prstGeom prst="rect">
            <a:avLst/>
          </a:prstGeom>
          <a:solidFill>
            <a:srgbClr val="960000"/>
          </a:solidFill>
          <a:ln w="25400" cap="flat" cmpd="sng" algn="ctr">
            <a:noFill/>
            <a:prstDash val="solid"/>
          </a:ln>
          <a:effectLst/>
        </p:spPr>
        <p:txBody>
          <a:bodyPr rtlCol="0" anchor="ctr"/>
          <a:lstStyle>
            <a:defPPr>
              <a:defRPr lang="fr-FR"/>
            </a:defPPr>
            <a:lvl1pPr algn="ctr">
              <a:defRPr sz="2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400">
              <a:defRPr/>
            </a:pPr>
            <a:r>
              <a:rPr lang="en-GB" sz="1800" b="1" kern="0" dirty="0" smtClean="0">
                <a:solidFill>
                  <a:prstClr val="white"/>
                </a:solidFill>
              </a:rPr>
              <a:t>CLARIFY</a:t>
            </a:r>
          </a:p>
          <a:p>
            <a:pPr defTabSz="914400">
              <a:defRPr/>
            </a:pPr>
            <a:r>
              <a:rPr lang="en-GB" sz="1800" b="1" kern="0" dirty="0" smtClean="0">
                <a:solidFill>
                  <a:prstClr val="white"/>
                </a:solidFill>
              </a:rPr>
              <a:t>Version G04R05C01</a:t>
            </a:r>
          </a:p>
        </p:txBody>
      </p:sp>
      <p:sp>
        <p:nvSpPr>
          <p:cNvPr id="13" name="ZoneTexte 10"/>
          <p:cNvSpPr txBox="1"/>
          <p:nvPr/>
        </p:nvSpPr>
        <p:spPr>
          <a:xfrm>
            <a:off x="7053049" y="3725618"/>
            <a:ext cx="1659102" cy="646331"/>
          </a:xfrm>
          <a:prstGeom prst="rect">
            <a:avLst/>
          </a:prstGeom>
          <a:solidFill>
            <a:srgbClr val="FAAA0A"/>
          </a:solidFill>
          <a:ln>
            <a:no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400">
              <a:defRPr/>
            </a:pPr>
            <a:r>
              <a:rPr lang="en-GB" sz="1800" b="1" kern="0" dirty="0" smtClean="0">
                <a:solidFill>
                  <a:prstClr val="white"/>
                </a:solidFill>
              </a:rPr>
              <a:t>CLARIFY_INTEG</a:t>
            </a:r>
          </a:p>
          <a:p>
            <a:pPr algn="ctr" defTabSz="914400">
              <a:defRPr/>
            </a:pPr>
            <a:r>
              <a:rPr lang="en-GB" sz="1800" b="1" kern="0" dirty="0" smtClean="0">
                <a:solidFill>
                  <a:prstClr val="white"/>
                </a:solidFill>
              </a:rPr>
              <a:t>G2R5</a:t>
            </a:r>
            <a:endParaRPr lang="en-GB" sz="1800" b="1" kern="0" dirty="0">
              <a:solidFill>
                <a:prstClr val="white"/>
              </a:solidFill>
            </a:endParaRPr>
          </a:p>
        </p:txBody>
      </p:sp>
      <p:sp>
        <p:nvSpPr>
          <p:cNvPr id="16" name="ZoneTexte 10"/>
          <p:cNvSpPr txBox="1"/>
          <p:nvPr/>
        </p:nvSpPr>
        <p:spPr>
          <a:xfrm>
            <a:off x="5470057" y="3181252"/>
            <a:ext cx="3242094" cy="463666"/>
          </a:xfrm>
          <a:prstGeom prst="rect">
            <a:avLst/>
          </a:prstGeom>
          <a:solidFill>
            <a:srgbClr val="960000"/>
          </a:solidFill>
          <a:ln w="25400" cap="flat" cmpd="sng" algn="ctr">
            <a:noFill/>
            <a:prstDash val="solid"/>
          </a:ln>
          <a:effectLst/>
        </p:spPr>
        <p:txBody>
          <a:bodyPr rtlCol="0" anchor="ctr"/>
          <a:lstStyle>
            <a:defPPr>
              <a:defRPr lang="fr-FR"/>
            </a:defPPr>
            <a:lvl1pPr algn="ctr">
              <a:defRPr sz="2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400">
              <a:defRPr/>
            </a:pPr>
            <a:r>
              <a:rPr lang="en-GB" sz="1800" b="1" kern="0" dirty="0" smtClean="0">
                <a:solidFill>
                  <a:prstClr val="white"/>
                </a:solidFill>
              </a:rPr>
              <a:t>GENIO</a:t>
            </a:r>
          </a:p>
          <a:p>
            <a:pPr defTabSz="914400">
              <a:defRPr/>
            </a:pPr>
            <a:r>
              <a:rPr lang="en-GB" sz="1800" b="1" kern="0" dirty="0" smtClean="0">
                <a:solidFill>
                  <a:prstClr val="white"/>
                </a:solidFill>
              </a:rPr>
              <a:t>Version G03R05C00</a:t>
            </a:r>
          </a:p>
        </p:txBody>
      </p:sp>
      <p:pic>
        <p:nvPicPr>
          <p:cNvPr id="6148" name="Picture 4"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826" y="1203598"/>
            <a:ext cx="1238104" cy="1279305"/>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5724128" y="465516"/>
            <a:ext cx="3024584" cy="338554"/>
          </a:xfrm>
          <a:prstGeom prst="rect">
            <a:avLst/>
          </a:prstGeom>
          <a:noFill/>
          <a:ln>
            <a:solidFill>
              <a:schemeClr val="accent1"/>
            </a:solidFill>
          </a:ln>
        </p:spPr>
        <p:txBody>
          <a:bodyPr wrap="square" rtlCol="0">
            <a:spAutoFit/>
          </a:bodyPr>
          <a:lstStyle/>
          <a:p>
            <a:pPr algn="ctr"/>
            <a:r>
              <a:rPr lang="it-IT" sz="1600" dirty="0" smtClean="0">
                <a:solidFill>
                  <a:schemeClr val="accent1"/>
                </a:solidFill>
              </a:rPr>
              <a:t>Une version = Une branche SVN</a:t>
            </a:r>
            <a:endParaRPr lang="it-IT" sz="1600" dirty="0">
              <a:solidFill>
                <a:schemeClr val="accent1"/>
              </a:solidFill>
            </a:endParaRPr>
          </a:p>
        </p:txBody>
      </p:sp>
    </p:spTree>
    <p:extLst>
      <p:ext uri="{BB962C8B-B14F-4D97-AF65-F5344CB8AC3E}">
        <p14:creationId xmlns:p14="http://schemas.microsoft.com/office/powerpoint/2010/main" val="337346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Versionning</a:t>
            </a:r>
            <a:r>
              <a:rPr lang="fr-FR" dirty="0" smtClean="0"/>
              <a:t> - SUIVI</a:t>
            </a:r>
            <a:endParaRPr lang="fr-FR" dirty="0"/>
          </a:p>
        </p:txBody>
      </p:sp>
      <p:sp>
        <p:nvSpPr>
          <p:cNvPr id="5" name="Espace réservé du pied de page 4"/>
          <p:cNvSpPr>
            <a:spLocks noGrp="1"/>
          </p:cNvSpPr>
          <p:nvPr>
            <p:ph type="ftr" sz="quarter" idx="11"/>
          </p:nvPr>
        </p:nvSpPr>
        <p:spPr/>
        <p:txBody>
          <a:bodyPr/>
          <a:lstStyle/>
          <a:p>
            <a:r>
              <a:rPr lang="fr-FR" dirty="0"/>
              <a:t>Présentation technique 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14</a:t>
            </a:fld>
            <a:endParaRPr lang="fr-FR"/>
          </a:p>
        </p:txBody>
      </p:sp>
      <p:pic>
        <p:nvPicPr>
          <p:cNvPr id="6" name="Image 5"/>
          <p:cNvPicPr>
            <a:picLocks noChangeAspect="1"/>
          </p:cNvPicPr>
          <p:nvPr/>
        </p:nvPicPr>
        <p:blipFill>
          <a:blip r:embed="rId3"/>
          <a:stretch>
            <a:fillRect/>
          </a:stretch>
        </p:blipFill>
        <p:spPr>
          <a:xfrm>
            <a:off x="539552" y="1059582"/>
            <a:ext cx="7827419" cy="3398255"/>
          </a:xfrm>
          <a:prstGeom prst="rect">
            <a:avLst/>
          </a:prstGeom>
        </p:spPr>
      </p:pic>
    </p:spTree>
    <p:extLst>
      <p:ext uri="{BB962C8B-B14F-4D97-AF65-F5344CB8AC3E}">
        <p14:creationId xmlns:p14="http://schemas.microsoft.com/office/powerpoint/2010/main" val="3101727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a:t>Présentation technique UCC</a:t>
            </a:r>
          </a:p>
        </p:txBody>
      </p:sp>
      <p:sp>
        <p:nvSpPr>
          <p:cNvPr id="3" name="Espace réservé du numéro de diapositive 2"/>
          <p:cNvSpPr>
            <a:spLocks noGrp="1"/>
          </p:cNvSpPr>
          <p:nvPr>
            <p:ph type="sldNum" sz="quarter" idx="12"/>
          </p:nvPr>
        </p:nvSpPr>
        <p:spPr/>
        <p:txBody>
          <a:bodyPr/>
          <a:lstStyle/>
          <a:p>
            <a:fld id="{AF43E6FD-AB27-4108-A2FC-346BB5F75E3F}" type="slidenum">
              <a:rPr lang="fr-FR" smtClean="0"/>
              <a:pPr/>
              <a:t>15</a:t>
            </a:fld>
            <a:endParaRPr lang="fr-FR"/>
          </a:p>
        </p:txBody>
      </p:sp>
      <p:grpSp>
        <p:nvGrpSpPr>
          <p:cNvPr id="30" name="Zone de dessin 1"/>
          <p:cNvGrpSpPr/>
          <p:nvPr/>
        </p:nvGrpSpPr>
        <p:grpSpPr>
          <a:xfrm>
            <a:off x="1510665" y="187007"/>
            <a:ext cx="6122670" cy="4769485"/>
            <a:chOff x="0" y="0"/>
            <a:chExt cx="6122670" cy="4769485"/>
          </a:xfrm>
        </p:grpSpPr>
        <p:sp>
          <p:nvSpPr>
            <p:cNvPr id="51" name="Rectangle 50"/>
            <p:cNvSpPr/>
            <p:nvPr/>
          </p:nvSpPr>
          <p:spPr>
            <a:xfrm>
              <a:off x="0" y="0"/>
              <a:ext cx="6122670" cy="4769485"/>
            </a:xfrm>
            <a:prstGeom prst="rect">
              <a:avLst/>
            </a:prstGeom>
          </p:spPr>
        </p:sp>
        <p:sp>
          <p:nvSpPr>
            <p:cNvPr id="52" name="Rectangle à coins arrondis 51"/>
            <p:cNvSpPr/>
            <p:nvPr/>
          </p:nvSpPr>
          <p:spPr>
            <a:xfrm>
              <a:off x="77574" y="555956"/>
              <a:ext cx="2592474" cy="3657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dirty="0">
                  <a:effectLst/>
                  <a:ea typeface="Calibri" panose="020F0502020204030204" pitchFamily="34" charset="0"/>
                  <a:cs typeface="Times New Roman" panose="02020603050405020304" pitchFamily="18" charset="0"/>
                </a:rPr>
                <a:t>Expression du besoin (DM1)</a:t>
              </a:r>
            </a:p>
          </p:txBody>
        </p:sp>
        <p:sp>
          <p:nvSpPr>
            <p:cNvPr id="53" name="Rectangle à coins arrondis 52"/>
            <p:cNvSpPr/>
            <p:nvPr/>
          </p:nvSpPr>
          <p:spPr>
            <a:xfrm>
              <a:off x="95094" y="1547943"/>
              <a:ext cx="2604214"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Proposition de solution (DM3)</a:t>
              </a:r>
              <a:endParaRPr lang="fr-FR" sz="1200">
                <a:effectLst/>
                <a:latin typeface="Times New Roman" panose="02020603050405020304" pitchFamily="18" charset="0"/>
                <a:ea typeface="Times New Roman" panose="02020603050405020304" pitchFamily="18" charset="0"/>
              </a:endParaRPr>
            </a:p>
          </p:txBody>
        </p:sp>
        <p:sp>
          <p:nvSpPr>
            <p:cNvPr id="54" name="Rectangle à coins arrondis 53"/>
            <p:cNvSpPr/>
            <p:nvPr/>
          </p:nvSpPr>
          <p:spPr>
            <a:xfrm>
              <a:off x="84891" y="1043194"/>
              <a:ext cx="2607102"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Macro-chiffrage de la solution</a:t>
              </a:r>
              <a:endParaRPr lang="fr-FR" sz="1200">
                <a:effectLst/>
                <a:latin typeface="Times New Roman" panose="02020603050405020304" pitchFamily="18" charset="0"/>
                <a:ea typeface="Times New Roman" panose="02020603050405020304" pitchFamily="18" charset="0"/>
              </a:endParaRPr>
            </a:p>
          </p:txBody>
        </p:sp>
        <p:sp>
          <p:nvSpPr>
            <p:cNvPr id="55" name="Rectangle à coins arrondis 54"/>
            <p:cNvSpPr/>
            <p:nvPr/>
          </p:nvSpPr>
          <p:spPr>
            <a:xfrm>
              <a:off x="95094" y="2103898"/>
              <a:ext cx="5852163"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dirty="0">
                  <a:effectLst/>
                  <a:latin typeface="Times New Roman" panose="02020603050405020304" pitchFamily="18" charset="0"/>
                  <a:ea typeface="Calibri" panose="020F0502020204030204" pitchFamily="34" charset="0"/>
                </a:rPr>
                <a:t>Développements / TU / Spécification fonctionnelles</a:t>
              </a:r>
              <a:endParaRPr lang="fr-FR" sz="1200" dirty="0">
                <a:effectLst/>
                <a:latin typeface="Times New Roman" panose="02020603050405020304" pitchFamily="18" charset="0"/>
                <a:ea typeface="Times New Roman" panose="02020603050405020304" pitchFamily="18" charset="0"/>
              </a:endParaRPr>
            </a:p>
          </p:txBody>
        </p:sp>
        <p:sp>
          <p:nvSpPr>
            <p:cNvPr id="56" name="Rectangle à coins arrondis 55"/>
            <p:cNvSpPr/>
            <p:nvPr/>
          </p:nvSpPr>
          <p:spPr>
            <a:xfrm>
              <a:off x="106844" y="2667168"/>
              <a:ext cx="5869673"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Qualification MOEd</a:t>
              </a:r>
              <a:endParaRPr lang="fr-FR" sz="1200">
                <a:effectLst/>
                <a:latin typeface="Times New Roman" panose="02020603050405020304" pitchFamily="18" charset="0"/>
                <a:ea typeface="Times New Roman" panose="02020603050405020304" pitchFamily="18" charset="0"/>
              </a:endParaRPr>
            </a:p>
          </p:txBody>
        </p:sp>
        <p:sp>
          <p:nvSpPr>
            <p:cNvPr id="57" name="Rectangle à coins arrondis 56"/>
            <p:cNvSpPr/>
            <p:nvPr/>
          </p:nvSpPr>
          <p:spPr>
            <a:xfrm>
              <a:off x="77576" y="3171916"/>
              <a:ext cx="5935518" cy="3651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Recette MOA</a:t>
              </a:r>
              <a:endParaRPr lang="fr-FR" sz="1200">
                <a:effectLst/>
                <a:latin typeface="Times New Roman" panose="02020603050405020304" pitchFamily="18" charset="0"/>
                <a:ea typeface="Times New Roman" panose="02020603050405020304" pitchFamily="18" charset="0"/>
              </a:endParaRPr>
            </a:p>
          </p:txBody>
        </p:sp>
        <p:sp>
          <p:nvSpPr>
            <p:cNvPr id="58" name="Rectangle à coins arrondis 57"/>
            <p:cNvSpPr/>
            <p:nvPr/>
          </p:nvSpPr>
          <p:spPr>
            <a:xfrm>
              <a:off x="77578" y="3691296"/>
              <a:ext cx="5957461" cy="3651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Pré-production</a:t>
              </a:r>
              <a:endParaRPr lang="fr-FR" sz="1200">
                <a:effectLst/>
                <a:latin typeface="Times New Roman" panose="02020603050405020304" pitchFamily="18" charset="0"/>
                <a:ea typeface="Times New Roman" panose="02020603050405020304" pitchFamily="18" charset="0"/>
              </a:endParaRPr>
            </a:p>
          </p:txBody>
        </p:sp>
        <p:sp>
          <p:nvSpPr>
            <p:cNvPr id="59" name="Rectangle à coins arrondis 58"/>
            <p:cNvSpPr/>
            <p:nvPr/>
          </p:nvSpPr>
          <p:spPr>
            <a:xfrm>
              <a:off x="55639" y="4232621"/>
              <a:ext cx="6001345" cy="3651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Production</a:t>
              </a:r>
              <a:endParaRPr lang="fr-FR" sz="1200">
                <a:effectLst/>
                <a:latin typeface="Times New Roman" panose="02020603050405020304" pitchFamily="18" charset="0"/>
                <a:ea typeface="Times New Roman" panose="02020603050405020304" pitchFamily="18" charset="0"/>
              </a:endParaRPr>
            </a:p>
          </p:txBody>
        </p:sp>
        <p:sp>
          <p:nvSpPr>
            <p:cNvPr id="60" name="Rectangle avec flèche vers le bas 59"/>
            <p:cNvSpPr/>
            <p:nvPr/>
          </p:nvSpPr>
          <p:spPr>
            <a:xfrm>
              <a:off x="855608" y="58522"/>
              <a:ext cx="980507" cy="438911"/>
            </a:xfrm>
            <a:prstGeom prst="downArrow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ea typeface="Calibri" panose="020F0502020204030204" pitchFamily="34" charset="0"/>
                  <a:cs typeface="Times New Roman" panose="02020603050405020304" pitchFamily="18" charset="0"/>
                </a:rPr>
                <a:t>Évolutions</a:t>
              </a:r>
            </a:p>
          </p:txBody>
        </p:sp>
        <p:sp>
          <p:nvSpPr>
            <p:cNvPr id="61" name="Rectangle à coins arrondis 60"/>
            <p:cNvSpPr/>
            <p:nvPr/>
          </p:nvSpPr>
          <p:spPr>
            <a:xfrm>
              <a:off x="3208493" y="555956"/>
              <a:ext cx="2592070" cy="3651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Signalisation</a:t>
              </a:r>
              <a:endParaRPr lang="fr-FR" sz="1200">
                <a:effectLst/>
                <a:latin typeface="Times New Roman" panose="02020603050405020304" pitchFamily="18" charset="0"/>
                <a:ea typeface="Times New Roman" panose="02020603050405020304" pitchFamily="18" charset="0"/>
              </a:endParaRPr>
            </a:p>
          </p:txBody>
        </p:sp>
        <p:sp>
          <p:nvSpPr>
            <p:cNvPr id="62" name="Rectangle avec flèche vers le bas 61"/>
            <p:cNvSpPr/>
            <p:nvPr/>
          </p:nvSpPr>
          <p:spPr>
            <a:xfrm>
              <a:off x="3991220" y="48326"/>
              <a:ext cx="980440" cy="438785"/>
            </a:xfrm>
            <a:prstGeom prst="downArrow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Corrections</a:t>
              </a:r>
              <a:endParaRPr lang="fr-FR" sz="1200">
                <a:effectLst/>
                <a:latin typeface="Times New Roman" panose="02020603050405020304" pitchFamily="18" charset="0"/>
                <a:ea typeface="Times New Roman" panose="02020603050405020304" pitchFamily="18" charset="0"/>
              </a:endParaRPr>
            </a:p>
          </p:txBody>
        </p:sp>
        <p:sp>
          <p:nvSpPr>
            <p:cNvPr id="63" name="Rectangle à coins arrondis 62"/>
            <p:cNvSpPr/>
            <p:nvPr/>
          </p:nvSpPr>
          <p:spPr>
            <a:xfrm>
              <a:off x="3193813" y="1284595"/>
              <a:ext cx="2606675"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latin typeface="Times New Roman" panose="02020603050405020304" pitchFamily="18" charset="0"/>
                  <a:ea typeface="Calibri" panose="020F0502020204030204" pitchFamily="34" charset="0"/>
                </a:rPr>
                <a:t>Reformulation</a:t>
              </a:r>
              <a:endParaRPr lang="fr-FR"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345299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3"/>
          </p:nvPr>
        </p:nvSpPr>
        <p:spPr/>
        <p:txBody>
          <a:bodyPr/>
          <a:lstStyle/>
          <a:p>
            <a:r>
              <a:rPr lang="fr-FR" dirty="0"/>
              <a:t>Présentation technique UCC</a:t>
            </a:r>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16</a:t>
            </a:fld>
            <a:endParaRPr lang="fr-FR" dirty="0"/>
          </a:p>
        </p:txBody>
      </p:sp>
      <p:sp>
        <p:nvSpPr>
          <p:cNvPr id="5" name="Titre 4"/>
          <p:cNvSpPr>
            <a:spLocks noGrp="1"/>
          </p:cNvSpPr>
          <p:nvPr>
            <p:ph type="ctrTitle"/>
          </p:nvPr>
        </p:nvSpPr>
        <p:spPr/>
        <p:txBody>
          <a:bodyPr/>
          <a:lstStyle/>
          <a:p>
            <a:r>
              <a:rPr lang="fr-FR" dirty="0" smtClean="0"/>
              <a:t>Les développements</a:t>
            </a:r>
            <a:endParaRPr lang="fr-FR" dirty="0"/>
          </a:p>
        </p:txBody>
      </p:sp>
      <p:pic>
        <p:nvPicPr>
          <p:cNvPr id="7" name="Espace réservé pour une image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2517" b="12517"/>
          <a:stretch>
            <a:fillRect/>
          </a:stretch>
        </p:blipFill>
        <p:spPr/>
      </p:pic>
    </p:spTree>
    <p:extLst>
      <p:ext uri="{BB962C8B-B14F-4D97-AF65-F5344CB8AC3E}">
        <p14:creationId xmlns:p14="http://schemas.microsoft.com/office/powerpoint/2010/main" val="642750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Nom de la présentation</a:t>
            </a:r>
            <a:endParaRPr lang="fr-FR"/>
          </a:p>
        </p:txBody>
      </p:sp>
      <p:sp>
        <p:nvSpPr>
          <p:cNvPr id="3" name="Espace réservé du numéro de diapositive 2"/>
          <p:cNvSpPr>
            <a:spLocks noGrp="1"/>
          </p:cNvSpPr>
          <p:nvPr>
            <p:ph type="sldNum" sz="quarter" idx="12"/>
          </p:nvPr>
        </p:nvSpPr>
        <p:spPr/>
        <p:txBody>
          <a:bodyPr/>
          <a:lstStyle/>
          <a:p>
            <a:fld id="{AF43E6FD-AB27-4108-A2FC-346BB5F75E3F}" type="slidenum">
              <a:rPr lang="fr-FR" smtClean="0"/>
              <a:pPr/>
              <a:t>17</a:t>
            </a:fld>
            <a:endParaRPr lang="fr-FR"/>
          </a:p>
        </p:txBody>
      </p:sp>
      <p:sp>
        <p:nvSpPr>
          <p:cNvPr id="5" name="Espace réservé du contenu 12"/>
          <p:cNvSpPr txBox="1">
            <a:spLocks/>
          </p:cNvSpPr>
          <p:nvPr/>
        </p:nvSpPr>
        <p:spPr>
          <a:xfrm>
            <a:off x="395287" y="339502"/>
            <a:ext cx="6336953" cy="4284885"/>
          </a:xfrm>
          <a:prstGeom prst="rect">
            <a:avLst/>
          </a:prstGeom>
        </p:spPr>
        <p:txBody>
          <a:bodyPr/>
          <a:lstStyle>
            <a:lvl1pPr marL="271463" indent="-271463" algn="l" defTabSz="914199" rtl="0" eaLnBrk="1" latinLnBrk="0" hangingPunct="1">
              <a:spcBef>
                <a:spcPts val="600"/>
              </a:spcBef>
              <a:buClr>
                <a:srgbClr val="CF022B"/>
              </a:buClr>
              <a:buSzPct val="90000"/>
              <a:buFontTx/>
              <a:buBlip>
                <a:blip r:embed="rId2"/>
              </a:buBlip>
              <a:tabLst/>
              <a:defRPr sz="16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4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2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400" dirty="0"/>
              <a:t>Analyse</a:t>
            </a:r>
          </a:p>
          <a:p>
            <a:pPr lvl="1"/>
            <a:r>
              <a:rPr lang="fr-FR" sz="1200" dirty="0"/>
              <a:t>Lire la DM ou la reformulation puis </a:t>
            </a:r>
          </a:p>
          <a:p>
            <a:pPr lvl="1"/>
            <a:r>
              <a:rPr lang="fr-FR" sz="1200" dirty="0"/>
              <a:t>Demander le JIRA correspondant</a:t>
            </a:r>
          </a:p>
          <a:p>
            <a:pPr lvl="1"/>
            <a:r>
              <a:rPr lang="fr-FR" sz="1200" dirty="0"/>
              <a:t>Demander une présentation fonctionnelle ou technique au responsable </a:t>
            </a:r>
            <a:r>
              <a:rPr lang="fr-FR" sz="1200" dirty="0" smtClean="0"/>
              <a:t>correspondant</a:t>
            </a:r>
            <a:endParaRPr lang="fr-FR" sz="1200" dirty="0"/>
          </a:p>
          <a:p>
            <a:r>
              <a:rPr lang="fr-FR" sz="1400" dirty="0"/>
              <a:t>Dev / TU</a:t>
            </a:r>
          </a:p>
          <a:p>
            <a:pPr lvl="1"/>
            <a:r>
              <a:rPr lang="fr-FR" sz="1200" dirty="0"/>
              <a:t>Créer la branche (Si nécessaire)</a:t>
            </a:r>
          </a:p>
          <a:p>
            <a:pPr lvl="1"/>
            <a:r>
              <a:rPr lang="fr-FR" sz="1200" dirty="0"/>
              <a:t>Installer l'environnement de travail correspondant à la branche (Si nécessaire)</a:t>
            </a:r>
          </a:p>
          <a:p>
            <a:pPr lvl="1"/>
            <a:r>
              <a:rPr lang="fr-FR" sz="1200" dirty="0"/>
              <a:t>Développer et </a:t>
            </a:r>
            <a:r>
              <a:rPr lang="fr-FR" sz="1200" dirty="0" err="1"/>
              <a:t>creer</a:t>
            </a:r>
            <a:r>
              <a:rPr lang="fr-FR" sz="1200" dirty="0"/>
              <a:t>/modifier les </a:t>
            </a:r>
            <a:r>
              <a:rPr lang="fr-FR" sz="1200" dirty="0" err="1"/>
              <a:t>TUs</a:t>
            </a:r>
            <a:r>
              <a:rPr lang="fr-FR" sz="1200" dirty="0"/>
              <a:t> auto</a:t>
            </a:r>
          </a:p>
          <a:p>
            <a:pPr lvl="1"/>
            <a:r>
              <a:rPr lang="fr-FR" sz="1200" dirty="0" err="1"/>
              <a:t>Commits</a:t>
            </a:r>
            <a:r>
              <a:rPr lang="fr-FR" sz="1200" dirty="0"/>
              <a:t> intermédiaires et/ou finaux</a:t>
            </a:r>
          </a:p>
          <a:p>
            <a:pPr lvl="1"/>
            <a:r>
              <a:rPr lang="fr-FR" sz="1200" dirty="0"/>
              <a:t>Demander les revues de code et traiter les retours</a:t>
            </a:r>
          </a:p>
          <a:p>
            <a:r>
              <a:rPr lang="fr-FR" sz="1400" dirty="0"/>
              <a:t>TU</a:t>
            </a:r>
          </a:p>
          <a:p>
            <a:pPr lvl="1"/>
            <a:r>
              <a:rPr lang="fr-FR" sz="1200" dirty="0"/>
              <a:t>Déployer en DEV</a:t>
            </a:r>
          </a:p>
          <a:p>
            <a:pPr lvl="1"/>
            <a:r>
              <a:rPr lang="fr-FR" sz="1200" dirty="0"/>
              <a:t>Faire les tests unitaires non automatisés</a:t>
            </a:r>
          </a:p>
          <a:p>
            <a:r>
              <a:rPr lang="fr-FR" sz="1400" dirty="0"/>
              <a:t>Finalisation</a:t>
            </a:r>
          </a:p>
          <a:p>
            <a:pPr lvl="1"/>
            <a:r>
              <a:rPr lang="fr-FR" sz="1200" dirty="0"/>
              <a:t>Reporter le code si version supérieur existante</a:t>
            </a:r>
          </a:p>
          <a:p>
            <a:pPr lvl="1"/>
            <a:r>
              <a:rPr lang="fr-FR" sz="1200" dirty="0"/>
              <a:t>Livrer en qualification et envoyé email de livraison (Si demandé)</a:t>
            </a:r>
          </a:p>
          <a:p>
            <a:pPr lvl="1"/>
            <a:r>
              <a:rPr lang="fr-FR" sz="1200" dirty="0"/>
              <a:t>Maj de QC si </a:t>
            </a:r>
            <a:r>
              <a:rPr lang="fr-FR" sz="1200" dirty="0" err="1"/>
              <a:t>defect</a:t>
            </a:r>
            <a:endParaRPr lang="fr-FR" sz="1200" dirty="0"/>
          </a:p>
          <a:p>
            <a:endParaRPr lang="fr-FR" sz="1400" dirty="0"/>
          </a:p>
        </p:txBody>
      </p:sp>
      <p:pic>
        <p:nvPicPr>
          <p:cNvPr id="1026" name="Picture 2" descr="Résultat de recherche d'images pour &quot;Analys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827" y="339502"/>
            <a:ext cx="960041" cy="1200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développement informatiqu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6012" y="1539553"/>
            <a:ext cx="1114360" cy="11380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validation bonhomm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827" y="2550798"/>
            <a:ext cx="1246134" cy="13399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bonhomme livraison&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361" y="3738571"/>
            <a:ext cx="1242608" cy="124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20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
          </p:nvPr>
        </p:nvSpPr>
        <p:spPr/>
        <p:txBody>
          <a:bodyPr/>
          <a:lstStyle/>
          <a:p>
            <a:r>
              <a:rPr lang="fr-FR" dirty="0" smtClean="0"/>
              <a:t>Depuis le poste du développeur</a:t>
            </a:r>
            <a:endParaRPr lang="fr-FR" dirty="0"/>
          </a:p>
          <a:p>
            <a:r>
              <a:rPr lang="fr-FR" dirty="0" smtClean="0"/>
              <a:t>Atelier fourni</a:t>
            </a:r>
          </a:p>
          <a:p>
            <a:pPr lvl="1"/>
            <a:r>
              <a:rPr lang="fr-FR" dirty="0" smtClean="0"/>
              <a:t>Eclipse Néon avec :</a:t>
            </a:r>
            <a:endParaRPr lang="fr-FR" dirty="0"/>
          </a:p>
          <a:p>
            <a:pPr lvl="2"/>
            <a:r>
              <a:rPr lang="fr-FR" dirty="0" smtClean="0"/>
              <a:t>Sonar configuré</a:t>
            </a:r>
          </a:p>
          <a:p>
            <a:pPr lvl="2"/>
            <a:r>
              <a:rPr lang="fr-FR" dirty="0" smtClean="0"/>
              <a:t>SVN </a:t>
            </a:r>
            <a:r>
              <a:rPr lang="fr-FR" dirty="0" err="1" smtClean="0"/>
              <a:t>pré-enregistré</a:t>
            </a:r>
            <a:r>
              <a:rPr lang="fr-FR" dirty="0" smtClean="0"/>
              <a:t> (login à fournir)</a:t>
            </a:r>
          </a:p>
          <a:p>
            <a:pPr lvl="2"/>
            <a:r>
              <a:rPr lang="fr-FR" dirty="0" smtClean="0"/>
              <a:t>Serveurs configurés </a:t>
            </a:r>
          </a:p>
          <a:p>
            <a:pPr lvl="1"/>
            <a:r>
              <a:rPr lang="fr-FR" dirty="0" smtClean="0"/>
              <a:t>En général, un </a:t>
            </a:r>
            <a:r>
              <a:rPr lang="fr-FR" dirty="0" err="1" smtClean="0"/>
              <a:t>workspace</a:t>
            </a:r>
            <a:r>
              <a:rPr lang="fr-FR" dirty="0" smtClean="0"/>
              <a:t> par palier</a:t>
            </a:r>
            <a:endParaRPr lang="fr-FR" dirty="0"/>
          </a:p>
        </p:txBody>
      </p:sp>
      <p:sp>
        <p:nvSpPr>
          <p:cNvPr id="3" name="Titre 2"/>
          <p:cNvSpPr>
            <a:spLocks noGrp="1"/>
          </p:cNvSpPr>
          <p:nvPr>
            <p:ph type="title"/>
          </p:nvPr>
        </p:nvSpPr>
        <p:spPr/>
        <p:txBody>
          <a:bodyPr/>
          <a:lstStyle/>
          <a:p>
            <a:r>
              <a:rPr lang="fr-FR" dirty="0" smtClean="0"/>
              <a:t>Les Développements </a:t>
            </a:r>
            <a:r>
              <a:rPr lang="fr-FR" dirty="0" err="1" smtClean="0"/>
              <a:t>JAva</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18</a:t>
            </a:fld>
            <a:endParaRPr lang="fr-FR" dirty="0"/>
          </a:p>
        </p:txBody>
      </p:sp>
      <p:pic>
        <p:nvPicPr>
          <p:cNvPr id="3074" name="Picture 2" descr="https://jaxenter.com/wp-content/uploads/2016/06/Eclipse-Neon-300x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987574"/>
            <a:ext cx="2003499" cy="133566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4"/>
          <a:stretch>
            <a:fillRect/>
          </a:stretch>
        </p:blipFill>
        <p:spPr>
          <a:xfrm>
            <a:off x="5928059" y="2643758"/>
            <a:ext cx="2171700" cy="1638300"/>
          </a:xfrm>
          <a:prstGeom prst="rect">
            <a:avLst/>
          </a:prstGeom>
        </p:spPr>
      </p:pic>
    </p:spTree>
    <p:extLst>
      <p:ext uri="{BB962C8B-B14F-4D97-AF65-F5344CB8AC3E}">
        <p14:creationId xmlns:p14="http://schemas.microsoft.com/office/powerpoint/2010/main" val="2762931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
          </p:nvPr>
        </p:nvSpPr>
        <p:spPr/>
        <p:txBody>
          <a:bodyPr/>
          <a:lstStyle/>
          <a:p>
            <a:r>
              <a:rPr lang="fr-FR" dirty="0" smtClean="0"/>
              <a:t>Développements sur VM spécifique</a:t>
            </a:r>
            <a:endParaRPr lang="fr-FR" dirty="0"/>
          </a:p>
          <a:p>
            <a:pPr lvl="1"/>
            <a:r>
              <a:rPr lang="fr-FR" dirty="0" smtClean="0"/>
              <a:t>VM Windows Server 2012</a:t>
            </a:r>
          </a:p>
          <a:p>
            <a:pPr lvl="1"/>
            <a:r>
              <a:rPr lang="fr-FR" dirty="0" smtClean="0"/>
              <a:t>Accès par RDP</a:t>
            </a:r>
          </a:p>
          <a:p>
            <a:r>
              <a:rPr lang="fr-FR" dirty="0" smtClean="0"/>
              <a:t>Outils spécifiques pour </a:t>
            </a:r>
            <a:r>
              <a:rPr lang="fr-FR" dirty="0" err="1" smtClean="0"/>
              <a:t>Génio</a:t>
            </a:r>
            <a:r>
              <a:rPr lang="fr-FR" dirty="0"/>
              <a:t> </a:t>
            </a:r>
            <a:r>
              <a:rPr lang="fr-FR" dirty="0" smtClean="0"/>
              <a:t>/ </a:t>
            </a:r>
            <a:r>
              <a:rPr lang="fr-FR" dirty="0" err="1" smtClean="0"/>
              <a:t>Dollaru</a:t>
            </a:r>
            <a:endParaRPr lang="fr-FR" dirty="0" smtClean="0"/>
          </a:p>
        </p:txBody>
      </p:sp>
      <p:sp>
        <p:nvSpPr>
          <p:cNvPr id="3" name="Titre 2"/>
          <p:cNvSpPr>
            <a:spLocks noGrp="1"/>
          </p:cNvSpPr>
          <p:nvPr>
            <p:ph type="title"/>
          </p:nvPr>
        </p:nvSpPr>
        <p:spPr/>
        <p:txBody>
          <a:bodyPr/>
          <a:lstStyle/>
          <a:p>
            <a:r>
              <a:rPr lang="fr-FR" dirty="0" smtClean="0"/>
              <a:t>Les Développements </a:t>
            </a:r>
            <a:r>
              <a:rPr lang="fr-FR" dirty="0" err="1" smtClean="0"/>
              <a:t>Genio</a:t>
            </a:r>
            <a:r>
              <a:rPr lang="fr-FR" dirty="0" smtClean="0"/>
              <a:t> / CFT / </a:t>
            </a:r>
            <a:r>
              <a:rPr lang="fr-FR" dirty="0" err="1" smtClean="0"/>
              <a:t>Dollaru</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19</a:t>
            </a:fld>
            <a:endParaRPr lang="fr-FR" dirty="0"/>
          </a:p>
        </p:txBody>
      </p:sp>
      <p:pic>
        <p:nvPicPr>
          <p:cNvPr id="4" name="Image 3"/>
          <p:cNvPicPr>
            <a:picLocks noChangeAspect="1"/>
          </p:cNvPicPr>
          <p:nvPr/>
        </p:nvPicPr>
        <p:blipFill>
          <a:blip r:embed="rId3"/>
          <a:stretch>
            <a:fillRect/>
          </a:stretch>
        </p:blipFill>
        <p:spPr>
          <a:xfrm>
            <a:off x="6084168" y="1131590"/>
            <a:ext cx="923925" cy="542925"/>
          </a:xfrm>
          <a:prstGeom prst="rect">
            <a:avLst/>
          </a:prstGeom>
        </p:spPr>
      </p:pic>
      <p:pic>
        <p:nvPicPr>
          <p:cNvPr id="7" name="Image 6"/>
          <p:cNvPicPr>
            <a:picLocks noChangeAspect="1"/>
          </p:cNvPicPr>
          <p:nvPr/>
        </p:nvPicPr>
        <p:blipFill>
          <a:blip r:embed="rId4"/>
          <a:stretch>
            <a:fillRect/>
          </a:stretch>
        </p:blipFill>
        <p:spPr>
          <a:xfrm>
            <a:off x="5364088" y="1779662"/>
            <a:ext cx="2584701" cy="1577053"/>
          </a:xfrm>
          <a:prstGeom prst="rect">
            <a:avLst/>
          </a:prstGeom>
          <a:ln>
            <a:solidFill>
              <a:schemeClr val="tx1"/>
            </a:solidFill>
          </a:ln>
        </p:spPr>
      </p:pic>
      <p:pic>
        <p:nvPicPr>
          <p:cNvPr id="8" name="Image 7"/>
          <p:cNvPicPr>
            <a:picLocks noChangeAspect="1"/>
          </p:cNvPicPr>
          <p:nvPr/>
        </p:nvPicPr>
        <p:blipFill>
          <a:blip r:embed="rId5"/>
          <a:stretch>
            <a:fillRect/>
          </a:stretch>
        </p:blipFill>
        <p:spPr>
          <a:xfrm>
            <a:off x="6012160" y="3396728"/>
            <a:ext cx="1586985" cy="1263254"/>
          </a:xfrm>
          <a:prstGeom prst="rect">
            <a:avLst/>
          </a:prstGeom>
          <a:ln>
            <a:solidFill>
              <a:schemeClr val="tx1"/>
            </a:solidFill>
          </a:ln>
        </p:spPr>
      </p:pic>
    </p:spTree>
    <p:extLst>
      <p:ext uri="{BB962C8B-B14F-4D97-AF65-F5344CB8AC3E}">
        <p14:creationId xmlns:p14="http://schemas.microsoft.com/office/powerpoint/2010/main" val="127372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3"/>
          </p:nvPr>
        </p:nvSpPr>
        <p:spPr/>
        <p:txBody>
          <a:bodyPr/>
          <a:lstStyle/>
          <a:p>
            <a:pPr lvl="1"/>
            <a:r>
              <a:rPr lang="fr-FR" sz="2000" b="0" dirty="0" smtClean="0"/>
              <a:t>1|L’équipe</a:t>
            </a:r>
            <a:endParaRPr lang="fr-FR" sz="2000" b="0" dirty="0"/>
          </a:p>
          <a:p>
            <a:r>
              <a:rPr lang="fr-FR" dirty="0" smtClean="0"/>
              <a:t>2|Les applications</a:t>
            </a:r>
          </a:p>
          <a:p>
            <a:r>
              <a:rPr lang="fr-FR" dirty="0" smtClean="0"/>
              <a:t>3|Le </a:t>
            </a:r>
            <a:r>
              <a:rPr lang="fr-FR" dirty="0" err="1" smtClean="0"/>
              <a:t>versionning</a:t>
            </a:r>
            <a:endParaRPr lang="fr-FR" dirty="0" smtClean="0"/>
          </a:p>
          <a:p>
            <a:r>
              <a:rPr lang="fr-FR" dirty="0"/>
              <a:t>4</a:t>
            </a:r>
            <a:r>
              <a:rPr lang="fr-FR" dirty="0" smtClean="0"/>
              <a:t>|Les développements</a:t>
            </a:r>
          </a:p>
          <a:p>
            <a:r>
              <a:rPr lang="fr-FR" dirty="0" smtClean="0"/>
              <a:t>5|Les environnements</a:t>
            </a:r>
          </a:p>
          <a:p>
            <a:r>
              <a:rPr lang="fr-FR" dirty="0" smtClean="0"/>
              <a:t>6|Organisation documentaire</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a:t>
            </a:fld>
            <a:endParaRPr lang="fr-FR" dirty="0"/>
          </a:p>
        </p:txBody>
      </p:sp>
      <p:sp>
        <p:nvSpPr>
          <p:cNvPr id="2" name="Espace réservé du pied de page 1"/>
          <p:cNvSpPr>
            <a:spLocks noGrp="1"/>
          </p:cNvSpPr>
          <p:nvPr>
            <p:ph type="ftr" sz="quarter" idx="11"/>
          </p:nvPr>
        </p:nvSpPr>
        <p:spPr/>
        <p:txBody>
          <a:bodyPr/>
          <a:lstStyle/>
          <a:p>
            <a:r>
              <a:rPr lang="fr-FR" dirty="0" smtClean="0"/>
              <a:t>Présentation technique UCC</a:t>
            </a:r>
            <a:endParaRPr lang="fr-FR" dirty="0"/>
          </a:p>
        </p:txBody>
      </p:sp>
    </p:spTree>
    <p:extLst>
      <p:ext uri="{BB962C8B-B14F-4D97-AF65-F5344CB8AC3E}">
        <p14:creationId xmlns:p14="http://schemas.microsoft.com/office/powerpoint/2010/main" val="1049217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it-IT" dirty="0" smtClean="0"/>
              <a:t>Les développements</a:t>
            </a:r>
            <a:endParaRPr lang="it-IT" dirty="0"/>
          </a:p>
        </p:txBody>
      </p:sp>
      <p:sp>
        <p:nvSpPr>
          <p:cNvPr id="7" name="Espace réservé du pied de page 6"/>
          <p:cNvSpPr>
            <a:spLocks noGrp="1"/>
          </p:cNvSpPr>
          <p:nvPr>
            <p:ph type="ftr" sz="quarter" idx="11"/>
          </p:nvPr>
        </p:nvSpPr>
        <p:spPr/>
        <p:txBody>
          <a:bodyPr/>
          <a:lstStyle/>
          <a:p>
            <a:r>
              <a:rPr lang="fr-FR" dirty="0"/>
              <a:t>Présentation technique 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20</a:t>
            </a:fld>
            <a:endParaRPr lang="fr-FR" dirty="0"/>
          </a:p>
        </p:txBody>
      </p:sp>
      <p:sp>
        <p:nvSpPr>
          <p:cNvPr id="6" name="Rectangle 5"/>
          <p:cNvSpPr/>
          <p:nvPr/>
        </p:nvSpPr>
        <p:spPr>
          <a:xfrm>
            <a:off x="395287" y="4087360"/>
            <a:ext cx="8353425" cy="537034"/>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52000" tIns="144000" rIns="252000" bIns="144000" rtlCol="0" anchor="b">
            <a:spAutoFit/>
          </a:bodyPr>
          <a:lstStyle/>
          <a:p>
            <a:r>
              <a:rPr lang="en-GB" sz="1600" dirty="0" smtClean="0"/>
              <a:t>Attention: </a:t>
            </a:r>
            <a:r>
              <a:rPr lang="en-GB" sz="1600" dirty="0" err="1" smtClean="0"/>
              <a:t>quelques</a:t>
            </a:r>
            <a:r>
              <a:rPr lang="en-GB" sz="1600" dirty="0" smtClean="0"/>
              <a:t> differences sur les </a:t>
            </a:r>
            <a:r>
              <a:rPr lang="en-GB" sz="1600" dirty="0" err="1" smtClean="0"/>
              <a:t>développements</a:t>
            </a:r>
            <a:r>
              <a:rPr lang="en-GB" sz="1600" dirty="0" smtClean="0"/>
              <a:t> </a:t>
            </a:r>
            <a:r>
              <a:rPr lang="en-GB" sz="1600" dirty="0" err="1" smtClean="0"/>
              <a:t>Genio</a:t>
            </a:r>
            <a:endParaRPr lang="en-GB" sz="1600" dirty="0"/>
          </a:p>
        </p:txBody>
      </p:sp>
      <p:pic>
        <p:nvPicPr>
          <p:cNvPr id="2050" name="Picture 2" descr="https://upload.wikimedia.org/wikipedia/en/thumb/9/9f/Subversion_Logo.svg/1280px-Subversion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558" y="1521812"/>
            <a:ext cx="915962" cy="5481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iki.jenkins.io/download/attachments/2916393/logo.png?version=1&amp;modificationDate=1302753947000&amp;api=v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9563" y="1388992"/>
            <a:ext cx="590541" cy="8171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rosehosting.com/blog/wp-content/uploads/2015/02/phabricator.png"/>
          <p:cNvPicPr>
            <a:picLocks noChangeAspect="1" noChangeArrowheads="1"/>
          </p:cNvPicPr>
          <p:nvPr/>
        </p:nvPicPr>
        <p:blipFill rotWithShape="1">
          <a:blip r:embed="rId5">
            <a:extLst>
              <a:ext uri="{28A0092B-C50C-407E-A947-70E740481C1C}">
                <a14:useLocalDpi xmlns:a14="http://schemas.microsoft.com/office/drawing/2010/main" val="0"/>
              </a:ext>
            </a:extLst>
          </a:blip>
          <a:srcRect t="20679" b="17129"/>
          <a:stretch/>
        </p:blipFill>
        <p:spPr bwMode="auto">
          <a:xfrm>
            <a:off x="1935051" y="3435846"/>
            <a:ext cx="926268"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impledeveloper.com/wp-content/uploads/2013/07/software-developer-succes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7858" y="1835181"/>
            <a:ext cx="1140653" cy="85549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i.pinimg.com/originals/1c/c0/7a/1cc07a1ebac447213742940dd1ed2abe.jpg"/>
          <p:cNvPicPr>
            <a:picLocks noChangeAspect="1" noChangeArrowheads="1"/>
          </p:cNvPicPr>
          <p:nvPr/>
        </p:nvPicPr>
        <p:blipFill rotWithShape="1">
          <a:blip r:embed="rId7">
            <a:extLst>
              <a:ext uri="{28A0092B-C50C-407E-A947-70E740481C1C}">
                <a14:useLocalDpi xmlns:a14="http://schemas.microsoft.com/office/drawing/2010/main" val="0"/>
              </a:ext>
            </a:extLst>
          </a:blip>
          <a:srcRect l="7616" t="34957" r="5446" b="34804"/>
          <a:stretch/>
        </p:blipFill>
        <p:spPr bwMode="auto">
          <a:xfrm>
            <a:off x="5164075" y="2676569"/>
            <a:ext cx="1221516" cy="3186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iconattitude.com/icons/open_icon_library/gnome-style/png/256/network-serv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675" y="920409"/>
            <a:ext cx="629969" cy="62996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s://www.iconattitude.com/icons/open_icon_library/gnome-style/png/256/network-serv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675" y="1487656"/>
            <a:ext cx="629969" cy="6299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https://www.iconattitude.com/icons/open_icon_library/gnome-style/png/256/network-server-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675" y="2069722"/>
            <a:ext cx="629969" cy="62996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avec flèche 7"/>
          <p:cNvCxnSpPr>
            <a:stCxn id="2052" idx="3"/>
            <a:endCxn id="2060" idx="1"/>
          </p:cNvCxnSpPr>
          <p:nvPr/>
        </p:nvCxnSpPr>
        <p:spPr>
          <a:xfrm flipV="1">
            <a:off x="6070104" y="1235394"/>
            <a:ext cx="981571" cy="562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eur droit avec flèche 9"/>
          <p:cNvCxnSpPr>
            <a:stCxn id="2052" idx="3"/>
            <a:endCxn id="13" idx="1"/>
          </p:cNvCxnSpPr>
          <p:nvPr/>
        </p:nvCxnSpPr>
        <p:spPr>
          <a:xfrm>
            <a:off x="6070104" y="1797583"/>
            <a:ext cx="981571" cy="50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eur droit avec flèche 11"/>
          <p:cNvCxnSpPr>
            <a:stCxn id="2052" idx="3"/>
            <a:endCxn id="14" idx="1"/>
          </p:cNvCxnSpPr>
          <p:nvPr/>
        </p:nvCxnSpPr>
        <p:spPr>
          <a:xfrm>
            <a:off x="6070104" y="1797583"/>
            <a:ext cx="981571" cy="5871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ZoneTexte 17"/>
          <p:cNvSpPr txBox="1"/>
          <p:nvPr/>
        </p:nvSpPr>
        <p:spPr>
          <a:xfrm>
            <a:off x="6171267" y="660093"/>
            <a:ext cx="2390783" cy="276999"/>
          </a:xfrm>
          <a:prstGeom prst="rect">
            <a:avLst/>
          </a:prstGeom>
          <a:noFill/>
        </p:spPr>
        <p:txBody>
          <a:bodyPr wrap="none" rtlCol="0">
            <a:spAutoFit/>
          </a:bodyPr>
          <a:lstStyle/>
          <a:p>
            <a:r>
              <a:rPr lang="fr-FR" sz="1200" dirty="0" smtClean="0"/>
              <a:t>Déploiement en Dev / </a:t>
            </a:r>
            <a:r>
              <a:rPr lang="fr-FR" sz="1200" dirty="0" err="1" smtClean="0"/>
              <a:t>Qualif</a:t>
            </a:r>
            <a:r>
              <a:rPr lang="fr-FR" sz="1200" dirty="0" smtClean="0"/>
              <a:t> </a:t>
            </a:r>
            <a:r>
              <a:rPr lang="fr-FR" sz="1200" dirty="0" err="1" smtClean="0"/>
              <a:t>MOEd</a:t>
            </a:r>
            <a:endParaRPr lang="fr-FR" sz="1200" dirty="0"/>
          </a:p>
        </p:txBody>
      </p:sp>
      <p:cxnSp>
        <p:nvCxnSpPr>
          <p:cNvPr id="20" name="Connecteur droit avec flèche 19"/>
          <p:cNvCxnSpPr>
            <a:stCxn id="2050" idx="3"/>
            <a:endCxn id="2052" idx="1"/>
          </p:cNvCxnSpPr>
          <p:nvPr/>
        </p:nvCxnSpPr>
        <p:spPr>
          <a:xfrm>
            <a:off x="4875520" y="1795885"/>
            <a:ext cx="604043" cy="16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necteur droit avec flèche 27"/>
          <p:cNvCxnSpPr>
            <a:stCxn id="2052" idx="2"/>
            <a:endCxn id="2058" idx="0"/>
          </p:cNvCxnSpPr>
          <p:nvPr/>
        </p:nvCxnSpPr>
        <p:spPr>
          <a:xfrm flipH="1">
            <a:off x="5774833" y="2206173"/>
            <a:ext cx="1" cy="4703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onnecteur droit avec flèche 30"/>
          <p:cNvCxnSpPr>
            <a:stCxn id="2056" idx="3"/>
            <a:endCxn id="2050" idx="1"/>
          </p:cNvCxnSpPr>
          <p:nvPr/>
        </p:nvCxnSpPr>
        <p:spPr>
          <a:xfrm flipV="1">
            <a:off x="2968511" y="1795885"/>
            <a:ext cx="991047" cy="4670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49" name="Connecteur droit avec flèche 2048"/>
          <p:cNvCxnSpPr>
            <a:stCxn id="2056" idx="2"/>
            <a:endCxn id="2054" idx="0"/>
          </p:cNvCxnSpPr>
          <p:nvPr/>
        </p:nvCxnSpPr>
        <p:spPr>
          <a:xfrm>
            <a:off x="2398185" y="2690671"/>
            <a:ext cx="0" cy="7451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1" name="ZoneTexte 40"/>
          <p:cNvSpPr txBox="1"/>
          <p:nvPr/>
        </p:nvSpPr>
        <p:spPr>
          <a:xfrm>
            <a:off x="4690091" y="1079687"/>
            <a:ext cx="2114681" cy="276999"/>
          </a:xfrm>
          <a:prstGeom prst="rect">
            <a:avLst/>
          </a:prstGeom>
          <a:noFill/>
        </p:spPr>
        <p:txBody>
          <a:bodyPr wrap="none" rtlCol="0">
            <a:spAutoFit/>
          </a:bodyPr>
          <a:lstStyle/>
          <a:p>
            <a:r>
              <a:rPr lang="fr-FR" sz="1200" dirty="0" err="1" smtClean="0"/>
              <a:t>Build</a:t>
            </a:r>
            <a:r>
              <a:rPr lang="fr-FR" sz="1200" dirty="0" smtClean="0"/>
              <a:t> journalier / à la demande</a:t>
            </a:r>
            <a:endParaRPr lang="fr-FR" sz="1200" dirty="0"/>
          </a:p>
        </p:txBody>
      </p:sp>
      <p:sp>
        <p:nvSpPr>
          <p:cNvPr id="42" name="ZoneTexte 41"/>
          <p:cNvSpPr txBox="1"/>
          <p:nvPr/>
        </p:nvSpPr>
        <p:spPr>
          <a:xfrm>
            <a:off x="2797367" y="3500236"/>
            <a:ext cx="3070777" cy="276999"/>
          </a:xfrm>
          <a:prstGeom prst="rect">
            <a:avLst/>
          </a:prstGeom>
          <a:noFill/>
        </p:spPr>
        <p:txBody>
          <a:bodyPr wrap="none" rtlCol="0">
            <a:spAutoFit/>
          </a:bodyPr>
          <a:lstStyle/>
          <a:p>
            <a:r>
              <a:rPr lang="fr-FR" sz="1200" dirty="0" smtClean="0"/>
              <a:t>Demande manuelle de revue de code par DIFF</a:t>
            </a:r>
            <a:endParaRPr lang="fr-FR" sz="1200" dirty="0"/>
          </a:p>
        </p:txBody>
      </p:sp>
      <p:pic>
        <p:nvPicPr>
          <p:cNvPr id="2064" name="Picture 14" descr="https://upload.wikimedia.org/wikipedia/en/thumb/b/bf/JIRA_logo.svg/1280px-JIRA_logo.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307" y="1367701"/>
            <a:ext cx="664299" cy="33215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6" descr="https://upload.wikimedia.org/wikipedia/en/thumb/1/1b/Atlassian_Confluence_Logo.svg/1280px-Atlassian_Confluence_Logo.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684" y="1736131"/>
            <a:ext cx="1223193" cy="231260"/>
          </a:xfrm>
          <a:prstGeom prst="rect">
            <a:avLst/>
          </a:prstGeom>
          <a:noFill/>
          <a:extLst>
            <a:ext uri="{909E8E84-426E-40DD-AFC4-6F175D3DCCD1}">
              <a14:hiddenFill xmlns:a14="http://schemas.microsoft.com/office/drawing/2010/main">
                <a:solidFill>
                  <a:srgbClr val="FFFFFF"/>
                </a:solidFill>
              </a14:hiddenFill>
            </a:ext>
          </a:extLst>
        </p:spPr>
      </p:pic>
      <p:cxnSp>
        <p:nvCxnSpPr>
          <p:cNvPr id="2067" name="Connecteur droit avec flèche 2066"/>
          <p:cNvCxnSpPr/>
          <p:nvPr/>
        </p:nvCxnSpPr>
        <p:spPr>
          <a:xfrm>
            <a:off x="1382560" y="1630598"/>
            <a:ext cx="601755" cy="31406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4608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3088" y="-1904"/>
            <a:ext cx="9151088" cy="2568447"/>
          </a:xfrm>
        </p:spPr>
      </p:pic>
      <p:sp>
        <p:nvSpPr>
          <p:cNvPr id="2" name="Espace réservé du pied de page 1"/>
          <p:cNvSpPr>
            <a:spLocks noGrp="1"/>
          </p:cNvSpPr>
          <p:nvPr>
            <p:ph type="ftr" sz="quarter" idx="13"/>
          </p:nvPr>
        </p:nvSpPr>
        <p:spPr/>
        <p:txBody>
          <a:bodyPr/>
          <a:lstStyle/>
          <a:p>
            <a:r>
              <a:rPr lang="fr-FR" dirty="0"/>
              <a:t>Présentation technique UCC</a:t>
            </a:r>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21</a:t>
            </a:fld>
            <a:endParaRPr lang="fr-FR" dirty="0"/>
          </a:p>
        </p:txBody>
      </p:sp>
      <p:sp>
        <p:nvSpPr>
          <p:cNvPr id="5" name="Titre 4"/>
          <p:cNvSpPr>
            <a:spLocks noGrp="1"/>
          </p:cNvSpPr>
          <p:nvPr>
            <p:ph type="ctrTitle"/>
          </p:nvPr>
        </p:nvSpPr>
        <p:spPr/>
        <p:txBody>
          <a:bodyPr/>
          <a:lstStyle/>
          <a:p>
            <a:r>
              <a:rPr lang="fr-FR" dirty="0" smtClean="0"/>
              <a:t>Les Environnements</a:t>
            </a:r>
            <a:endParaRPr lang="fr-FR" dirty="0"/>
          </a:p>
        </p:txBody>
      </p:sp>
    </p:spTree>
    <p:extLst>
      <p:ext uri="{BB962C8B-B14F-4D97-AF65-F5344CB8AC3E}">
        <p14:creationId xmlns:p14="http://schemas.microsoft.com/office/powerpoint/2010/main" val="3664017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bwMode="gray"/>
        <p:txBody>
          <a:bodyPr/>
          <a:lstStyle/>
          <a:p>
            <a:r>
              <a:rPr lang="it-IT" dirty="0" smtClean="0"/>
              <a:t>Les environnements</a:t>
            </a:r>
            <a:endParaRPr lang="en-GB"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22</a:t>
            </a:fld>
            <a:endParaRPr lang="fr-FR" dirty="0"/>
          </a:p>
        </p:txBody>
      </p:sp>
      <p:sp>
        <p:nvSpPr>
          <p:cNvPr id="10" name="Espace réservé du texte 9"/>
          <p:cNvSpPr>
            <a:spLocks noGrp="1"/>
          </p:cNvSpPr>
          <p:nvPr>
            <p:ph type="body" sz="quarter" idx="13"/>
          </p:nvPr>
        </p:nvSpPr>
        <p:spPr bwMode="gray"/>
        <p:txBody>
          <a:bodyPr/>
          <a:lstStyle/>
          <a:p>
            <a:r>
              <a:rPr lang="fr-FR" dirty="0" smtClean="0"/>
              <a:t>Développement</a:t>
            </a:r>
            <a:endParaRPr lang="en-GB" dirty="0"/>
          </a:p>
        </p:txBody>
      </p:sp>
      <p:sp>
        <p:nvSpPr>
          <p:cNvPr id="6" name="Espace réservé du pied de page 5"/>
          <p:cNvSpPr>
            <a:spLocks noGrp="1"/>
          </p:cNvSpPr>
          <p:nvPr>
            <p:ph type="ftr" sz="quarter" idx="11"/>
          </p:nvPr>
        </p:nvSpPr>
        <p:spPr/>
        <p:txBody>
          <a:bodyPr/>
          <a:lstStyle/>
          <a:p>
            <a:r>
              <a:rPr lang="fr-FR" dirty="0"/>
              <a:t>Présentation technique UCC</a:t>
            </a:r>
          </a:p>
        </p:txBody>
      </p:sp>
      <p:pic>
        <p:nvPicPr>
          <p:cNvPr id="1026"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212" y="2806171"/>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427984" y="3291333"/>
            <a:ext cx="2071401" cy="769441"/>
          </a:xfrm>
          <a:prstGeom prst="rect">
            <a:avLst/>
          </a:prstGeom>
          <a:noFill/>
        </p:spPr>
        <p:txBody>
          <a:bodyPr wrap="none" rtlCol="0">
            <a:spAutoFit/>
          </a:bodyPr>
          <a:lstStyle/>
          <a:p>
            <a:pPr algn="ctr"/>
            <a:r>
              <a:rPr lang="fr-FR" sz="1100" dirty="0" err="1" smtClean="0"/>
              <a:t>slnxftgescomdbdev</a:t>
            </a:r>
            <a:endParaRPr lang="fr-FR" sz="1100" dirty="0" smtClean="0"/>
          </a:p>
          <a:p>
            <a:r>
              <a:rPr lang="fr-FR" sz="1100" dirty="0"/>
              <a:t>s</a:t>
            </a:r>
            <a:r>
              <a:rPr lang="fr-FR" sz="1100" dirty="0" smtClean="0"/>
              <a:t>chémas: </a:t>
            </a:r>
          </a:p>
          <a:p>
            <a:pPr marL="171450" indent="-171450">
              <a:buFont typeface="Arial" panose="020B0604020202020204" pitchFamily="34" charset="0"/>
              <a:buChar char="•"/>
            </a:pPr>
            <a:r>
              <a:rPr lang="fr-FR" sz="1100" dirty="0" smtClean="0"/>
              <a:t>Base développement: p32b01</a:t>
            </a:r>
          </a:p>
          <a:p>
            <a:pPr marL="171450" indent="-171450">
              <a:buFont typeface="Arial" panose="020B0604020202020204" pitchFamily="34" charset="0"/>
              <a:buChar char="•"/>
            </a:pPr>
            <a:r>
              <a:rPr lang="fr-FR" sz="1100" dirty="0" smtClean="0"/>
              <a:t>Base PIC: pic</a:t>
            </a:r>
          </a:p>
        </p:txBody>
      </p:sp>
      <p:pic>
        <p:nvPicPr>
          <p:cNvPr id="1028"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192" y="1804492"/>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832742" y="2281782"/>
            <a:ext cx="1261884" cy="261610"/>
          </a:xfrm>
          <a:prstGeom prst="rect">
            <a:avLst/>
          </a:prstGeom>
        </p:spPr>
        <p:txBody>
          <a:bodyPr wrap="none">
            <a:spAutoFit/>
          </a:bodyPr>
          <a:lstStyle/>
          <a:p>
            <a:r>
              <a:rPr lang="fr-FR" sz="1100" dirty="0" err="1"/>
              <a:t>slnxftgescomasdev</a:t>
            </a:r>
            <a:endParaRPr lang="fr-FR" sz="1100" dirty="0"/>
          </a:p>
        </p:txBody>
      </p:sp>
      <p:sp>
        <p:nvSpPr>
          <p:cNvPr id="9" name="ZoneTexte 8"/>
          <p:cNvSpPr txBox="1"/>
          <p:nvPr/>
        </p:nvSpPr>
        <p:spPr>
          <a:xfrm>
            <a:off x="5009351" y="1347614"/>
            <a:ext cx="937757" cy="369332"/>
          </a:xfrm>
          <a:prstGeom prst="rect">
            <a:avLst/>
          </a:prstGeom>
          <a:noFill/>
        </p:spPr>
        <p:txBody>
          <a:bodyPr wrap="none" rtlCol="0">
            <a:spAutoFit/>
          </a:bodyPr>
          <a:lstStyle/>
          <a:p>
            <a:pPr algn="ctr"/>
            <a:r>
              <a:rPr lang="fr-FR" dirty="0" err="1" smtClean="0"/>
              <a:t>Gescom</a:t>
            </a:r>
            <a:endParaRPr lang="fr-FR" dirty="0"/>
          </a:p>
        </p:txBody>
      </p:sp>
      <p:pic>
        <p:nvPicPr>
          <p:cNvPr id="13"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734" y="2930262"/>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2266203" y="3489090"/>
            <a:ext cx="1326005" cy="430887"/>
          </a:xfrm>
          <a:prstGeom prst="rect">
            <a:avLst/>
          </a:prstGeom>
          <a:noFill/>
        </p:spPr>
        <p:txBody>
          <a:bodyPr wrap="none" rtlCol="0">
            <a:spAutoFit/>
          </a:bodyPr>
          <a:lstStyle/>
          <a:p>
            <a:pPr algn="ctr"/>
            <a:r>
              <a:rPr lang="fr-FR" sz="1100" dirty="0" smtClean="0"/>
              <a:t>slnxftsiuccoradb01</a:t>
            </a:r>
          </a:p>
          <a:p>
            <a:pPr algn="ctr"/>
            <a:r>
              <a:rPr lang="fr-FR" sz="1100" dirty="0"/>
              <a:t>s</a:t>
            </a:r>
            <a:r>
              <a:rPr lang="fr-FR" sz="1100" dirty="0" smtClean="0"/>
              <a:t>chéma: D32MBDD </a:t>
            </a:r>
          </a:p>
        </p:txBody>
      </p:sp>
      <p:pic>
        <p:nvPicPr>
          <p:cNvPr id="15"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714" y="1825421"/>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298264" y="2302711"/>
            <a:ext cx="1362874" cy="261610"/>
          </a:xfrm>
          <a:prstGeom prst="rect">
            <a:avLst/>
          </a:prstGeom>
        </p:spPr>
        <p:txBody>
          <a:bodyPr wrap="none">
            <a:spAutoFit/>
          </a:bodyPr>
          <a:lstStyle/>
          <a:p>
            <a:r>
              <a:rPr lang="fr-FR" sz="1100" dirty="0" err="1"/>
              <a:t>slnxftoctavewsasdev</a:t>
            </a:r>
            <a:endParaRPr lang="fr-FR" sz="1100" dirty="0"/>
          </a:p>
        </p:txBody>
      </p:sp>
      <p:sp>
        <p:nvSpPr>
          <p:cNvPr id="17" name="ZoneTexte 16"/>
          <p:cNvSpPr txBox="1"/>
          <p:nvPr/>
        </p:nvSpPr>
        <p:spPr>
          <a:xfrm>
            <a:off x="2388625" y="1368543"/>
            <a:ext cx="1195712" cy="369332"/>
          </a:xfrm>
          <a:prstGeom prst="rect">
            <a:avLst/>
          </a:prstGeom>
          <a:noFill/>
        </p:spPr>
        <p:txBody>
          <a:bodyPr wrap="none" rtlCol="0">
            <a:spAutoFit/>
          </a:bodyPr>
          <a:lstStyle/>
          <a:p>
            <a:pPr algn="ctr"/>
            <a:r>
              <a:rPr lang="fr-FR" dirty="0" smtClean="0"/>
              <a:t>Octave WS</a:t>
            </a:r>
            <a:endParaRPr lang="fr-FR" dirty="0"/>
          </a:p>
        </p:txBody>
      </p:sp>
      <p:pic>
        <p:nvPicPr>
          <p:cNvPr id="18" name="Picture 12" descr="https://upload.wikimedia.org/wikipedia/fr/thumb/6/62/MySQL.svg/640px-MySQ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949983"/>
            <a:ext cx="669997" cy="3465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vignette4.wikia.nocookie.net/logopedia/images/5/58/Oracle_logo.jpg/revision/latest?cb=20120801025034"/>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4104" b="74566" l="6067" r="91632">
                        <a14:foregroundMark x1="22385" y1="42775" x2="22385" y2="42775"/>
                        <a14:foregroundMark x1="27615" y1="48555" x2="27615" y2="48555"/>
                        <a14:foregroundMark x1="52929" y1="52023" x2="52929" y2="52023"/>
                        <a14:foregroundMark x1="67155" y1="45087" x2="67155" y2="45087"/>
                        <a14:foregroundMark x1="77615" y1="52023" x2="77615" y2="52023"/>
                        <a14:foregroundMark x1="89121" y1="42775" x2="89121" y2="42775"/>
                        <a14:foregroundMark x1="49791" y1="57225" x2="49791" y2="57225"/>
                        <a14:backgroundMark x1="46025" y1="53757" x2="46025" y2="53757"/>
                      </a14:backgroundRemoval>
                    </a14:imgEffect>
                  </a14:imgLayer>
                </a14:imgProps>
              </a:ext>
              <a:ext uri="{28A0092B-C50C-407E-A947-70E740481C1C}">
                <a14:useLocalDpi xmlns:a14="http://schemas.microsoft.com/office/drawing/2010/main" val="0"/>
              </a:ext>
            </a:extLst>
          </a:blip>
          <a:srcRect l="5923" t="32543" r="5765" b="30856"/>
          <a:stretch/>
        </p:blipFill>
        <p:spPr bwMode="auto">
          <a:xfrm>
            <a:off x="2737490" y="3324235"/>
            <a:ext cx="1091295" cy="16369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575" y="2931790"/>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7362227" y="3416952"/>
            <a:ext cx="1343638" cy="430887"/>
          </a:xfrm>
          <a:prstGeom prst="rect">
            <a:avLst/>
          </a:prstGeom>
          <a:noFill/>
        </p:spPr>
        <p:txBody>
          <a:bodyPr wrap="none" rtlCol="0">
            <a:spAutoFit/>
          </a:bodyPr>
          <a:lstStyle/>
          <a:p>
            <a:pPr algn="ctr"/>
            <a:r>
              <a:rPr lang="fr-FR" sz="1100" dirty="0"/>
              <a:t>s</a:t>
            </a:r>
            <a:r>
              <a:rPr lang="fr-FR" sz="1100" dirty="0" smtClean="0"/>
              <a:t>lnxftclarifydbdev01</a:t>
            </a:r>
          </a:p>
          <a:p>
            <a:pPr algn="ctr"/>
            <a:r>
              <a:rPr lang="fr-FR" sz="1100" dirty="0" smtClean="0"/>
              <a:t>schéma: p32f01</a:t>
            </a:r>
          </a:p>
        </p:txBody>
      </p:sp>
      <p:pic>
        <p:nvPicPr>
          <p:cNvPr id="22"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555" y="1804492"/>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7403105" y="2281782"/>
            <a:ext cx="1317990" cy="261610"/>
          </a:xfrm>
          <a:prstGeom prst="rect">
            <a:avLst/>
          </a:prstGeom>
        </p:spPr>
        <p:txBody>
          <a:bodyPr wrap="none">
            <a:spAutoFit/>
          </a:bodyPr>
          <a:lstStyle/>
          <a:p>
            <a:r>
              <a:rPr lang="fr-FR" sz="1100" dirty="0"/>
              <a:t>slnxftclarifyasdev01</a:t>
            </a:r>
          </a:p>
        </p:txBody>
      </p:sp>
      <p:sp>
        <p:nvSpPr>
          <p:cNvPr id="24" name="ZoneTexte 23"/>
          <p:cNvSpPr txBox="1"/>
          <p:nvPr/>
        </p:nvSpPr>
        <p:spPr>
          <a:xfrm>
            <a:off x="7658326" y="1347614"/>
            <a:ext cx="780535" cy="369332"/>
          </a:xfrm>
          <a:prstGeom prst="rect">
            <a:avLst/>
          </a:prstGeom>
          <a:noFill/>
        </p:spPr>
        <p:txBody>
          <a:bodyPr wrap="none" rtlCol="0">
            <a:spAutoFit/>
          </a:bodyPr>
          <a:lstStyle/>
          <a:p>
            <a:pPr algn="ctr"/>
            <a:r>
              <a:rPr lang="fr-FR" dirty="0" err="1" smtClean="0"/>
              <a:t>Clarify</a:t>
            </a:r>
            <a:endParaRPr lang="fr-FR" dirty="0"/>
          </a:p>
        </p:txBody>
      </p:sp>
      <p:pic>
        <p:nvPicPr>
          <p:cNvPr id="25" name="Picture 12" descr="https://upload.wikimedia.org/wikipedia/fr/thumb/6/62/MySQL.svg/640px-MySQ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8467" y="3075602"/>
            <a:ext cx="669997" cy="34651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p:cNvCxnSpPr/>
          <p:nvPr/>
        </p:nvCxnSpPr>
        <p:spPr>
          <a:xfrm flipV="1">
            <a:off x="3859762" y="2110432"/>
            <a:ext cx="833708" cy="11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4030394" y="1915985"/>
            <a:ext cx="492443" cy="261610"/>
          </a:xfrm>
          <a:prstGeom prst="rect">
            <a:avLst/>
          </a:prstGeom>
          <a:noFill/>
        </p:spPr>
        <p:txBody>
          <a:bodyPr wrap="none" rtlCol="0">
            <a:spAutoFit/>
          </a:bodyPr>
          <a:lstStyle/>
          <a:p>
            <a:r>
              <a:rPr lang="fr-FR" sz="1050" dirty="0" smtClean="0"/>
              <a:t>Devis</a:t>
            </a:r>
            <a:endParaRPr lang="fr-FR" sz="1050" dirty="0"/>
          </a:p>
        </p:txBody>
      </p:sp>
      <p:cxnSp>
        <p:nvCxnSpPr>
          <p:cNvPr id="29" name="Connecteur droit avec flèche 28"/>
          <p:cNvCxnSpPr/>
          <p:nvPr/>
        </p:nvCxnSpPr>
        <p:spPr>
          <a:xfrm flipH="1">
            <a:off x="3859762" y="2283718"/>
            <a:ext cx="85625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24" name="ZoneTexte 1023"/>
          <p:cNvSpPr txBox="1"/>
          <p:nvPr/>
        </p:nvSpPr>
        <p:spPr>
          <a:xfrm>
            <a:off x="3859762" y="2283718"/>
            <a:ext cx="867545" cy="253916"/>
          </a:xfrm>
          <a:prstGeom prst="rect">
            <a:avLst/>
          </a:prstGeom>
          <a:noFill/>
        </p:spPr>
        <p:txBody>
          <a:bodyPr wrap="none" rtlCol="0">
            <a:spAutoFit/>
          </a:bodyPr>
          <a:lstStyle/>
          <a:p>
            <a:r>
              <a:rPr lang="fr-FR" sz="1050" dirty="0" smtClean="0"/>
              <a:t>Commandes</a:t>
            </a:r>
          </a:p>
        </p:txBody>
      </p:sp>
      <p:cxnSp>
        <p:nvCxnSpPr>
          <p:cNvPr id="1029" name="Connecteur droit avec flèche 1028"/>
          <p:cNvCxnSpPr/>
          <p:nvPr/>
        </p:nvCxnSpPr>
        <p:spPr>
          <a:xfrm flipV="1">
            <a:off x="6233898" y="2036264"/>
            <a:ext cx="1093119" cy="168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30" name="ZoneTexte 1029"/>
          <p:cNvSpPr txBox="1"/>
          <p:nvPr/>
        </p:nvSpPr>
        <p:spPr>
          <a:xfrm>
            <a:off x="6328458" y="1814378"/>
            <a:ext cx="898003" cy="261610"/>
          </a:xfrm>
          <a:prstGeom prst="rect">
            <a:avLst/>
          </a:prstGeom>
          <a:noFill/>
        </p:spPr>
        <p:txBody>
          <a:bodyPr wrap="none" rtlCol="0">
            <a:spAutoFit/>
          </a:bodyPr>
          <a:lstStyle/>
          <a:p>
            <a:r>
              <a:rPr lang="fr-FR" sz="1050" dirty="0" smtClean="0"/>
              <a:t>Commandes</a:t>
            </a:r>
            <a:endParaRPr lang="fr-FR" sz="1050" dirty="0"/>
          </a:p>
        </p:txBody>
      </p:sp>
      <p:sp>
        <p:nvSpPr>
          <p:cNvPr id="1031" name="ZoneTexte 1030"/>
          <p:cNvSpPr txBox="1"/>
          <p:nvPr/>
        </p:nvSpPr>
        <p:spPr>
          <a:xfrm>
            <a:off x="6436204" y="2022108"/>
            <a:ext cx="728084" cy="261610"/>
          </a:xfrm>
          <a:prstGeom prst="rect">
            <a:avLst/>
          </a:prstGeom>
          <a:noFill/>
        </p:spPr>
        <p:txBody>
          <a:bodyPr wrap="none" rtlCol="0">
            <a:spAutoFit/>
          </a:bodyPr>
          <a:lstStyle/>
          <a:p>
            <a:r>
              <a:rPr lang="fr-FR" sz="1050" dirty="0" smtClean="0"/>
              <a:t>Chantiers</a:t>
            </a:r>
            <a:endParaRPr lang="fr-FR" sz="1050" dirty="0"/>
          </a:p>
        </p:txBody>
      </p:sp>
      <p:cxnSp>
        <p:nvCxnSpPr>
          <p:cNvPr id="37" name="Connecteur droit avec flèche 36"/>
          <p:cNvCxnSpPr/>
          <p:nvPr/>
        </p:nvCxnSpPr>
        <p:spPr>
          <a:xfrm>
            <a:off x="2929205" y="2528226"/>
            <a:ext cx="0" cy="380298"/>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51" name="Connecteur droit avec flèche 50"/>
          <p:cNvCxnSpPr/>
          <p:nvPr/>
        </p:nvCxnSpPr>
        <p:spPr>
          <a:xfrm>
            <a:off x="5456904" y="2515706"/>
            <a:ext cx="6780" cy="271820"/>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52" name="Connecteur droit avec flèche 51"/>
          <p:cNvCxnSpPr/>
          <p:nvPr/>
        </p:nvCxnSpPr>
        <p:spPr>
          <a:xfrm>
            <a:off x="8027266" y="2574067"/>
            <a:ext cx="6780" cy="271820"/>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sp>
        <p:nvSpPr>
          <p:cNvPr id="61" name="Rectangle 60"/>
          <p:cNvSpPr/>
          <p:nvPr/>
        </p:nvSpPr>
        <p:spPr>
          <a:xfrm>
            <a:off x="299093" y="2310140"/>
            <a:ext cx="1362874" cy="261610"/>
          </a:xfrm>
          <a:prstGeom prst="rect">
            <a:avLst/>
          </a:prstGeom>
        </p:spPr>
        <p:txBody>
          <a:bodyPr wrap="square">
            <a:spAutoFit/>
          </a:bodyPr>
          <a:lstStyle/>
          <a:p>
            <a:pPr algn="ctr"/>
            <a:r>
              <a:rPr lang="fr-FR" sz="1100" dirty="0"/>
              <a:t>slnxftbmowsdev01</a:t>
            </a:r>
          </a:p>
        </p:txBody>
      </p:sp>
      <p:sp>
        <p:nvSpPr>
          <p:cNvPr id="62" name="ZoneTexte 61"/>
          <p:cNvSpPr txBox="1"/>
          <p:nvPr/>
        </p:nvSpPr>
        <p:spPr>
          <a:xfrm>
            <a:off x="395287" y="1372584"/>
            <a:ext cx="1195712" cy="369332"/>
          </a:xfrm>
          <a:prstGeom prst="rect">
            <a:avLst/>
          </a:prstGeom>
          <a:noFill/>
        </p:spPr>
        <p:txBody>
          <a:bodyPr wrap="square" rtlCol="0">
            <a:spAutoFit/>
          </a:bodyPr>
          <a:lstStyle/>
          <a:p>
            <a:pPr algn="ctr"/>
            <a:r>
              <a:rPr lang="fr-FR" dirty="0" smtClean="0"/>
              <a:t>BMO WS</a:t>
            </a:r>
            <a:endParaRPr lang="fr-FR" dirty="0"/>
          </a:p>
        </p:txBody>
      </p:sp>
      <p:cxnSp>
        <p:nvCxnSpPr>
          <p:cNvPr id="63" name="Connecteur droit avec flèche 62"/>
          <p:cNvCxnSpPr>
            <a:stCxn id="61" idx="2"/>
          </p:cNvCxnSpPr>
          <p:nvPr/>
        </p:nvCxnSpPr>
        <p:spPr>
          <a:xfrm>
            <a:off x="980530" y="2571750"/>
            <a:ext cx="1632809" cy="503852"/>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pic>
        <p:nvPicPr>
          <p:cNvPr id="71"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22" y="3610025"/>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p:cNvSpPr/>
          <p:nvPr/>
        </p:nvSpPr>
        <p:spPr>
          <a:xfrm>
            <a:off x="145172" y="4087315"/>
            <a:ext cx="1362874" cy="261610"/>
          </a:xfrm>
          <a:prstGeom prst="rect">
            <a:avLst/>
          </a:prstGeom>
        </p:spPr>
        <p:txBody>
          <a:bodyPr wrap="square">
            <a:spAutoFit/>
          </a:bodyPr>
          <a:lstStyle/>
          <a:p>
            <a:pPr algn="ctr"/>
            <a:r>
              <a:rPr lang="fr-FR" sz="1100" dirty="0"/>
              <a:t>slnxftsiuccsifas02</a:t>
            </a:r>
          </a:p>
        </p:txBody>
      </p:sp>
      <p:sp>
        <p:nvSpPr>
          <p:cNvPr id="73" name="ZoneTexte 72"/>
          <p:cNvSpPr txBox="1"/>
          <p:nvPr/>
        </p:nvSpPr>
        <p:spPr>
          <a:xfrm>
            <a:off x="300946" y="3082687"/>
            <a:ext cx="1129312" cy="646331"/>
          </a:xfrm>
          <a:prstGeom prst="rect">
            <a:avLst/>
          </a:prstGeom>
          <a:noFill/>
        </p:spPr>
        <p:txBody>
          <a:bodyPr wrap="square" rtlCol="0">
            <a:spAutoFit/>
          </a:bodyPr>
          <a:lstStyle/>
          <a:p>
            <a:pPr algn="ctr"/>
            <a:r>
              <a:rPr lang="fr-FR" dirty="0" err="1" smtClean="0"/>
              <a:t>Sif</a:t>
            </a:r>
            <a:r>
              <a:rPr lang="fr-FR" dirty="0" smtClean="0"/>
              <a:t> Info / </a:t>
            </a:r>
            <a:r>
              <a:rPr lang="fr-FR" dirty="0" err="1" smtClean="0"/>
              <a:t>Sif</a:t>
            </a:r>
            <a:r>
              <a:rPr lang="fr-FR" dirty="0" smtClean="0"/>
              <a:t> Data</a:t>
            </a:r>
            <a:endParaRPr lang="fr-FR" dirty="0"/>
          </a:p>
        </p:txBody>
      </p:sp>
      <p:cxnSp>
        <p:nvCxnSpPr>
          <p:cNvPr id="75" name="Connecteur droit avec flèche 74"/>
          <p:cNvCxnSpPr/>
          <p:nvPr/>
        </p:nvCxnSpPr>
        <p:spPr>
          <a:xfrm flipV="1">
            <a:off x="1337334" y="3158766"/>
            <a:ext cx="1288039" cy="718728"/>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pic>
        <p:nvPicPr>
          <p:cNvPr id="80" name="Picture 4" descr="http://www.alaux.net/images/2009/10/logo_jonas3.jpg"/>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100000" l="1429" r="100000"/>
                    </a14:imgEffect>
                  </a14:imgLayer>
                </a14:imgProps>
              </a:ext>
              <a:ext uri="{28A0092B-C50C-407E-A947-70E740481C1C}">
                <a14:useLocalDpi xmlns:a14="http://schemas.microsoft.com/office/drawing/2010/main" val="0"/>
              </a:ext>
            </a:extLst>
          </a:blip>
          <a:srcRect/>
          <a:stretch>
            <a:fillRect/>
          </a:stretch>
        </p:blipFill>
        <p:spPr bwMode="auto">
          <a:xfrm>
            <a:off x="615543" y="3678527"/>
            <a:ext cx="628984" cy="49719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upload.wikimedia.org/wikipedia/commons/thumb/7/7b/Tomcat-logo.svg/2000px-Tomcat-logo.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018" y="1848359"/>
            <a:ext cx="597024" cy="39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25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
                                        </p:tgtEl>
                                        <p:attrNameLst>
                                          <p:attrName>style.visibility</p:attrName>
                                        </p:attrNameLst>
                                      </p:cBhvr>
                                      <p:to>
                                        <p:strVal val="visible"/>
                                      </p:to>
                                    </p:set>
                                    <p:animEffect transition="in" filter="fade">
                                      <p:cBhvr>
                                        <p:cTn id="37" dur="500"/>
                                        <p:tgtEl>
                                          <p:spTgt spid="10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9"/>
                                        </p:tgtEl>
                                        <p:attrNameLst>
                                          <p:attrName>style.visibility</p:attrName>
                                        </p:attrNameLst>
                                      </p:cBhvr>
                                      <p:to>
                                        <p:strVal val="visible"/>
                                      </p:to>
                                    </p:set>
                                    <p:animEffect transition="in" filter="fade">
                                      <p:cBhvr>
                                        <p:cTn id="42" dur="500"/>
                                        <p:tgtEl>
                                          <p:spTgt spid="10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30"/>
                                        </p:tgtEl>
                                        <p:attrNameLst>
                                          <p:attrName>style.visibility</p:attrName>
                                        </p:attrNameLst>
                                      </p:cBhvr>
                                      <p:to>
                                        <p:strVal val="visible"/>
                                      </p:to>
                                    </p:set>
                                    <p:animEffect transition="in" filter="fade">
                                      <p:cBhvr>
                                        <p:cTn id="45" dur="500"/>
                                        <p:tgtEl>
                                          <p:spTgt spid="10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31"/>
                                        </p:tgtEl>
                                        <p:attrNameLst>
                                          <p:attrName>style.visibility</p:attrName>
                                        </p:attrNameLst>
                                      </p:cBhvr>
                                      <p:to>
                                        <p:strVal val="visible"/>
                                      </p:to>
                                    </p:set>
                                    <p:animEffect transition="in" filter="fade">
                                      <p:cBhvr>
                                        <p:cTn id="48" dur="500"/>
                                        <p:tgtEl>
                                          <p:spTgt spid="10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500"/>
                                        <p:tgtEl>
                                          <p:spTgt spid="6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par>
                                <p:cTn id="78" presetID="10" presetClass="entr" presetSubtype="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fade">
                                      <p:cBhvr>
                                        <p:cTn id="83" dur="500"/>
                                        <p:tgtEl>
                                          <p:spTgt spid="7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fade">
                                      <p:cBhvr>
                                        <p:cTn id="86" dur="500"/>
                                        <p:tgtEl>
                                          <p:spTgt spid="73"/>
                                        </p:tgtEl>
                                      </p:cBhvr>
                                    </p:animEffect>
                                  </p:childTnLst>
                                </p:cTn>
                              </p:par>
                              <p:par>
                                <p:cTn id="87" presetID="10" presetClass="entr" presetSubtype="0" fill="hold" nodeType="with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fade">
                                      <p:cBhvr>
                                        <p:cTn id="89" dur="500"/>
                                        <p:tgtEl>
                                          <p:spTgt spid="8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nodeType="with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fade">
                                      <p:cBhvr>
                                        <p:cTn id="9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21" grpId="0"/>
      <p:bldP spid="23" grpId="0"/>
      <p:bldP spid="24" grpId="0"/>
      <p:bldP spid="27" grpId="0"/>
      <p:bldP spid="1024" grpId="0"/>
      <p:bldP spid="1030" grpId="0"/>
      <p:bldP spid="1031" grpId="0"/>
      <p:bldP spid="61" grpId="0"/>
      <p:bldP spid="62" grpId="0"/>
      <p:bldP spid="72" grpId="0"/>
      <p:bldP spid="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bwMode="gray"/>
        <p:txBody>
          <a:bodyPr/>
          <a:lstStyle/>
          <a:p>
            <a:r>
              <a:rPr lang="it-IT" dirty="0" smtClean="0"/>
              <a:t>Les environnements</a:t>
            </a:r>
            <a:endParaRPr lang="en-GB"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23</a:t>
            </a:fld>
            <a:endParaRPr lang="fr-FR" dirty="0"/>
          </a:p>
        </p:txBody>
      </p:sp>
      <p:sp>
        <p:nvSpPr>
          <p:cNvPr id="10" name="Espace réservé du texte 9"/>
          <p:cNvSpPr>
            <a:spLocks noGrp="1"/>
          </p:cNvSpPr>
          <p:nvPr>
            <p:ph type="body" sz="quarter" idx="13"/>
          </p:nvPr>
        </p:nvSpPr>
        <p:spPr bwMode="gray"/>
        <p:txBody>
          <a:bodyPr/>
          <a:lstStyle/>
          <a:p>
            <a:r>
              <a:rPr lang="fr-FR" dirty="0" smtClean="0"/>
              <a:t>Qualification MOED</a:t>
            </a:r>
            <a:endParaRPr lang="en-GB" dirty="0"/>
          </a:p>
        </p:txBody>
      </p:sp>
      <p:sp>
        <p:nvSpPr>
          <p:cNvPr id="6" name="Espace réservé du pied de page 5"/>
          <p:cNvSpPr>
            <a:spLocks noGrp="1"/>
          </p:cNvSpPr>
          <p:nvPr>
            <p:ph type="ftr" sz="quarter" idx="11"/>
          </p:nvPr>
        </p:nvSpPr>
        <p:spPr/>
        <p:txBody>
          <a:bodyPr/>
          <a:lstStyle/>
          <a:p>
            <a:r>
              <a:rPr lang="fr-FR" dirty="0"/>
              <a:t>Présentation technique UCC</a:t>
            </a:r>
          </a:p>
        </p:txBody>
      </p:sp>
      <p:pic>
        <p:nvPicPr>
          <p:cNvPr id="1026"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212" y="2806171"/>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851978" y="3291333"/>
            <a:ext cx="1223413" cy="430887"/>
          </a:xfrm>
          <a:prstGeom prst="rect">
            <a:avLst/>
          </a:prstGeom>
          <a:noFill/>
        </p:spPr>
        <p:txBody>
          <a:bodyPr wrap="none" rtlCol="0">
            <a:spAutoFit/>
          </a:bodyPr>
          <a:lstStyle/>
          <a:p>
            <a:pPr algn="ctr"/>
            <a:r>
              <a:rPr lang="fr-FR" sz="1100" dirty="0" smtClean="0"/>
              <a:t>slnxftgescomdb01</a:t>
            </a:r>
          </a:p>
          <a:p>
            <a:pPr algn="ctr"/>
            <a:r>
              <a:rPr lang="fr-FR" sz="1100" dirty="0" smtClean="0"/>
              <a:t>schéma: p32b01</a:t>
            </a:r>
          </a:p>
        </p:txBody>
      </p:sp>
      <p:pic>
        <p:nvPicPr>
          <p:cNvPr id="1028"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192" y="1804492"/>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832742" y="2281782"/>
            <a:ext cx="1197764" cy="261610"/>
          </a:xfrm>
          <a:prstGeom prst="rect">
            <a:avLst/>
          </a:prstGeom>
        </p:spPr>
        <p:txBody>
          <a:bodyPr wrap="none">
            <a:spAutoFit/>
          </a:bodyPr>
          <a:lstStyle/>
          <a:p>
            <a:r>
              <a:rPr lang="fr-FR" sz="1100" dirty="0"/>
              <a:t>slnxftgescomas01</a:t>
            </a:r>
          </a:p>
        </p:txBody>
      </p:sp>
      <p:sp>
        <p:nvSpPr>
          <p:cNvPr id="9" name="ZoneTexte 8"/>
          <p:cNvSpPr txBox="1"/>
          <p:nvPr/>
        </p:nvSpPr>
        <p:spPr>
          <a:xfrm>
            <a:off x="5009351" y="1347614"/>
            <a:ext cx="937757" cy="369332"/>
          </a:xfrm>
          <a:prstGeom prst="rect">
            <a:avLst/>
          </a:prstGeom>
          <a:noFill/>
        </p:spPr>
        <p:txBody>
          <a:bodyPr wrap="none" rtlCol="0">
            <a:spAutoFit/>
          </a:bodyPr>
          <a:lstStyle/>
          <a:p>
            <a:pPr algn="ctr"/>
            <a:r>
              <a:rPr lang="fr-FR" dirty="0" err="1" smtClean="0"/>
              <a:t>Gescom</a:t>
            </a:r>
            <a:endParaRPr lang="fr-FR" dirty="0"/>
          </a:p>
        </p:txBody>
      </p:sp>
      <p:pic>
        <p:nvPicPr>
          <p:cNvPr id="13"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734" y="2930262"/>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2262195" y="3489090"/>
            <a:ext cx="1334020" cy="430887"/>
          </a:xfrm>
          <a:prstGeom prst="rect">
            <a:avLst/>
          </a:prstGeom>
          <a:noFill/>
        </p:spPr>
        <p:txBody>
          <a:bodyPr wrap="none" rtlCol="0">
            <a:spAutoFit/>
          </a:bodyPr>
          <a:lstStyle/>
          <a:p>
            <a:pPr algn="ctr"/>
            <a:r>
              <a:rPr lang="fr-FR" sz="1100" dirty="0" smtClean="0"/>
              <a:t>slnxftsiuccoradb01</a:t>
            </a:r>
          </a:p>
          <a:p>
            <a:pPr algn="ctr"/>
            <a:r>
              <a:rPr lang="fr-FR" sz="1100" dirty="0"/>
              <a:t>s</a:t>
            </a:r>
            <a:r>
              <a:rPr lang="fr-FR" sz="1100" dirty="0" smtClean="0"/>
              <a:t>chéma: Q32MBDD </a:t>
            </a:r>
          </a:p>
        </p:txBody>
      </p:sp>
      <p:pic>
        <p:nvPicPr>
          <p:cNvPr id="15"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714" y="1825421"/>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298264" y="2302711"/>
            <a:ext cx="1545616" cy="261610"/>
          </a:xfrm>
          <a:prstGeom prst="rect">
            <a:avLst/>
          </a:prstGeom>
        </p:spPr>
        <p:txBody>
          <a:bodyPr wrap="none">
            <a:spAutoFit/>
          </a:bodyPr>
          <a:lstStyle/>
          <a:p>
            <a:r>
              <a:rPr lang="fr-FR" sz="1100" dirty="0"/>
              <a:t>slnxftoctavewsasqual01</a:t>
            </a:r>
          </a:p>
        </p:txBody>
      </p:sp>
      <p:sp>
        <p:nvSpPr>
          <p:cNvPr id="17" name="ZoneTexte 16"/>
          <p:cNvSpPr txBox="1"/>
          <p:nvPr/>
        </p:nvSpPr>
        <p:spPr>
          <a:xfrm>
            <a:off x="2388625" y="1368543"/>
            <a:ext cx="1195712" cy="369332"/>
          </a:xfrm>
          <a:prstGeom prst="rect">
            <a:avLst/>
          </a:prstGeom>
          <a:noFill/>
        </p:spPr>
        <p:txBody>
          <a:bodyPr wrap="none" rtlCol="0">
            <a:spAutoFit/>
          </a:bodyPr>
          <a:lstStyle/>
          <a:p>
            <a:pPr algn="ctr"/>
            <a:r>
              <a:rPr lang="fr-FR" dirty="0" smtClean="0"/>
              <a:t>Octave WS</a:t>
            </a:r>
            <a:endParaRPr lang="fr-FR" dirty="0"/>
          </a:p>
        </p:txBody>
      </p:sp>
      <p:pic>
        <p:nvPicPr>
          <p:cNvPr id="18" name="Picture 12" descr="https://upload.wikimedia.org/wikipedia/fr/thumb/6/62/MySQL.svg/640px-MySQ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949983"/>
            <a:ext cx="669997" cy="3465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vignette4.wikia.nocookie.net/logopedia/images/5/58/Oracle_logo.jpg/revision/latest?cb=20120801025034"/>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4104" b="74566" l="6067" r="91632">
                        <a14:foregroundMark x1="22385" y1="42775" x2="22385" y2="42775"/>
                        <a14:foregroundMark x1="27615" y1="48555" x2="27615" y2="48555"/>
                        <a14:foregroundMark x1="52929" y1="52023" x2="52929" y2="52023"/>
                        <a14:foregroundMark x1="67155" y1="45087" x2="67155" y2="45087"/>
                        <a14:foregroundMark x1="77615" y1="52023" x2="77615" y2="52023"/>
                        <a14:foregroundMark x1="89121" y1="42775" x2="89121" y2="42775"/>
                        <a14:foregroundMark x1="49791" y1="57225" x2="49791" y2="57225"/>
                        <a14:backgroundMark x1="46025" y1="53757" x2="46025" y2="53757"/>
                      </a14:backgroundRemoval>
                    </a14:imgEffect>
                  </a14:imgLayer>
                </a14:imgProps>
              </a:ext>
              <a:ext uri="{28A0092B-C50C-407E-A947-70E740481C1C}">
                <a14:useLocalDpi xmlns:a14="http://schemas.microsoft.com/office/drawing/2010/main" val="0"/>
              </a:ext>
            </a:extLst>
          </a:blip>
          <a:srcRect l="5923" t="32543" r="5765" b="30856"/>
          <a:stretch/>
        </p:blipFill>
        <p:spPr bwMode="auto">
          <a:xfrm>
            <a:off x="2737490" y="3324235"/>
            <a:ext cx="1091295" cy="16369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575" y="2931790"/>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7342991" y="3416952"/>
            <a:ext cx="1382110" cy="430887"/>
          </a:xfrm>
          <a:prstGeom prst="rect">
            <a:avLst/>
          </a:prstGeom>
          <a:noFill/>
        </p:spPr>
        <p:txBody>
          <a:bodyPr wrap="none" rtlCol="0">
            <a:spAutoFit/>
          </a:bodyPr>
          <a:lstStyle/>
          <a:p>
            <a:pPr algn="ctr"/>
            <a:r>
              <a:rPr lang="fr-FR" sz="1100" dirty="0"/>
              <a:t>slnxftclarifydbqual01</a:t>
            </a:r>
            <a:endParaRPr lang="fr-FR" sz="1100" dirty="0" smtClean="0"/>
          </a:p>
          <a:p>
            <a:pPr algn="ctr"/>
            <a:r>
              <a:rPr lang="fr-FR" sz="1100" dirty="0" smtClean="0"/>
              <a:t>schéma: p32f01</a:t>
            </a:r>
          </a:p>
        </p:txBody>
      </p:sp>
      <p:pic>
        <p:nvPicPr>
          <p:cNvPr id="22"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555" y="1804492"/>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7403105" y="2281782"/>
            <a:ext cx="1356462" cy="261610"/>
          </a:xfrm>
          <a:prstGeom prst="rect">
            <a:avLst/>
          </a:prstGeom>
        </p:spPr>
        <p:txBody>
          <a:bodyPr wrap="none">
            <a:spAutoFit/>
          </a:bodyPr>
          <a:lstStyle/>
          <a:p>
            <a:r>
              <a:rPr lang="fr-FR" sz="1100" dirty="0"/>
              <a:t>slnxftclarifyasqual01</a:t>
            </a:r>
          </a:p>
        </p:txBody>
      </p:sp>
      <p:sp>
        <p:nvSpPr>
          <p:cNvPr id="24" name="ZoneTexte 23"/>
          <p:cNvSpPr txBox="1"/>
          <p:nvPr/>
        </p:nvSpPr>
        <p:spPr>
          <a:xfrm>
            <a:off x="7658326" y="1347614"/>
            <a:ext cx="780535" cy="369332"/>
          </a:xfrm>
          <a:prstGeom prst="rect">
            <a:avLst/>
          </a:prstGeom>
          <a:noFill/>
        </p:spPr>
        <p:txBody>
          <a:bodyPr wrap="none" rtlCol="0">
            <a:spAutoFit/>
          </a:bodyPr>
          <a:lstStyle/>
          <a:p>
            <a:pPr algn="ctr"/>
            <a:r>
              <a:rPr lang="fr-FR" dirty="0" err="1" smtClean="0"/>
              <a:t>Clarify</a:t>
            </a:r>
            <a:endParaRPr lang="fr-FR" dirty="0"/>
          </a:p>
        </p:txBody>
      </p:sp>
      <p:pic>
        <p:nvPicPr>
          <p:cNvPr id="25" name="Picture 12" descr="https://upload.wikimedia.org/wikipedia/fr/thumb/6/62/MySQL.svg/640px-MySQ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8467" y="3075602"/>
            <a:ext cx="669997" cy="34651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p:cNvCxnSpPr/>
          <p:nvPr/>
        </p:nvCxnSpPr>
        <p:spPr>
          <a:xfrm flipV="1">
            <a:off x="3859762" y="2110432"/>
            <a:ext cx="833708" cy="11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4030394" y="1915985"/>
            <a:ext cx="492443" cy="261610"/>
          </a:xfrm>
          <a:prstGeom prst="rect">
            <a:avLst/>
          </a:prstGeom>
          <a:noFill/>
        </p:spPr>
        <p:txBody>
          <a:bodyPr wrap="none" rtlCol="0">
            <a:spAutoFit/>
          </a:bodyPr>
          <a:lstStyle/>
          <a:p>
            <a:r>
              <a:rPr lang="fr-FR" sz="1050" dirty="0" smtClean="0"/>
              <a:t>Devis</a:t>
            </a:r>
            <a:endParaRPr lang="fr-FR" sz="1050" dirty="0"/>
          </a:p>
        </p:txBody>
      </p:sp>
      <p:cxnSp>
        <p:nvCxnSpPr>
          <p:cNvPr id="29" name="Connecteur droit avec flèche 28"/>
          <p:cNvCxnSpPr/>
          <p:nvPr/>
        </p:nvCxnSpPr>
        <p:spPr>
          <a:xfrm flipH="1">
            <a:off x="3859762" y="2283718"/>
            <a:ext cx="85625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24" name="ZoneTexte 1023"/>
          <p:cNvSpPr txBox="1"/>
          <p:nvPr/>
        </p:nvSpPr>
        <p:spPr>
          <a:xfrm>
            <a:off x="3851920" y="2283718"/>
            <a:ext cx="867545" cy="253916"/>
          </a:xfrm>
          <a:prstGeom prst="rect">
            <a:avLst/>
          </a:prstGeom>
          <a:noFill/>
        </p:spPr>
        <p:txBody>
          <a:bodyPr wrap="none" rtlCol="0">
            <a:spAutoFit/>
          </a:bodyPr>
          <a:lstStyle/>
          <a:p>
            <a:r>
              <a:rPr lang="fr-FR" sz="1050" dirty="0" smtClean="0"/>
              <a:t>Commandes</a:t>
            </a:r>
          </a:p>
        </p:txBody>
      </p:sp>
      <p:cxnSp>
        <p:nvCxnSpPr>
          <p:cNvPr id="1029" name="Connecteur droit avec flèche 1028"/>
          <p:cNvCxnSpPr/>
          <p:nvPr/>
        </p:nvCxnSpPr>
        <p:spPr>
          <a:xfrm flipV="1">
            <a:off x="6233898" y="2036264"/>
            <a:ext cx="1093119" cy="168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30" name="ZoneTexte 1029"/>
          <p:cNvSpPr txBox="1"/>
          <p:nvPr/>
        </p:nvSpPr>
        <p:spPr>
          <a:xfrm>
            <a:off x="6328458" y="1814378"/>
            <a:ext cx="898003" cy="261610"/>
          </a:xfrm>
          <a:prstGeom prst="rect">
            <a:avLst/>
          </a:prstGeom>
          <a:noFill/>
        </p:spPr>
        <p:txBody>
          <a:bodyPr wrap="none" rtlCol="0">
            <a:spAutoFit/>
          </a:bodyPr>
          <a:lstStyle/>
          <a:p>
            <a:r>
              <a:rPr lang="fr-FR" sz="1050" dirty="0" smtClean="0"/>
              <a:t>Commandes</a:t>
            </a:r>
            <a:endParaRPr lang="fr-FR" sz="1050" dirty="0"/>
          </a:p>
        </p:txBody>
      </p:sp>
      <p:sp>
        <p:nvSpPr>
          <p:cNvPr id="1031" name="ZoneTexte 1030"/>
          <p:cNvSpPr txBox="1"/>
          <p:nvPr/>
        </p:nvSpPr>
        <p:spPr>
          <a:xfrm>
            <a:off x="6436204" y="2022108"/>
            <a:ext cx="728084" cy="261610"/>
          </a:xfrm>
          <a:prstGeom prst="rect">
            <a:avLst/>
          </a:prstGeom>
          <a:noFill/>
        </p:spPr>
        <p:txBody>
          <a:bodyPr wrap="none" rtlCol="0">
            <a:spAutoFit/>
          </a:bodyPr>
          <a:lstStyle/>
          <a:p>
            <a:r>
              <a:rPr lang="fr-FR" sz="1050" dirty="0" smtClean="0"/>
              <a:t>Chantiers</a:t>
            </a:r>
            <a:endParaRPr lang="fr-FR" sz="1050" dirty="0"/>
          </a:p>
        </p:txBody>
      </p:sp>
      <p:cxnSp>
        <p:nvCxnSpPr>
          <p:cNvPr id="37" name="Connecteur droit avec flèche 36"/>
          <p:cNvCxnSpPr/>
          <p:nvPr/>
        </p:nvCxnSpPr>
        <p:spPr>
          <a:xfrm>
            <a:off x="2929205" y="2528226"/>
            <a:ext cx="0" cy="380298"/>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51" name="Connecteur droit avec flèche 50"/>
          <p:cNvCxnSpPr/>
          <p:nvPr/>
        </p:nvCxnSpPr>
        <p:spPr>
          <a:xfrm>
            <a:off x="5456904" y="2515706"/>
            <a:ext cx="6780" cy="271820"/>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52" name="Connecteur droit avec flèche 51"/>
          <p:cNvCxnSpPr/>
          <p:nvPr/>
        </p:nvCxnSpPr>
        <p:spPr>
          <a:xfrm>
            <a:off x="8027266" y="2574067"/>
            <a:ext cx="6780" cy="271820"/>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sp>
        <p:nvSpPr>
          <p:cNvPr id="61" name="Rectangle 60"/>
          <p:cNvSpPr/>
          <p:nvPr/>
        </p:nvSpPr>
        <p:spPr>
          <a:xfrm>
            <a:off x="299093" y="2310140"/>
            <a:ext cx="1362874" cy="261610"/>
          </a:xfrm>
          <a:prstGeom prst="rect">
            <a:avLst/>
          </a:prstGeom>
        </p:spPr>
        <p:txBody>
          <a:bodyPr wrap="square">
            <a:spAutoFit/>
          </a:bodyPr>
          <a:lstStyle/>
          <a:p>
            <a:pPr algn="ctr"/>
            <a:r>
              <a:rPr lang="fr-FR" sz="1100" dirty="0"/>
              <a:t>slnxftbmowsqual01</a:t>
            </a:r>
          </a:p>
        </p:txBody>
      </p:sp>
      <p:sp>
        <p:nvSpPr>
          <p:cNvPr id="62" name="ZoneTexte 61"/>
          <p:cNvSpPr txBox="1"/>
          <p:nvPr/>
        </p:nvSpPr>
        <p:spPr>
          <a:xfrm>
            <a:off x="395536" y="1368543"/>
            <a:ext cx="1195712" cy="369332"/>
          </a:xfrm>
          <a:prstGeom prst="rect">
            <a:avLst/>
          </a:prstGeom>
          <a:noFill/>
        </p:spPr>
        <p:txBody>
          <a:bodyPr wrap="square" rtlCol="0">
            <a:spAutoFit/>
          </a:bodyPr>
          <a:lstStyle/>
          <a:p>
            <a:pPr algn="ctr"/>
            <a:r>
              <a:rPr lang="fr-FR" dirty="0" smtClean="0"/>
              <a:t>BMO WS</a:t>
            </a:r>
            <a:endParaRPr lang="fr-FR" dirty="0"/>
          </a:p>
        </p:txBody>
      </p:sp>
      <p:cxnSp>
        <p:nvCxnSpPr>
          <p:cNvPr id="63" name="Connecteur droit avec flèche 62"/>
          <p:cNvCxnSpPr>
            <a:stCxn id="61" idx="2"/>
          </p:cNvCxnSpPr>
          <p:nvPr/>
        </p:nvCxnSpPr>
        <p:spPr>
          <a:xfrm>
            <a:off x="980530" y="2571750"/>
            <a:ext cx="1632809" cy="503852"/>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pic>
        <p:nvPicPr>
          <p:cNvPr id="71"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22" y="3610025"/>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p:cNvSpPr/>
          <p:nvPr/>
        </p:nvSpPr>
        <p:spPr>
          <a:xfrm>
            <a:off x="145172" y="4087315"/>
            <a:ext cx="1362874" cy="261610"/>
          </a:xfrm>
          <a:prstGeom prst="rect">
            <a:avLst/>
          </a:prstGeom>
        </p:spPr>
        <p:txBody>
          <a:bodyPr wrap="square">
            <a:spAutoFit/>
          </a:bodyPr>
          <a:lstStyle/>
          <a:p>
            <a:pPr algn="ctr"/>
            <a:r>
              <a:rPr lang="fr-FR" sz="1100" dirty="0"/>
              <a:t>slnxftsiuccsifas01</a:t>
            </a:r>
          </a:p>
        </p:txBody>
      </p:sp>
      <p:sp>
        <p:nvSpPr>
          <p:cNvPr id="73" name="ZoneTexte 72"/>
          <p:cNvSpPr txBox="1"/>
          <p:nvPr/>
        </p:nvSpPr>
        <p:spPr>
          <a:xfrm>
            <a:off x="300946" y="3082687"/>
            <a:ext cx="1129312" cy="646331"/>
          </a:xfrm>
          <a:prstGeom prst="rect">
            <a:avLst/>
          </a:prstGeom>
          <a:noFill/>
        </p:spPr>
        <p:txBody>
          <a:bodyPr wrap="square" rtlCol="0">
            <a:spAutoFit/>
          </a:bodyPr>
          <a:lstStyle/>
          <a:p>
            <a:pPr algn="ctr"/>
            <a:r>
              <a:rPr lang="fr-FR" dirty="0" err="1" smtClean="0"/>
              <a:t>Sif</a:t>
            </a:r>
            <a:r>
              <a:rPr lang="fr-FR" dirty="0" smtClean="0"/>
              <a:t> Info / </a:t>
            </a:r>
            <a:r>
              <a:rPr lang="fr-FR" dirty="0" err="1" smtClean="0"/>
              <a:t>Sif</a:t>
            </a:r>
            <a:r>
              <a:rPr lang="fr-FR" dirty="0" smtClean="0"/>
              <a:t> Data</a:t>
            </a:r>
            <a:endParaRPr lang="fr-FR" dirty="0"/>
          </a:p>
        </p:txBody>
      </p:sp>
      <p:cxnSp>
        <p:nvCxnSpPr>
          <p:cNvPr id="75" name="Connecteur droit avec flèche 74"/>
          <p:cNvCxnSpPr/>
          <p:nvPr/>
        </p:nvCxnSpPr>
        <p:spPr>
          <a:xfrm flipV="1">
            <a:off x="1337334" y="3158766"/>
            <a:ext cx="1288039" cy="718728"/>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pic>
        <p:nvPicPr>
          <p:cNvPr id="80" name="Picture 4" descr="http://www.alaux.net/images/2009/10/logo_jonas3.jpg"/>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100000" l="1429" r="100000"/>
                    </a14:imgEffect>
                  </a14:imgLayer>
                </a14:imgProps>
              </a:ext>
              <a:ext uri="{28A0092B-C50C-407E-A947-70E740481C1C}">
                <a14:useLocalDpi xmlns:a14="http://schemas.microsoft.com/office/drawing/2010/main" val="0"/>
              </a:ext>
            </a:extLst>
          </a:blip>
          <a:srcRect/>
          <a:stretch>
            <a:fillRect/>
          </a:stretch>
        </p:blipFill>
        <p:spPr bwMode="auto">
          <a:xfrm>
            <a:off x="615543" y="3678527"/>
            <a:ext cx="628984" cy="49719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upload.wikimedia.org/wikipedia/commons/thumb/7/7b/Tomcat-logo.svg/2000px-Tomcat-logo.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018" y="1848359"/>
            <a:ext cx="597024" cy="39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2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bwMode="gray"/>
        <p:txBody>
          <a:bodyPr/>
          <a:lstStyle/>
          <a:p>
            <a:r>
              <a:rPr lang="it-IT" dirty="0" smtClean="0"/>
              <a:t>Les environnements</a:t>
            </a:r>
            <a:endParaRPr lang="en-GB"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24</a:t>
            </a:fld>
            <a:endParaRPr lang="fr-FR" dirty="0"/>
          </a:p>
        </p:txBody>
      </p:sp>
      <p:sp>
        <p:nvSpPr>
          <p:cNvPr id="10" name="Espace réservé du texte 9"/>
          <p:cNvSpPr>
            <a:spLocks noGrp="1"/>
          </p:cNvSpPr>
          <p:nvPr>
            <p:ph type="body" sz="quarter" idx="13"/>
          </p:nvPr>
        </p:nvSpPr>
        <p:spPr bwMode="gray"/>
        <p:txBody>
          <a:bodyPr/>
          <a:lstStyle/>
          <a:p>
            <a:r>
              <a:rPr lang="fr-FR" dirty="0" smtClean="0"/>
              <a:t>MOA / PRE-PRODUCTION / PRODUCTION</a:t>
            </a:r>
            <a:endParaRPr lang="en-GB" dirty="0"/>
          </a:p>
        </p:txBody>
      </p:sp>
      <p:sp>
        <p:nvSpPr>
          <p:cNvPr id="6" name="Espace réservé du pied de page 5"/>
          <p:cNvSpPr>
            <a:spLocks noGrp="1"/>
          </p:cNvSpPr>
          <p:nvPr>
            <p:ph type="ftr" sz="quarter" idx="11"/>
          </p:nvPr>
        </p:nvSpPr>
        <p:spPr/>
        <p:txBody>
          <a:bodyPr/>
          <a:lstStyle/>
          <a:p>
            <a:r>
              <a:rPr lang="fr-FR" dirty="0"/>
              <a:t>Présentation technique UCC</a:t>
            </a:r>
          </a:p>
        </p:txBody>
      </p:sp>
      <p:pic>
        <p:nvPicPr>
          <p:cNvPr id="1026"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212" y="3218421"/>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899267" y="3703583"/>
            <a:ext cx="1128834" cy="261610"/>
          </a:xfrm>
          <a:prstGeom prst="rect">
            <a:avLst/>
          </a:prstGeom>
          <a:noFill/>
        </p:spPr>
        <p:txBody>
          <a:bodyPr wrap="none" rtlCol="0">
            <a:spAutoFit/>
          </a:bodyPr>
          <a:lstStyle/>
          <a:p>
            <a:pPr algn="ctr"/>
            <a:r>
              <a:rPr lang="fr-FR" sz="1100" dirty="0" smtClean="0"/>
              <a:t>schéma: p32b01</a:t>
            </a:r>
          </a:p>
        </p:txBody>
      </p:sp>
      <p:pic>
        <p:nvPicPr>
          <p:cNvPr id="1028"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192" y="2216742"/>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5009351" y="1759864"/>
            <a:ext cx="937757" cy="369332"/>
          </a:xfrm>
          <a:prstGeom prst="rect">
            <a:avLst/>
          </a:prstGeom>
          <a:noFill/>
        </p:spPr>
        <p:txBody>
          <a:bodyPr wrap="none" rtlCol="0">
            <a:spAutoFit/>
          </a:bodyPr>
          <a:lstStyle/>
          <a:p>
            <a:pPr algn="ctr"/>
            <a:r>
              <a:rPr lang="fr-FR" dirty="0" err="1" smtClean="0"/>
              <a:t>Gescom</a:t>
            </a:r>
            <a:endParaRPr lang="fr-FR" dirty="0"/>
          </a:p>
        </p:txBody>
      </p:sp>
      <p:pic>
        <p:nvPicPr>
          <p:cNvPr id="13"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734" y="3342512"/>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2494198" y="3900179"/>
            <a:ext cx="984565" cy="600164"/>
          </a:xfrm>
          <a:prstGeom prst="rect">
            <a:avLst/>
          </a:prstGeom>
          <a:noFill/>
        </p:spPr>
        <p:txBody>
          <a:bodyPr wrap="none" rtlCol="0">
            <a:spAutoFit/>
          </a:bodyPr>
          <a:lstStyle/>
          <a:p>
            <a:pPr algn="ctr"/>
            <a:r>
              <a:rPr lang="fr-FR" sz="1100" dirty="0" smtClean="0"/>
              <a:t>schémas: </a:t>
            </a:r>
          </a:p>
          <a:p>
            <a:pPr algn="ctr"/>
            <a:r>
              <a:rPr lang="fr-FR" sz="1100" dirty="0" smtClean="0"/>
              <a:t>Q/P 32MBDD </a:t>
            </a:r>
          </a:p>
          <a:p>
            <a:pPr algn="ctr"/>
            <a:r>
              <a:rPr lang="fr-FR" sz="1100" dirty="0" smtClean="0"/>
              <a:t>Q/P 31CBD</a:t>
            </a:r>
          </a:p>
        </p:txBody>
      </p:sp>
      <p:pic>
        <p:nvPicPr>
          <p:cNvPr id="15"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714" y="2237671"/>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2388625" y="1780793"/>
            <a:ext cx="1195712" cy="369332"/>
          </a:xfrm>
          <a:prstGeom prst="rect">
            <a:avLst/>
          </a:prstGeom>
          <a:noFill/>
        </p:spPr>
        <p:txBody>
          <a:bodyPr wrap="none" rtlCol="0">
            <a:spAutoFit/>
          </a:bodyPr>
          <a:lstStyle/>
          <a:p>
            <a:pPr algn="ctr"/>
            <a:r>
              <a:rPr lang="fr-FR" dirty="0" smtClean="0"/>
              <a:t>Octave WS</a:t>
            </a:r>
            <a:endParaRPr lang="fr-FR" dirty="0"/>
          </a:p>
        </p:txBody>
      </p:sp>
      <p:pic>
        <p:nvPicPr>
          <p:cNvPr id="18" name="Picture 12" descr="https://upload.wikimedia.org/wikipedia/fr/thumb/6/62/MySQL.svg/640px-MySQ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3362233"/>
            <a:ext cx="669997" cy="3465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vignette4.wikia.nocookie.net/logopedia/images/5/58/Oracle_logo.jpg/revision/latest?cb=20120801025034"/>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4104" b="74566" l="6067" r="91632">
                        <a14:foregroundMark x1="22385" y1="42775" x2="22385" y2="42775"/>
                        <a14:foregroundMark x1="27615" y1="48555" x2="27615" y2="48555"/>
                        <a14:foregroundMark x1="52929" y1="52023" x2="52929" y2="52023"/>
                        <a14:foregroundMark x1="67155" y1="45087" x2="67155" y2="45087"/>
                        <a14:foregroundMark x1="77615" y1="52023" x2="77615" y2="52023"/>
                        <a14:foregroundMark x1="89121" y1="42775" x2="89121" y2="42775"/>
                        <a14:foregroundMark x1="49791" y1="57225" x2="49791" y2="57225"/>
                        <a14:backgroundMark x1="46025" y1="53757" x2="46025" y2="53757"/>
                      </a14:backgroundRemoval>
                    </a14:imgEffect>
                  </a14:imgLayer>
                </a14:imgProps>
              </a:ext>
              <a:ext uri="{28A0092B-C50C-407E-A947-70E740481C1C}">
                <a14:useLocalDpi xmlns:a14="http://schemas.microsoft.com/office/drawing/2010/main" val="0"/>
              </a:ext>
            </a:extLst>
          </a:blip>
          <a:srcRect l="5923" t="32543" r="5765" b="30856"/>
          <a:stretch/>
        </p:blipFill>
        <p:spPr bwMode="auto">
          <a:xfrm>
            <a:off x="2737490" y="3736485"/>
            <a:ext cx="1091295" cy="16369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openclipart.org/image/2400px/svg_to_png/94723/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575" y="3344040"/>
            <a:ext cx="420947" cy="464707"/>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7484857" y="3829202"/>
            <a:ext cx="1098378" cy="261610"/>
          </a:xfrm>
          <a:prstGeom prst="rect">
            <a:avLst/>
          </a:prstGeom>
          <a:noFill/>
        </p:spPr>
        <p:txBody>
          <a:bodyPr wrap="none" rtlCol="0">
            <a:spAutoFit/>
          </a:bodyPr>
          <a:lstStyle/>
          <a:p>
            <a:pPr algn="ctr"/>
            <a:r>
              <a:rPr lang="fr-FR" sz="1100" dirty="0" smtClean="0"/>
              <a:t>schéma: p32f01</a:t>
            </a:r>
          </a:p>
        </p:txBody>
      </p:sp>
      <p:pic>
        <p:nvPicPr>
          <p:cNvPr id="22"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555" y="2216742"/>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p:cNvSpPr txBox="1"/>
          <p:nvPr/>
        </p:nvSpPr>
        <p:spPr>
          <a:xfrm>
            <a:off x="7658326" y="1759864"/>
            <a:ext cx="780535" cy="369332"/>
          </a:xfrm>
          <a:prstGeom prst="rect">
            <a:avLst/>
          </a:prstGeom>
          <a:noFill/>
        </p:spPr>
        <p:txBody>
          <a:bodyPr wrap="none" rtlCol="0">
            <a:spAutoFit/>
          </a:bodyPr>
          <a:lstStyle/>
          <a:p>
            <a:pPr algn="ctr"/>
            <a:r>
              <a:rPr lang="fr-FR" dirty="0" err="1" smtClean="0"/>
              <a:t>Clarify</a:t>
            </a:r>
            <a:endParaRPr lang="fr-FR" dirty="0"/>
          </a:p>
        </p:txBody>
      </p:sp>
      <p:pic>
        <p:nvPicPr>
          <p:cNvPr id="25" name="Picture 12" descr="https://upload.wikimedia.org/wikipedia/fr/thumb/6/62/MySQL.svg/640px-MySQ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8467" y="3487852"/>
            <a:ext cx="669997" cy="34651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p:cNvCxnSpPr/>
          <p:nvPr/>
        </p:nvCxnSpPr>
        <p:spPr>
          <a:xfrm flipV="1">
            <a:off x="3859762" y="2522682"/>
            <a:ext cx="833708" cy="11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4030394" y="2328235"/>
            <a:ext cx="492443" cy="261610"/>
          </a:xfrm>
          <a:prstGeom prst="rect">
            <a:avLst/>
          </a:prstGeom>
          <a:noFill/>
        </p:spPr>
        <p:txBody>
          <a:bodyPr wrap="none" rtlCol="0">
            <a:spAutoFit/>
          </a:bodyPr>
          <a:lstStyle/>
          <a:p>
            <a:r>
              <a:rPr lang="fr-FR" sz="1050" dirty="0" smtClean="0"/>
              <a:t>Devis</a:t>
            </a:r>
            <a:endParaRPr lang="fr-FR" sz="1050" dirty="0"/>
          </a:p>
        </p:txBody>
      </p:sp>
      <p:cxnSp>
        <p:nvCxnSpPr>
          <p:cNvPr id="29" name="Connecteur droit avec flèche 28"/>
          <p:cNvCxnSpPr/>
          <p:nvPr/>
        </p:nvCxnSpPr>
        <p:spPr>
          <a:xfrm flipH="1">
            <a:off x="3859762" y="2695968"/>
            <a:ext cx="85625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24" name="ZoneTexte 1023"/>
          <p:cNvSpPr txBox="1"/>
          <p:nvPr/>
        </p:nvSpPr>
        <p:spPr>
          <a:xfrm>
            <a:off x="3851920" y="2695968"/>
            <a:ext cx="867545" cy="253916"/>
          </a:xfrm>
          <a:prstGeom prst="rect">
            <a:avLst/>
          </a:prstGeom>
          <a:noFill/>
        </p:spPr>
        <p:txBody>
          <a:bodyPr wrap="none" rtlCol="0">
            <a:spAutoFit/>
          </a:bodyPr>
          <a:lstStyle/>
          <a:p>
            <a:r>
              <a:rPr lang="fr-FR" sz="1050" dirty="0" smtClean="0"/>
              <a:t>Commandes</a:t>
            </a:r>
          </a:p>
        </p:txBody>
      </p:sp>
      <p:cxnSp>
        <p:nvCxnSpPr>
          <p:cNvPr id="1029" name="Connecteur droit avec flèche 1028"/>
          <p:cNvCxnSpPr/>
          <p:nvPr/>
        </p:nvCxnSpPr>
        <p:spPr>
          <a:xfrm flipV="1">
            <a:off x="6233898" y="2448514"/>
            <a:ext cx="1093119" cy="168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30" name="ZoneTexte 1029"/>
          <p:cNvSpPr txBox="1"/>
          <p:nvPr/>
        </p:nvSpPr>
        <p:spPr>
          <a:xfrm>
            <a:off x="6328458" y="2226628"/>
            <a:ext cx="898003" cy="261610"/>
          </a:xfrm>
          <a:prstGeom prst="rect">
            <a:avLst/>
          </a:prstGeom>
          <a:noFill/>
        </p:spPr>
        <p:txBody>
          <a:bodyPr wrap="none" rtlCol="0">
            <a:spAutoFit/>
          </a:bodyPr>
          <a:lstStyle/>
          <a:p>
            <a:r>
              <a:rPr lang="fr-FR" sz="1050" dirty="0" smtClean="0"/>
              <a:t>Commandes</a:t>
            </a:r>
            <a:endParaRPr lang="fr-FR" sz="1050" dirty="0"/>
          </a:p>
        </p:txBody>
      </p:sp>
      <p:sp>
        <p:nvSpPr>
          <p:cNvPr id="1031" name="ZoneTexte 1030"/>
          <p:cNvSpPr txBox="1"/>
          <p:nvPr/>
        </p:nvSpPr>
        <p:spPr>
          <a:xfrm>
            <a:off x="6436204" y="2434358"/>
            <a:ext cx="728084" cy="261610"/>
          </a:xfrm>
          <a:prstGeom prst="rect">
            <a:avLst/>
          </a:prstGeom>
          <a:noFill/>
        </p:spPr>
        <p:txBody>
          <a:bodyPr wrap="none" rtlCol="0">
            <a:spAutoFit/>
          </a:bodyPr>
          <a:lstStyle/>
          <a:p>
            <a:r>
              <a:rPr lang="fr-FR" sz="1050" dirty="0" smtClean="0"/>
              <a:t>Chantiers</a:t>
            </a:r>
            <a:endParaRPr lang="fr-FR" sz="1050" dirty="0"/>
          </a:p>
        </p:txBody>
      </p:sp>
      <p:cxnSp>
        <p:nvCxnSpPr>
          <p:cNvPr id="37" name="Connecteur droit avec flèche 36"/>
          <p:cNvCxnSpPr/>
          <p:nvPr/>
        </p:nvCxnSpPr>
        <p:spPr>
          <a:xfrm>
            <a:off x="2929205" y="2940476"/>
            <a:ext cx="0" cy="380298"/>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51" name="Connecteur droit avec flèche 50"/>
          <p:cNvCxnSpPr/>
          <p:nvPr/>
        </p:nvCxnSpPr>
        <p:spPr>
          <a:xfrm>
            <a:off x="5456904" y="2927956"/>
            <a:ext cx="6780" cy="271820"/>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52" name="Connecteur droit avec flèche 51"/>
          <p:cNvCxnSpPr/>
          <p:nvPr/>
        </p:nvCxnSpPr>
        <p:spPr>
          <a:xfrm>
            <a:off x="8027266" y="2986317"/>
            <a:ext cx="6780" cy="271820"/>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sp>
        <p:nvSpPr>
          <p:cNvPr id="62" name="ZoneTexte 61"/>
          <p:cNvSpPr txBox="1"/>
          <p:nvPr/>
        </p:nvSpPr>
        <p:spPr>
          <a:xfrm>
            <a:off x="395536" y="1780793"/>
            <a:ext cx="1195712" cy="369332"/>
          </a:xfrm>
          <a:prstGeom prst="rect">
            <a:avLst/>
          </a:prstGeom>
          <a:noFill/>
        </p:spPr>
        <p:txBody>
          <a:bodyPr wrap="square" rtlCol="0">
            <a:spAutoFit/>
          </a:bodyPr>
          <a:lstStyle/>
          <a:p>
            <a:pPr algn="ctr"/>
            <a:r>
              <a:rPr lang="fr-FR" dirty="0" smtClean="0"/>
              <a:t>BMO WS</a:t>
            </a:r>
            <a:endParaRPr lang="fr-FR" dirty="0"/>
          </a:p>
        </p:txBody>
      </p:sp>
      <p:cxnSp>
        <p:nvCxnSpPr>
          <p:cNvPr id="63" name="Connecteur droit avec flèche 62"/>
          <p:cNvCxnSpPr>
            <a:stCxn id="61" idx="2"/>
          </p:cNvCxnSpPr>
          <p:nvPr/>
        </p:nvCxnSpPr>
        <p:spPr>
          <a:xfrm>
            <a:off x="980530" y="2984000"/>
            <a:ext cx="1632809" cy="503852"/>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pic>
        <p:nvPicPr>
          <p:cNvPr id="71" name="Picture 4" descr="http://www.alaux.net/images/2009/10/logo_jona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22" y="4022275"/>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73" name="ZoneTexte 72"/>
          <p:cNvSpPr txBox="1"/>
          <p:nvPr/>
        </p:nvSpPr>
        <p:spPr>
          <a:xfrm>
            <a:off x="251520" y="3714586"/>
            <a:ext cx="1129312" cy="369332"/>
          </a:xfrm>
          <a:prstGeom prst="rect">
            <a:avLst/>
          </a:prstGeom>
          <a:noFill/>
        </p:spPr>
        <p:txBody>
          <a:bodyPr wrap="square" rtlCol="0">
            <a:spAutoFit/>
          </a:bodyPr>
          <a:lstStyle/>
          <a:p>
            <a:pPr algn="ctr"/>
            <a:r>
              <a:rPr lang="fr-FR" dirty="0" err="1" smtClean="0"/>
              <a:t>Sif</a:t>
            </a:r>
            <a:r>
              <a:rPr lang="fr-FR" dirty="0" smtClean="0"/>
              <a:t> Info</a:t>
            </a:r>
            <a:endParaRPr lang="fr-FR" dirty="0"/>
          </a:p>
        </p:txBody>
      </p:sp>
      <p:cxnSp>
        <p:nvCxnSpPr>
          <p:cNvPr id="75" name="Connecteur droit avec flèche 74"/>
          <p:cNvCxnSpPr/>
          <p:nvPr/>
        </p:nvCxnSpPr>
        <p:spPr>
          <a:xfrm flipV="1">
            <a:off x="1337334" y="3571016"/>
            <a:ext cx="1288039" cy="718728"/>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pic>
        <p:nvPicPr>
          <p:cNvPr id="80" name="Picture 4" descr="http://www.alaux.net/images/2009/10/logo_jonas3.jpg"/>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100000" l="1429" r="100000"/>
                    </a14:imgEffect>
                  </a14:imgLayer>
                </a14:imgProps>
              </a:ext>
              <a:ext uri="{28A0092B-C50C-407E-A947-70E740481C1C}">
                <a14:useLocalDpi xmlns:a14="http://schemas.microsoft.com/office/drawing/2010/main" val="0"/>
              </a:ext>
            </a:extLst>
          </a:blip>
          <a:srcRect/>
          <a:stretch>
            <a:fillRect/>
          </a:stretch>
        </p:blipFill>
        <p:spPr bwMode="auto">
          <a:xfrm>
            <a:off x="3990798" y="4341506"/>
            <a:ext cx="628984" cy="497197"/>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Connecteur droit avec flèche 42"/>
          <p:cNvCxnSpPr>
            <a:stCxn id="46" idx="1"/>
            <a:endCxn id="62" idx="3"/>
          </p:cNvCxnSpPr>
          <p:nvPr/>
        </p:nvCxnSpPr>
        <p:spPr>
          <a:xfrm flipH="1">
            <a:off x="1591248" y="1187748"/>
            <a:ext cx="2061396" cy="777711"/>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44" name="Connecteur droit avec flèche 43"/>
          <p:cNvCxnSpPr>
            <a:stCxn id="46" idx="2"/>
            <a:endCxn id="17" idx="0"/>
          </p:cNvCxnSpPr>
          <p:nvPr/>
        </p:nvCxnSpPr>
        <p:spPr>
          <a:xfrm flipH="1">
            <a:off x="2986481" y="1372414"/>
            <a:ext cx="1289475" cy="408379"/>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45" name="Connecteur droit avec flèche 44"/>
          <p:cNvCxnSpPr>
            <a:stCxn id="46" idx="3"/>
            <a:endCxn id="24" idx="1"/>
          </p:cNvCxnSpPr>
          <p:nvPr/>
        </p:nvCxnSpPr>
        <p:spPr>
          <a:xfrm>
            <a:off x="4899267" y="1187748"/>
            <a:ext cx="2759059" cy="756782"/>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46" name="ZoneTexte 45"/>
          <p:cNvSpPr txBox="1"/>
          <p:nvPr/>
        </p:nvSpPr>
        <p:spPr>
          <a:xfrm>
            <a:off x="3652644" y="1003082"/>
            <a:ext cx="1246623" cy="369332"/>
          </a:xfrm>
          <a:prstGeom prst="rect">
            <a:avLst/>
          </a:prstGeom>
          <a:noFill/>
        </p:spPr>
        <p:txBody>
          <a:bodyPr wrap="square" rtlCol="0">
            <a:spAutoFit/>
          </a:bodyPr>
          <a:lstStyle/>
          <a:p>
            <a:r>
              <a:rPr lang="fr-FR" dirty="0" smtClean="0"/>
              <a:t>Partenaires</a:t>
            </a:r>
            <a:endParaRPr lang="fr-FR" dirty="0"/>
          </a:p>
        </p:txBody>
      </p:sp>
      <p:cxnSp>
        <p:nvCxnSpPr>
          <p:cNvPr id="53" name="Connecteur droit avec flèche 52"/>
          <p:cNvCxnSpPr>
            <a:stCxn id="46" idx="2"/>
            <a:endCxn id="9" idx="0"/>
          </p:cNvCxnSpPr>
          <p:nvPr/>
        </p:nvCxnSpPr>
        <p:spPr>
          <a:xfrm>
            <a:off x="4275956" y="1372414"/>
            <a:ext cx="1202274" cy="38745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54" name="ZoneTexte 53"/>
          <p:cNvSpPr txBox="1"/>
          <p:nvPr/>
        </p:nvSpPr>
        <p:spPr>
          <a:xfrm>
            <a:off x="3798722" y="4110473"/>
            <a:ext cx="1129312" cy="369332"/>
          </a:xfrm>
          <a:prstGeom prst="rect">
            <a:avLst/>
          </a:prstGeom>
          <a:noFill/>
        </p:spPr>
        <p:txBody>
          <a:bodyPr wrap="square" rtlCol="0">
            <a:spAutoFit/>
          </a:bodyPr>
          <a:lstStyle/>
          <a:p>
            <a:pPr algn="ctr"/>
            <a:r>
              <a:rPr lang="fr-FR" dirty="0" err="1" smtClean="0"/>
              <a:t>Sif</a:t>
            </a:r>
            <a:r>
              <a:rPr lang="fr-FR" dirty="0" smtClean="0"/>
              <a:t> Data</a:t>
            </a:r>
            <a:endParaRPr lang="fr-FR" dirty="0"/>
          </a:p>
        </p:txBody>
      </p:sp>
      <p:pic>
        <p:nvPicPr>
          <p:cNvPr id="47" name="Picture 2" descr="https://upload.wikimedia.org/wikipedia/commons/thumb/7/7b/Tomcat-logo.svg/2000px-Tomcat-logo.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018" y="2274251"/>
            <a:ext cx="597024" cy="39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167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3"/>
          </p:nvPr>
        </p:nvSpPr>
        <p:spPr/>
        <p:txBody>
          <a:bodyPr/>
          <a:lstStyle/>
          <a:p>
            <a:r>
              <a:rPr lang="fr-FR" dirty="0"/>
              <a:t>Présentation technique UCC</a:t>
            </a:r>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25</a:t>
            </a:fld>
            <a:endParaRPr lang="fr-FR" dirty="0"/>
          </a:p>
        </p:txBody>
      </p:sp>
      <p:sp>
        <p:nvSpPr>
          <p:cNvPr id="5" name="Titre 4"/>
          <p:cNvSpPr>
            <a:spLocks noGrp="1"/>
          </p:cNvSpPr>
          <p:nvPr>
            <p:ph type="ctrTitle"/>
          </p:nvPr>
        </p:nvSpPr>
        <p:spPr/>
        <p:txBody>
          <a:bodyPr/>
          <a:lstStyle/>
          <a:p>
            <a:r>
              <a:rPr lang="fr-FR" dirty="0" smtClean="0"/>
              <a:t>Organisation documents</a:t>
            </a:r>
            <a:endParaRPr lang="fr-FR" dirty="0"/>
          </a:p>
        </p:txBody>
      </p:sp>
      <p:pic>
        <p:nvPicPr>
          <p:cNvPr id="8" name="Espace réservé pour une image  7"/>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2539" b="12539"/>
          <a:stretch>
            <a:fillRect/>
          </a:stretch>
        </p:blipFill>
        <p:spPr/>
      </p:pic>
    </p:spTree>
    <p:extLst>
      <p:ext uri="{BB962C8B-B14F-4D97-AF65-F5344CB8AC3E}">
        <p14:creationId xmlns:p14="http://schemas.microsoft.com/office/powerpoint/2010/main" val="3956668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Organisation documents</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26</a:t>
            </a:fld>
            <a:endParaRPr lang="fr-FR" dirty="0"/>
          </a:p>
        </p:txBody>
      </p:sp>
      <p:pic>
        <p:nvPicPr>
          <p:cNvPr id="6" name="Image 5"/>
          <p:cNvPicPr>
            <a:picLocks noChangeAspect="1"/>
          </p:cNvPicPr>
          <p:nvPr/>
        </p:nvPicPr>
        <p:blipFill rotWithShape="1">
          <a:blip r:embed="rId3"/>
          <a:srcRect r="35803"/>
          <a:stretch/>
        </p:blipFill>
        <p:spPr>
          <a:xfrm>
            <a:off x="5796136" y="987574"/>
            <a:ext cx="2880320" cy="3477809"/>
          </a:xfrm>
          <a:prstGeom prst="rect">
            <a:avLst/>
          </a:prstGeom>
          <a:ln>
            <a:solidFill>
              <a:schemeClr val="tx1"/>
            </a:solidFill>
          </a:ln>
        </p:spPr>
      </p:pic>
      <p:cxnSp>
        <p:nvCxnSpPr>
          <p:cNvPr id="11" name="Connecteur droit avec flèche 10"/>
          <p:cNvCxnSpPr>
            <a:endCxn id="22" idx="3"/>
          </p:cNvCxnSpPr>
          <p:nvPr/>
        </p:nvCxnSpPr>
        <p:spPr>
          <a:xfrm flipH="1" flipV="1">
            <a:off x="3191202" y="1153730"/>
            <a:ext cx="3180998" cy="1131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a:endCxn id="24" idx="3"/>
          </p:cNvCxnSpPr>
          <p:nvPr/>
        </p:nvCxnSpPr>
        <p:spPr>
          <a:xfrm flipH="1" flipV="1">
            <a:off x="3191202" y="1601276"/>
            <a:ext cx="3194951" cy="847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eur droit avec flèche 15"/>
          <p:cNvCxnSpPr>
            <a:endCxn id="26" idx="3"/>
          </p:cNvCxnSpPr>
          <p:nvPr/>
        </p:nvCxnSpPr>
        <p:spPr>
          <a:xfrm flipH="1" flipV="1">
            <a:off x="3177249" y="2188158"/>
            <a:ext cx="3222857" cy="437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a:endCxn id="34" idx="3"/>
          </p:cNvCxnSpPr>
          <p:nvPr/>
        </p:nvCxnSpPr>
        <p:spPr>
          <a:xfrm flipH="1" flipV="1">
            <a:off x="3214523" y="3232016"/>
            <a:ext cx="3157677" cy="83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H="1">
            <a:off x="3214524" y="3485340"/>
            <a:ext cx="3185582" cy="337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a:off x="1084792" y="999841"/>
            <a:ext cx="2106410" cy="307777"/>
          </a:xfrm>
          <a:prstGeom prst="rect">
            <a:avLst/>
          </a:prstGeom>
          <a:noFill/>
        </p:spPr>
        <p:txBody>
          <a:bodyPr wrap="none" rtlCol="0">
            <a:spAutoFit/>
          </a:bodyPr>
          <a:lstStyle/>
          <a:p>
            <a:r>
              <a:rPr lang="fr-FR" sz="1400" dirty="0" err="1" smtClean="0"/>
              <a:t>DMs</a:t>
            </a:r>
            <a:r>
              <a:rPr lang="fr-FR" sz="1400" dirty="0" smtClean="0"/>
              <a:t> en cours + Historique</a:t>
            </a:r>
            <a:endParaRPr lang="fr-FR" sz="1400" dirty="0"/>
          </a:p>
        </p:txBody>
      </p:sp>
      <p:sp>
        <p:nvSpPr>
          <p:cNvPr id="24" name="ZoneTexte 23"/>
          <p:cNvSpPr txBox="1"/>
          <p:nvPr/>
        </p:nvSpPr>
        <p:spPr>
          <a:xfrm>
            <a:off x="1174560" y="1447387"/>
            <a:ext cx="2016642" cy="307777"/>
          </a:xfrm>
          <a:prstGeom prst="rect">
            <a:avLst/>
          </a:prstGeom>
          <a:noFill/>
        </p:spPr>
        <p:txBody>
          <a:bodyPr wrap="none" rtlCol="0">
            <a:spAutoFit/>
          </a:bodyPr>
          <a:lstStyle/>
          <a:p>
            <a:r>
              <a:rPr lang="fr-FR" sz="1400" dirty="0" err="1" smtClean="0"/>
              <a:t>Defects</a:t>
            </a:r>
            <a:r>
              <a:rPr lang="fr-FR" sz="1400" dirty="0" smtClean="0"/>
              <a:t> + </a:t>
            </a:r>
            <a:r>
              <a:rPr lang="fr-FR" sz="1400" dirty="0"/>
              <a:t>R</a:t>
            </a:r>
            <a:r>
              <a:rPr lang="fr-FR" sz="1400" dirty="0" smtClean="0"/>
              <a:t>eformulations</a:t>
            </a:r>
            <a:endParaRPr lang="fr-FR" sz="1400" dirty="0"/>
          </a:p>
        </p:txBody>
      </p:sp>
      <p:sp>
        <p:nvSpPr>
          <p:cNvPr id="26" name="ZoneTexte 25"/>
          <p:cNvSpPr txBox="1"/>
          <p:nvPr/>
        </p:nvSpPr>
        <p:spPr>
          <a:xfrm>
            <a:off x="608889" y="1926548"/>
            <a:ext cx="2568360" cy="523220"/>
          </a:xfrm>
          <a:prstGeom prst="rect">
            <a:avLst/>
          </a:prstGeom>
          <a:noFill/>
        </p:spPr>
        <p:txBody>
          <a:bodyPr wrap="square" rtlCol="0">
            <a:spAutoFit/>
          </a:bodyPr>
          <a:lstStyle/>
          <a:p>
            <a:r>
              <a:rPr lang="fr-FR" sz="1400" dirty="0" smtClean="0"/>
              <a:t>Informations serveurs + mots de passe + accès serveur</a:t>
            </a:r>
            <a:endParaRPr lang="fr-FR" sz="1400" dirty="0"/>
          </a:p>
        </p:txBody>
      </p:sp>
      <p:sp>
        <p:nvSpPr>
          <p:cNvPr id="34" name="ZoneTexte 33"/>
          <p:cNvSpPr txBox="1"/>
          <p:nvPr/>
        </p:nvSpPr>
        <p:spPr>
          <a:xfrm>
            <a:off x="645037" y="3078127"/>
            <a:ext cx="2569486" cy="307777"/>
          </a:xfrm>
          <a:prstGeom prst="rect">
            <a:avLst/>
          </a:prstGeom>
          <a:noFill/>
        </p:spPr>
        <p:txBody>
          <a:bodyPr wrap="none" rtlCol="0">
            <a:spAutoFit/>
          </a:bodyPr>
          <a:lstStyle/>
          <a:p>
            <a:r>
              <a:rPr lang="fr-FR" sz="1400" dirty="0" smtClean="0"/>
              <a:t>Colis de livraison / matière livrée</a:t>
            </a:r>
            <a:endParaRPr lang="fr-FR" sz="1400" dirty="0"/>
          </a:p>
        </p:txBody>
      </p:sp>
      <p:sp>
        <p:nvSpPr>
          <p:cNvPr id="39" name="ZoneTexte 38"/>
          <p:cNvSpPr txBox="1"/>
          <p:nvPr/>
        </p:nvSpPr>
        <p:spPr>
          <a:xfrm>
            <a:off x="683568" y="3561527"/>
            <a:ext cx="2664296" cy="523220"/>
          </a:xfrm>
          <a:prstGeom prst="rect">
            <a:avLst/>
          </a:prstGeom>
          <a:noFill/>
        </p:spPr>
        <p:txBody>
          <a:bodyPr wrap="square" rtlCol="0">
            <a:spAutoFit/>
          </a:bodyPr>
          <a:lstStyle/>
          <a:p>
            <a:r>
              <a:rPr lang="fr-FR" sz="1400" dirty="0" smtClean="0"/>
              <a:t>Contrats d’interface, modèles de documents…</a:t>
            </a:r>
            <a:endParaRPr lang="fr-FR" sz="1400" dirty="0"/>
          </a:p>
        </p:txBody>
      </p:sp>
      <p:sp>
        <p:nvSpPr>
          <p:cNvPr id="9" name="ZoneTexte 8"/>
          <p:cNvSpPr txBox="1"/>
          <p:nvPr/>
        </p:nvSpPr>
        <p:spPr>
          <a:xfrm>
            <a:off x="2029519" y="2798370"/>
            <a:ext cx="1185004" cy="307777"/>
          </a:xfrm>
          <a:prstGeom prst="rect">
            <a:avLst/>
          </a:prstGeom>
          <a:noFill/>
        </p:spPr>
        <p:txBody>
          <a:bodyPr wrap="none" rtlCol="0">
            <a:spAutoFit/>
          </a:bodyPr>
          <a:lstStyle/>
          <a:p>
            <a:r>
              <a:rPr lang="fr-FR" sz="1400" dirty="0" smtClean="0"/>
              <a:t>Spécifications</a:t>
            </a:r>
            <a:endParaRPr lang="fr-FR" sz="1400" dirty="0"/>
          </a:p>
        </p:txBody>
      </p:sp>
      <p:cxnSp>
        <p:nvCxnSpPr>
          <p:cNvPr id="21" name="Connecteur droit avec flèche 20"/>
          <p:cNvCxnSpPr>
            <a:endCxn id="9" idx="3"/>
          </p:cNvCxnSpPr>
          <p:nvPr/>
        </p:nvCxnSpPr>
        <p:spPr>
          <a:xfrm flipH="1" flipV="1">
            <a:off x="3214523" y="2952259"/>
            <a:ext cx="3171630" cy="364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ZoneTexte 16"/>
          <p:cNvSpPr txBox="1"/>
          <p:nvPr/>
        </p:nvSpPr>
        <p:spPr>
          <a:xfrm>
            <a:off x="1139711" y="2492808"/>
            <a:ext cx="2086340" cy="307777"/>
          </a:xfrm>
          <a:prstGeom prst="rect">
            <a:avLst/>
          </a:prstGeom>
          <a:noFill/>
        </p:spPr>
        <p:txBody>
          <a:bodyPr wrap="none" rtlCol="0">
            <a:spAutoFit/>
          </a:bodyPr>
          <a:lstStyle/>
          <a:p>
            <a:r>
              <a:rPr lang="fr-FR" sz="1400" dirty="0" smtClean="0"/>
              <a:t>Suivi des développements</a:t>
            </a:r>
            <a:endParaRPr lang="fr-FR" sz="1400" dirty="0"/>
          </a:p>
        </p:txBody>
      </p:sp>
      <p:cxnSp>
        <p:nvCxnSpPr>
          <p:cNvPr id="27" name="Connecteur droit avec flèche 26"/>
          <p:cNvCxnSpPr>
            <a:endCxn id="17" idx="3"/>
          </p:cNvCxnSpPr>
          <p:nvPr/>
        </p:nvCxnSpPr>
        <p:spPr>
          <a:xfrm flipH="1" flipV="1">
            <a:off x="3226051" y="2646697"/>
            <a:ext cx="3160102" cy="1500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83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3088" y="-1904"/>
            <a:ext cx="9151088" cy="2568448"/>
          </a:xfrm>
        </p:spPr>
      </p:pic>
      <p:sp>
        <p:nvSpPr>
          <p:cNvPr id="2" name="Espace réservé du pied de page 1"/>
          <p:cNvSpPr>
            <a:spLocks noGrp="1"/>
          </p:cNvSpPr>
          <p:nvPr>
            <p:ph type="ftr" sz="quarter" idx="13"/>
          </p:nvPr>
        </p:nvSpPr>
        <p:spPr/>
        <p:txBody>
          <a:bodyPr/>
          <a:lstStyle/>
          <a:p>
            <a:r>
              <a:rPr lang="fr-FR" dirty="0"/>
              <a:t>Présentation technique UCC</a:t>
            </a:r>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27</a:t>
            </a:fld>
            <a:endParaRPr lang="fr-FR" dirty="0"/>
          </a:p>
        </p:txBody>
      </p:sp>
      <p:sp>
        <p:nvSpPr>
          <p:cNvPr id="6" name="Titre 5"/>
          <p:cNvSpPr>
            <a:spLocks noGrp="1"/>
          </p:cNvSpPr>
          <p:nvPr>
            <p:ph type="ctrTitle"/>
          </p:nvPr>
        </p:nvSpPr>
        <p:spPr/>
        <p:txBody>
          <a:bodyPr/>
          <a:lstStyle/>
          <a:p>
            <a:r>
              <a:rPr lang="fr-FR" dirty="0"/>
              <a:t>QUESTIONS / réponses</a:t>
            </a:r>
          </a:p>
        </p:txBody>
      </p:sp>
    </p:spTree>
    <p:extLst>
      <p:ext uri="{BB962C8B-B14F-4D97-AF65-F5344CB8AC3E}">
        <p14:creationId xmlns:p14="http://schemas.microsoft.com/office/powerpoint/2010/main" val="340016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
          </p:nvPr>
        </p:nvSpPr>
        <p:spPr>
          <a:xfrm>
            <a:off x="395287" y="1131590"/>
            <a:ext cx="7633097" cy="3511146"/>
          </a:xfrm>
        </p:spPr>
        <p:txBody>
          <a:bodyPr/>
          <a:lstStyle/>
          <a:p>
            <a:r>
              <a:rPr lang="fr-FR" dirty="0"/>
              <a:t>Constellation: </a:t>
            </a:r>
            <a:r>
              <a:rPr lang="fr-FR" dirty="0">
                <a:hlinkClick r:id="rId3"/>
              </a:rPr>
              <a:t>http://constellation.corp.sopra/dashboard</a:t>
            </a:r>
            <a:r>
              <a:rPr lang="fr-FR" dirty="0" smtClean="0">
                <a:hlinkClick r:id="rId3"/>
              </a:rPr>
              <a:t>/</a:t>
            </a:r>
            <a:endParaRPr lang="fr-FR" dirty="0" smtClean="0"/>
          </a:p>
          <a:p>
            <a:r>
              <a:rPr lang="fr-FR" dirty="0"/>
              <a:t>Jenkins: </a:t>
            </a:r>
            <a:r>
              <a:rPr lang="fr-FR" dirty="0">
                <a:hlinkClick r:id="rId4"/>
              </a:rPr>
              <a:t>http://lmarccdk08.ptx.fr.sopra:10202</a:t>
            </a:r>
            <a:r>
              <a:rPr lang="fr-FR" dirty="0" smtClean="0">
                <a:hlinkClick r:id="rId4"/>
              </a:rPr>
              <a:t>/</a:t>
            </a:r>
            <a:endParaRPr lang="fr-FR" dirty="0" smtClean="0"/>
          </a:p>
          <a:p>
            <a:r>
              <a:rPr lang="fr-FR" dirty="0" err="1" smtClean="0"/>
              <a:t>SonarQube</a:t>
            </a:r>
            <a:r>
              <a:rPr lang="fr-FR" dirty="0"/>
              <a:t>: </a:t>
            </a:r>
            <a:r>
              <a:rPr lang="fr-FR" dirty="0">
                <a:hlinkClick r:id="rId5"/>
              </a:rPr>
              <a:t>http://lmarccdk08.ptx.fr.sopra:10204</a:t>
            </a:r>
            <a:r>
              <a:rPr lang="fr-FR" dirty="0" smtClean="0">
                <a:hlinkClick r:id="rId5"/>
              </a:rPr>
              <a:t>/</a:t>
            </a:r>
            <a:endParaRPr lang="fr-FR" dirty="0" smtClean="0"/>
          </a:p>
          <a:p>
            <a:r>
              <a:rPr lang="fr-FR" dirty="0" err="1" smtClean="0"/>
              <a:t>Phabricator</a:t>
            </a:r>
            <a:r>
              <a:rPr lang="fr-FR" dirty="0"/>
              <a:t>: </a:t>
            </a:r>
            <a:r>
              <a:rPr lang="fr-FR" dirty="0">
                <a:hlinkClick r:id="rId6"/>
              </a:rPr>
              <a:t>http://lmarccdk08.ptx.fr.sopra:10206</a:t>
            </a:r>
            <a:r>
              <a:rPr lang="fr-FR" dirty="0" smtClean="0">
                <a:hlinkClick r:id="rId6"/>
              </a:rPr>
              <a:t>/</a:t>
            </a:r>
            <a:endParaRPr lang="fr-FR" dirty="0" smtClean="0"/>
          </a:p>
          <a:p>
            <a:r>
              <a:rPr lang="fr-FR" dirty="0" err="1"/>
              <a:t>Artifactory</a:t>
            </a:r>
            <a:r>
              <a:rPr lang="fr-FR" dirty="0"/>
              <a:t>: </a:t>
            </a:r>
            <a:r>
              <a:rPr lang="fr-FR" dirty="0">
                <a:hlinkClick r:id="rId7"/>
              </a:rPr>
              <a:t>http://</a:t>
            </a:r>
            <a:r>
              <a:rPr lang="fr-FR" dirty="0" smtClean="0">
                <a:hlinkClick r:id="rId7"/>
              </a:rPr>
              <a:t>pdtinteg.ptx.fr.sopra/artifactory/webapp/login.html?0</a:t>
            </a:r>
            <a:endParaRPr lang="fr-FR" dirty="0" smtClean="0"/>
          </a:p>
          <a:p>
            <a:endParaRPr lang="fr-FR" dirty="0" smtClean="0"/>
          </a:p>
        </p:txBody>
      </p:sp>
      <p:sp>
        <p:nvSpPr>
          <p:cNvPr id="3" name="Titre 2"/>
          <p:cNvSpPr>
            <a:spLocks noGrp="1"/>
          </p:cNvSpPr>
          <p:nvPr>
            <p:ph type="title"/>
          </p:nvPr>
        </p:nvSpPr>
        <p:spPr/>
        <p:txBody>
          <a:bodyPr/>
          <a:lstStyle/>
          <a:p>
            <a:r>
              <a:rPr lang="fr-FR" dirty="0" smtClean="0"/>
              <a:t>ANNEXE</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28</a:t>
            </a:fld>
            <a:endParaRPr lang="fr-FR" dirty="0"/>
          </a:p>
        </p:txBody>
      </p:sp>
    </p:spTree>
    <p:extLst>
      <p:ext uri="{BB962C8B-B14F-4D97-AF65-F5344CB8AC3E}">
        <p14:creationId xmlns:p14="http://schemas.microsoft.com/office/powerpoint/2010/main" val="4147175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99" b="199"/>
          <a:stretch>
            <a:fillRect/>
          </a:stretch>
        </p:blipFill>
        <p:spPr/>
      </p:pic>
      <p:sp>
        <p:nvSpPr>
          <p:cNvPr id="2" name="Espace réservé du pied de page 1"/>
          <p:cNvSpPr>
            <a:spLocks noGrp="1"/>
          </p:cNvSpPr>
          <p:nvPr>
            <p:ph type="ftr" sz="quarter" idx="13"/>
          </p:nvPr>
        </p:nvSpPr>
        <p:spPr/>
        <p:txBody>
          <a:bodyPr/>
          <a:lstStyle/>
          <a:p>
            <a:r>
              <a:rPr lang="fr-FR" dirty="0"/>
              <a:t>Présentation technique </a:t>
            </a:r>
            <a:r>
              <a:rPr lang="fr-FR" dirty="0" smtClean="0"/>
              <a:t>UCC</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3</a:t>
            </a:fld>
            <a:endParaRPr lang="fr-FR" dirty="0"/>
          </a:p>
        </p:txBody>
      </p:sp>
      <p:sp>
        <p:nvSpPr>
          <p:cNvPr id="5" name="Titre 4"/>
          <p:cNvSpPr>
            <a:spLocks noGrp="1"/>
          </p:cNvSpPr>
          <p:nvPr>
            <p:ph type="ctrTitle"/>
          </p:nvPr>
        </p:nvSpPr>
        <p:spPr/>
        <p:txBody>
          <a:bodyPr/>
          <a:lstStyle/>
          <a:p>
            <a:r>
              <a:rPr lang="fr-FR" dirty="0" smtClean="0"/>
              <a:t>L’équipe</a:t>
            </a:r>
            <a:endParaRPr lang="fr-FR" dirty="0"/>
          </a:p>
        </p:txBody>
      </p:sp>
    </p:spTree>
    <p:extLst>
      <p:ext uri="{BB962C8B-B14F-4D97-AF65-F5344CB8AC3E}">
        <p14:creationId xmlns:p14="http://schemas.microsoft.com/office/powerpoint/2010/main" val="28580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it-IT" dirty="0" smtClean="0"/>
              <a:t>L’équipe</a:t>
            </a:r>
            <a:endParaRPr lang="it-IT" dirty="0"/>
          </a:p>
        </p:txBody>
      </p:sp>
      <p:sp>
        <p:nvSpPr>
          <p:cNvPr id="7" name="Espace réservé du pied de page 6"/>
          <p:cNvSpPr>
            <a:spLocks noGrp="1"/>
          </p:cNvSpPr>
          <p:nvPr>
            <p:ph type="ftr" sz="quarter" idx="11"/>
          </p:nvPr>
        </p:nvSpPr>
        <p:spPr/>
        <p:txBody>
          <a:bodyPr/>
          <a:lstStyle/>
          <a:p>
            <a:r>
              <a:rPr lang="fr-FR" dirty="0"/>
              <a:t>Présentation technique 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4</a:t>
            </a:fld>
            <a:endParaRPr lang="fr-FR" dirty="0"/>
          </a:p>
        </p:txBody>
      </p:sp>
      <p:sp>
        <p:nvSpPr>
          <p:cNvPr id="5" name="Espace réservé du contenu 4"/>
          <p:cNvSpPr>
            <a:spLocks noGrp="1"/>
          </p:cNvSpPr>
          <p:nvPr>
            <p:ph sz="quarter" idx="13"/>
          </p:nvPr>
        </p:nvSpPr>
        <p:spPr/>
        <p:txBody>
          <a:bodyPr/>
          <a:lstStyle/>
          <a:p>
            <a:r>
              <a:rPr lang="fr-FR" sz="1400" dirty="0" smtClean="0"/>
              <a:t>Management</a:t>
            </a:r>
            <a:endParaRPr lang="fr-FR" sz="1400" dirty="0"/>
          </a:p>
          <a:p>
            <a:pPr lvl="1"/>
            <a:r>
              <a:rPr lang="fr-FR" sz="1200" dirty="0" smtClean="0"/>
              <a:t>Chef de projet: Géraldine </a:t>
            </a:r>
            <a:r>
              <a:rPr lang="fr-FR" sz="1200" dirty="0" err="1" smtClean="0"/>
              <a:t>Zègre</a:t>
            </a:r>
            <a:endParaRPr lang="fr-FR" sz="1200" dirty="0" smtClean="0"/>
          </a:p>
          <a:p>
            <a:pPr lvl="1"/>
            <a:r>
              <a:rPr lang="fr-FR" sz="1200" dirty="0" smtClean="0"/>
              <a:t>Chef de projet adjoint: Damien Vaillant</a:t>
            </a:r>
            <a:endParaRPr lang="fr-FR" sz="1200" dirty="0"/>
          </a:p>
          <a:p>
            <a:r>
              <a:rPr lang="fr-FR" sz="1400" dirty="0" smtClean="0"/>
              <a:t>Equipe fonctionnelle</a:t>
            </a:r>
            <a:endParaRPr lang="it-IT" sz="1400" dirty="0"/>
          </a:p>
          <a:p>
            <a:pPr lvl="1"/>
            <a:r>
              <a:rPr lang="it-IT" sz="1200" dirty="0" smtClean="0"/>
              <a:t>Benjamin Prophète (responsable facturation, clôture comptable...)</a:t>
            </a:r>
          </a:p>
          <a:p>
            <a:pPr lvl="1"/>
            <a:r>
              <a:rPr lang="it-IT" sz="1200" dirty="0" smtClean="0"/>
              <a:t>Christophe Renault (responsable commande, client...)</a:t>
            </a:r>
          </a:p>
          <a:p>
            <a:pPr lvl="1"/>
            <a:r>
              <a:rPr lang="it-IT" sz="1200" dirty="0" smtClean="0"/>
              <a:t>Sarah Jaillet</a:t>
            </a:r>
          </a:p>
          <a:p>
            <a:pPr lvl="1"/>
            <a:r>
              <a:rPr lang="it-IT" sz="1200" dirty="0" smtClean="0"/>
              <a:t>Pierre Malmassari</a:t>
            </a:r>
          </a:p>
          <a:p>
            <a:pPr lvl="1"/>
            <a:r>
              <a:rPr lang="it-IT" sz="1200" dirty="0" smtClean="0"/>
              <a:t>Marie-Christine Hervé</a:t>
            </a:r>
          </a:p>
          <a:p>
            <a:r>
              <a:rPr lang="it-IT" sz="1400" dirty="0" smtClean="0"/>
              <a:t>Equipe technique</a:t>
            </a:r>
          </a:p>
          <a:p>
            <a:pPr lvl="1"/>
            <a:r>
              <a:rPr lang="it-IT" sz="1200" dirty="0" smtClean="0"/>
              <a:t>Loïc Boinquet (responsable équipe technique)</a:t>
            </a:r>
          </a:p>
          <a:p>
            <a:pPr lvl="1"/>
            <a:r>
              <a:rPr lang="it-IT" sz="1200" dirty="0" smtClean="0"/>
              <a:t>Roxane </a:t>
            </a:r>
            <a:r>
              <a:rPr lang="it-IT" sz="1200" dirty="0" err="1" smtClean="0"/>
              <a:t>Feraud</a:t>
            </a:r>
            <a:endParaRPr lang="it-IT" sz="1200" dirty="0" smtClean="0"/>
          </a:p>
          <a:p>
            <a:pPr lvl="1"/>
            <a:r>
              <a:rPr lang="it-IT" sz="1200" dirty="0" smtClean="0"/>
              <a:t>Bruno </a:t>
            </a:r>
            <a:r>
              <a:rPr lang="it-IT" sz="1200" dirty="0" err="1" smtClean="0"/>
              <a:t>Ledee</a:t>
            </a:r>
            <a:endParaRPr lang="it-IT" sz="1200" dirty="0" smtClean="0"/>
          </a:p>
          <a:p>
            <a:pPr lvl="1"/>
            <a:r>
              <a:rPr lang="it-IT" sz="1200" dirty="0" smtClean="0"/>
              <a:t>Julien Beguier</a:t>
            </a:r>
          </a:p>
          <a:p>
            <a:pPr lvl="1"/>
            <a:endParaRPr lang="it-IT" dirty="0" smtClean="0"/>
          </a:p>
          <a:p>
            <a:pPr lvl="1"/>
            <a:endParaRPr lang="fr-FR" dirty="0"/>
          </a:p>
        </p:txBody>
      </p:sp>
    </p:spTree>
    <p:extLst>
      <p:ext uri="{BB962C8B-B14F-4D97-AF65-F5344CB8AC3E}">
        <p14:creationId xmlns:p14="http://schemas.microsoft.com/office/powerpoint/2010/main" val="3260352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12"/>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301" b="301"/>
          <a:stretch>
            <a:fillRect/>
          </a:stretch>
        </p:blipFill>
        <p:spPr/>
      </p:pic>
      <p:sp>
        <p:nvSpPr>
          <p:cNvPr id="2" name="Espace réservé du pied de page 1"/>
          <p:cNvSpPr>
            <a:spLocks noGrp="1"/>
          </p:cNvSpPr>
          <p:nvPr>
            <p:ph type="ftr" sz="quarter" idx="13"/>
          </p:nvPr>
        </p:nvSpPr>
        <p:spPr/>
        <p:txBody>
          <a:bodyPr/>
          <a:lstStyle/>
          <a:p>
            <a:r>
              <a:rPr lang="fr-FR" dirty="0"/>
              <a:t>Présentation technique UCC</a:t>
            </a:r>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5</a:t>
            </a:fld>
            <a:endParaRPr lang="fr-FR" dirty="0"/>
          </a:p>
        </p:txBody>
      </p:sp>
      <p:sp>
        <p:nvSpPr>
          <p:cNvPr id="5" name="Titre 4"/>
          <p:cNvSpPr>
            <a:spLocks noGrp="1"/>
          </p:cNvSpPr>
          <p:nvPr>
            <p:ph type="ctrTitle"/>
          </p:nvPr>
        </p:nvSpPr>
        <p:spPr/>
        <p:txBody>
          <a:bodyPr/>
          <a:lstStyle/>
          <a:p>
            <a:r>
              <a:rPr lang="fr-FR" dirty="0" smtClean="0"/>
              <a:t>Les applications</a:t>
            </a:r>
            <a:endParaRPr lang="fr-FR" dirty="0"/>
          </a:p>
        </p:txBody>
      </p:sp>
    </p:spTree>
    <p:extLst>
      <p:ext uri="{BB962C8B-B14F-4D97-AF65-F5344CB8AC3E}">
        <p14:creationId xmlns:p14="http://schemas.microsoft.com/office/powerpoint/2010/main" val="72598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smtClean="0"/>
              <a:t>gescom</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6</a:t>
            </a:fld>
            <a:endParaRPr lang="fr-FR" dirty="0"/>
          </a:p>
        </p:txBody>
      </p:sp>
      <p:pic>
        <p:nvPicPr>
          <p:cNvPr id="9" name="Image 8"/>
          <p:cNvPicPr>
            <a:picLocks noChangeAspect="1"/>
          </p:cNvPicPr>
          <p:nvPr/>
        </p:nvPicPr>
        <p:blipFill>
          <a:blip r:embed="rId3"/>
          <a:stretch>
            <a:fillRect/>
          </a:stretch>
        </p:blipFill>
        <p:spPr>
          <a:xfrm>
            <a:off x="4844958" y="212400"/>
            <a:ext cx="3903755" cy="2411704"/>
          </a:xfrm>
          <a:prstGeom prst="rect">
            <a:avLst/>
          </a:prstGeom>
          <a:ln>
            <a:solidFill>
              <a:schemeClr val="tx1"/>
            </a:solidFill>
          </a:ln>
        </p:spPr>
      </p:pic>
      <p:pic>
        <p:nvPicPr>
          <p:cNvPr id="2052" name="Picture 4" descr="http://gardeux-vincent.eu/Documents/ProjetJEE/DKD_XMLBeans_Wicket/wick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023" y="4246639"/>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bs.twimg.com/profile_images/529377773224083456/1uNl_IZX_400x4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350590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upload.wikimedia.org/wikipedia/fr/thumb/6/62/MySQL.svg/640px-MySQL.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807" y="2360471"/>
            <a:ext cx="669997" cy="34651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www.alaux.net/images/2009/10/logo_jonas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2343" y="2725779"/>
            <a:ext cx="628984" cy="4971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upload.wikimedia.org/wikipedia/commons/thumb/7/7b/Tomcat-logo.svg/2000px-Tomcat-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7372" y="2730892"/>
            <a:ext cx="597024" cy="397588"/>
          </a:xfrm>
          <a:prstGeom prst="rect">
            <a:avLst/>
          </a:prstGeom>
          <a:noFill/>
          <a:extLst>
            <a:ext uri="{909E8E84-426E-40DD-AFC4-6F175D3DCCD1}">
              <a14:hiddenFill xmlns:a14="http://schemas.microsoft.com/office/drawing/2010/main">
                <a:solidFill>
                  <a:srgbClr val="FFFFFF"/>
                </a:solidFill>
              </a14:hiddenFill>
            </a:ext>
          </a:extLst>
        </p:spPr>
      </p:pic>
      <p:sp>
        <p:nvSpPr>
          <p:cNvPr id="37" name="Espace réservé du contenu 12"/>
          <p:cNvSpPr>
            <a:spLocks noGrp="1"/>
          </p:cNvSpPr>
          <p:nvPr>
            <p:ph idx="1"/>
          </p:nvPr>
        </p:nvSpPr>
        <p:spPr>
          <a:xfrm>
            <a:off x="395287" y="1113241"/>
            <a:ext cx="4176713" cy="1521086"/>
          </a:xfrm>
        </p:spPr>
        <p:txBody>
          <a:bodyPr/>
          <a:lstStyle/>
          <a:p>
            <a:r>
              <a:rPr lang="fr-FR" dirty="0" err="1" smtClean="0"/>
              <a:t>GEStion</a:t>
            </a:r>
            <a:r>
              <a:rPr lang="fr-FR" dirty="0" smtClean="0"/>
              <a:t> </a:t>
            </a:r>
            <a:r>
              <a:rPr lang="fr-FR" dirty="0" err="1" smtClean="0"/>
              <a:t>COMmerciale</a:t>
            </a:r>
            <a:endParaRPr lang="fr-FR" dirty="0" smtClean="0"/>
          </a:p>
          <a:p>
            <a:pPr lvl="1"/>
            <a:r>
              <a:rPr lang="fr-FR" dirty="0" smtClean="0"/>
              <a:t>Application principale du projet</a:t>
            </a:r>
          </a:p>
          <a:p>
            <a:pPr lvl="1"/>
            <a:r>
              <a:rPr lang="fr-FR" dirty="0"/>
              <a:t>Elle a été réécrite en J2EE en 2014 et 2015 par Sopra </a:t>
            </a:r>
            <a:r>
              <a:rPr lang="fr-FR" dirty="0" err="1"/>
              <a:t>Stéria</a:t>
            </a:r>
            <a:r>
              <a:rPr lang="fr-FR" dirty="0"/>
              <a:t> (Projet New Gescom</a:t>
            </a:r>
            <a:r>
              <a:rPr lang="fr-FR" dirty="0" smtClean="0"/>
              <a:t>)</a:t>
            </a:r>
          </a:p>
          <a:p>
            <a:pPr lvl="1"/>
            <a:r>
              <a:rPr lang="fr-FR" dirty="0" smtClean="0"/>
              <a:t>Composée d’une application </a:t>
            </a:r>
            <a:r>
              <a:rPr lang="fr-FR" dirty="0"/>
              <a:t>web, </a:t>
            </a:r>
            <a:r>
              <a:rPr lang="fr-FR" dirty="0" smtClean="0"/>
              <a:t>d’un </a:t>
            </a:r>
            <a:r>
              <a:rPr lang="fr-FR" dirty="0"/>
              <a:t>batch et </a:t>
            </a:r>
            <a:r>
              <a:rPr lang="fr-FR" dirty="0" smtClean="0"/>
              <a:t>d’une </a:t>
            </a:r>
            <a:r>
              <a:rPr lang="fr-FR" dirty="0"/>
              <a:t>la base de </a:t>
            </a:r>
            <a:r>
              <a:rPr lang="fr-FR" dirty="0" smtClean="0"/>
              <a:t>données</a:t>
            </a:r>
          </a:p>
        </p:txBody>
      </p:sp>
      <p:sp>
        <p:nvSpPr>
          <p:cNvPr id="17" name="Espace réservé du contenu 12"/>
          <p:cNvSpPr txBox="1">
            <a:spLocks/>
          </p:cNvSpPr>
          <p:nvPr/>
        </p:nvSpPr>
        <p:spPr bwMode="gray">
          <a:xfrm>
            <a:off x="395287" y="2619893"/>
            <a:ext cx="4176713" cy="2153032"/>
          </a:xfrm>
          <a:prstGeom prst="rect">
            <a:avLst/>
          </a:prstGeom>
        </p:spPr>
        <p:txBody>
          <a:bodyPr vert="horz" lIns="0" tIns="0" rIns="0" bIns="0" rtlCol="0">
            <a:noAutofit/>
          </a:bodyPr>
          <a:lstStyle>
            <a:lvl1pPr marL="271463" indent="-271463" algn="l" defTabSz="914199" rtl="0" eaLnBrk="1" latinLnBrk="0" hangingPunct="1">
              <a:spcBef>
                <a:spcPts val="600"/>
              </a:spcBef>
              <a:buClr>
                <a:srgbClr val="CF022B"/>
              </a:buClr>
              <a:buSzPct val="90000"/>
              <a:buFontTx/>
              <a:buBlip>
                <a:blip r:embed="rId9"/>
              </a:buBlip>
              <a:tabLst/>
              <a:defRPr sz="16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4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200" i="0" kern="1200" baseline="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400" dirty="0" smtClean="0"/>
              <a:t>Technologies :</a:t>
            </a:r>
          </a:p>
          <a:p>
            <a:pPr lvl="1"/>
            <a:r>
              <a:rPr lang="fr-FR" sz="1200" dirty="0" smtClean="0"/>
              <a:t>Jonas (serveur) / Tomcat (</a:t>
            </a:r>
            <a:r>
              <a:rPr lang="fr-FR" sz="1200" dirty="0" err="1" smtClean="0"/>
              <a:t>developpement</a:t>
            </a:r>
            <a:r>
              <a:rPr lang="fr-FR" sz="1200" dirty="0" smtClean="0"/>
              <a:t>)</a:t>
            </a:r>
          </a:p>
          <a:p>
            <a:pPr lvl="1"/>
            <a:r>
              <a:rPr lang="fr-FR" sz="1200" dirty="0" err="1" smtClean="0"/>
              <a:t>Maven</a:t>
            </a:r>
            <a:endParaRPr lang="fr-FR" sz="1200" dirty="0"/>
          </a:p>
          <a:p>
            <a:pPr lvl="1"/>
            <a:r>
              <a:rPr lang="fr-FR" sz="1200" dirty="0" err="1" smtClean="0"/>
              <a:t>Spring</a:t>
            </a:r>
            <a:r>
              <a:rPr lang="fr-FR" sz="1200" dirty="0" smtClean="0"/>
              <a:t> 3</a:t>
            </a:r>
          </a:p>
          <a:p>
            <a:pPr lvl="1"/>
            <a:r>
              <a:rPr lang="fr-FR" sz="1200" dirty="0" smtClean="0"/>
              <a:t>JPA 2 / </a:t>
            </a:r>
            <a:r>
              <a:rPr lang="fr-FR" sz="1200" dirty="0" err="1" smtClean="0"/>
              <a:t>Spring</a:t>
            </a:r>
            <a:r>
              <a:rPr lang="fr-FR" sz="1200" dirty="0" smtClean="0"/>
              <a:t> data / Hibernate</a:t>
            </a:r>
          </a:p>
          <a:p>
            <a:pPr lvl="1"/>
            <a:r>
              <a:rPr lang="fr-FR" sz="1200" dirty="0" err="1" smtClean="0"/>
              <a:t>Jaxrs</a:t>
            </a:r>
            <a:r>
              <a:rPr lang="fr-FR" sz="1200" dirty="0" smtClean="0"/>
              <a:t> / Jersey</a:t>
            </a:r>
          </a:p>
          <a:p>
            <a:pPr lvl="1"/>
            <a:r>
              <a:rPr lang="fr-FR" sz="1200" dirty="0" err="1" smtClean="0"/>
              <a:t>Jaxws</a:t>
            </a:r>
            <a:r>
              <a:rPr lang="fr-FR" sz="1200" dirty="0" smtClean="0"/>
              <a:t> / CXF</a:t>
            </a:r>
          </a:p>
          <a:p>
            <a:pPr lvl="1"/>
            <a:r>
              <a:rPr lang="fr-FR" sz="1200" dirty="0" smtClean="0"/>
              <a:t>SLF4J / </a:t>
            </a:r>
            <a:r>
              <a:rPr lang="fr-FR" sz="1200" dirty="0" err="1" smtClean="0"/>
              <a:t>Logback</a:t>
            </a:r>
            <a:endParaRPr lang="fr-FR" sz="1200" dirty="0" smtClean="0"/>
          </a:p>
          <a:p>
            <a:pPr lvl="1"/>
            <a:r>
              <a:rPr lang="fr-FR" sz="1200" dirty="0" smtClean="0"/>
              <a:t>Apache </a:t>
            </a:r>
            <a:r>
              <a:rPr lang="fr-FR" sz="1200" dirty="0" err="1" smtClean="0"/>
              <a:t>Wicket</a:t>
            </a:r>
            <a:r>
              <a:rPr lang="fr-FR" sz="1200" dirty="0" smtClean="0"/>
              <a:t> 6</a:t>
            </a:r>
          </a:p>
          <a:p>
            <a:pPr lvl="1"/>
            <a:endParaRPr lang="fr-FR" sz="1050" dirty="0" smtClean="0"/>
          </a:p>
          <a:p>
            <a:pPr lvl="1"/>
            <a:endParaRPr lang="fr-FR" dirty="0" smtClean="0"/>
          </a:p>
          <a:p>
            <a:pPr lvl="1"/>
            <a:endParaRPr lang="fr-FR" dirty="0" smtClean="0"/>
          </a:p>
          <a:p>
            <a:pPr lvl="1"/>
            <a:endParaRPr lang="fr-FR" dirty="0" smtClean="0"/>
          </a:p>
        </p:txBody>
      </p:sp>
      <p:pic>
        <p:nvPicPr>
          <p:cNvPr id="1028" name="Picture 4" descr="Résultat de recherche d'images pour &quot;Maven&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2711" y="3046295"/>
            <a:ext cx="1033587" cy="261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Résultat de recherche d'images pour &quot;Spring 3&qu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49938" y="3227022"/>
            <a:ext cx="922777" cy="540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Jersey java&quo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50023" y="3728617"/>
            <a:ext cx="1030459" cy="5180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e recherche d'images pour &quot;cxf&quo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0026" y="3968540"/>
            <a:ext cx="804633" cy="4230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e recherche d'images pour &quot;logback&quo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85717" y="4370015"/>
            <a:ext cx="1081624" cy="45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54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smtClean="0"/>
              <a:t>Clarify</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7</a:t>
            </a:fld>
            <a:endParaRPr lang="fr-FR" dirty="0"/>
          </a:p>
        </p:txBody>
      </p:sp>
      <p:pic>
        <p:nvPicPr>
          <p:cNvPr id="11" name="Image 10"/>
          <p:cNvPicPr>
            <a:picLocks noChangeAspect="1"/>
          </p:cNvPicPr>
          <p:nvPr/>
        </p:nvPicPr>
        <p:blipFill>
          <a:blip r:embed="rId3"/>
          <a:stretch>
            <a:fillRect/>
          </a:stretch>
        </p:blipFill>
        <p:spPr>
          <a:xfrm>
            <a:off x="4939877" y="1131590"/>
            <a:ext cx="3582873" cy="2412000"/>
          </a:xfrm>
          <a:prstGeom prst="rect">
            <a:avLst/>
          </a:prstGeom>
          <a:ln>
            <a:solidFill>
              <a:schemeClr val="tx1"/>
            </a:solidFill>
          </a:ln>
        </p:spPr>
      </p:pic>
      <p:pic>
        <p:nvPicPr>
          <p:cNvPr id="2058" name="Picture 10" descr="http://www.objis.com/formation-java/IMG/png/logo-strut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796" y="3694790"/>
            <a:ext cx="741244" cy="2451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s://upload.wikimedia.org/wikipedia/fr/thumb/6/62/MySQL.svg/640px-MySQ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926" y="3261453"/>
            <a:ext cx="669997" cy="34651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spring.io/img/spring-by-pivota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3278598"/>
            <a:ext cx="1066800" cy="34671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pbs.twimg.com/profile_images/529377773224083456/1uNl_IZX_400x4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9040" y="3261453"/>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www.alaux.net/images/2009/10/logo_jonas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2338" y="3278598"/>
            <a:ext cx="628984" cy="497197"/>
          </a:xfrm>
          <a:prstGeom prst="rect">
            <a:avLst/>
          </a:prstGeom>
          <a:noFill/>
          <a:extLst>
            <a:ext uri="{909E8E84-426E-40DD-AFC4-6F175D3DCCD1}">
              <a14:hiddenFill xmlns:a14="http://schemas.microsoft.com/office/drawing/2010/main">
                <a:solidFill>
                  <a:srgbClr val="FFFFFF"/>
                </a:solidFill>
              </a14:hiddenFill>
            </a:ext>
          </a:extLst>
        </p:spPr>
      </p:pic>
      <p:sp>
        <p:nvSpPr>
          <p:cNvPr id="34" name="Espace réservé du contenu 12"/>
          <p:cNvSpPr>
            <a:spLocks noGrp="1"/>
          </p:cNvSpPr>
          <p:nvPr>
            <p:ph idx="1"/>
          </p:nvPr>
        </p:nvSpPr>
        <p:spPr>
          <a:xfrm>
            <a:off x="395287" y="1113241"/>
            <a:ext cx="4176713" cy="2051334"/>
          </a:xfrm>
        </p:spPr>
        <p:txBody>
          <a:bodyPr/>
          <a:lstStyle/>
          <a:p>
            <a:r>
              <a:rPr lang="fr-FR" dirty="0" smtClean="0"/>
              <a:t>Gestion des chantiers et interventions</a:t>
            </a:r>
            <a:endParaRPr lang="fr-FR" dirty="0"/>
          </a:p>
        </p:txBody>
      </p:sp>
    </p:spTree>
    <p:extLst>
      <p:ext uri="{BB962C8B-B14F-4D97-AF65-F5344CB8AC3E}">
        <p14:creationId xmlns:p14="http://schemas.microsoft.com/office/powerpoint/2010/main" val="3606550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OCTAVE / BMO / NOOVA</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8</a:t>
            </a:fld>
            <a:endParaRPr lang="fr-FR" dirty="0"/>
          </a:p>
        </p:txBody>
      </p:sp>
      <p:pic>
        <p:nvPicPr>
          <p:cNvPr id="2062" name="Picture 14" descr="http://softwarefortoday.com/image/p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378333"/>
            <a:ext cx="2699252" cy="67481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vignette4.wikia.nocookie.net/logopedia/images/5/58/Oracle_logo.jpg/revision/latest?cb=20120801025034"/>
          <p:cNvPicPr>
            <a:picLocks noChangeAspect="1" noChangeArrowheads="1"/>
          </p:cNvPicPr>
          <p:nvPr/>
        </p:nvPicPr>
        <p:blipFill rotWithShape="1">
          <a:blip r:embed="rId4">
            <a:extLst>
              <a:ext uri="{28A0092B-C50C-407E-A947-70E740481C1C}">
                <a14:useLocalDpi xmlns:a14="http://schemas.microsoft.com/office/drawing/2010/main" val="0"/>
              </a:ext>
            </a:extLst>
          </a:blip>
          <a:srcRect l="5923" t="32543" r="5765" b="30856"/>
          <a:stretch/>
        </p:blipFill>
        <p:spPr bwMode="auto">
          <a:xfrm>
            <a:off x="3707904" y="3629234"/>
            <a:ext cx="1153397" cy="173009"/>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12"/>
          <p:cNvSpPr>
            <a:spLocks noGrp="1"/>
          </p:cNvSpPr>
          <p:nvPr>
            <p:ph idx="1"/>
          </p:nvPr>
        </p:nvSpPr>
        <p:spPr>
          <a:xfrm>
            <a:off x="395287" y="1113241"/>
            <a:ext cx="4176713" cy="2051334"/>
          </a:xfrm>
        </p:spPr>
        <p:txBody>
          <a:bodyPr/>
          <a:lstStyle/>
          <a:p>
            <a:r>
              <a:rPr lang="fr-FR" dirty="0" smtClean="0"/>
              <a:t>Octave =&gt; Deviseur</a:t>
            </a:r>
          </a:p>
          <a:p>
            <a:r>
              <a:rPr lang="fr-FR" dirty="0" smtClean="0"/>
              <a:t>BMO =&gt; Référentiel client</a:t>
            </a:r>
          </a:p>
          <a:p>
            <a:r>
              <a:rPr lang="fr-FR" dirty="0" smtClean="0"/>
              <a:t>NOOVA =&gt; Référentiel produit</a:t>
            </a:r>
          </a:p>
        </p:txBody>
      </p:sp>
    </p:spTree>
    <p:extLst>
      <p:ext uri="{BB962C8B-B14F-4D97-AF65-F5344CB8AC3E}">
        <p14:creationId xmlns:p14="http://schemas.microsoft.com/office/powerpoint/2010/main" val="975249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applications</a:t>
            </a:r>
            <a:endParaRPr lang="en-GB" dirty="0"/>
          </a:p>
        </p:txBody>
      </p:sp>
      <p:sp>
        <p:nvSpPr>
          <p:cNvPr id="2" name="Espace réservé du pied de page 1"/>
          <p:cNvSpPr>
            <a:spLocks noGrp="1"/>
          </p:cNvSpPr>
          <p:nvPr>
            <p:ph type="ftr" sz="quarter" idx="11"/>
          </p:nvPr>
        </p:nvSpPr>
        <p:spPr/>
        <p:txBody>
          <a:bodyPr/>
          <a:lstStyle/>
          <a:p>
            <a:r>
              <a:rPr lang="fr-FR" dirty="0"/>
              <a:t>Présentation technique UCC</a:t>
            </a:r>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9</a:t>
            </a:fld>
            <a:endParaRPr lang="fr-FR" dirty="0"/>
          </a:p>
        </p:txBody>
      </p:sp>
      <p:pic>
        <p:nvPicPr>
          <p:cNvPr id="9" name="Image 8"/>
          <p:cNvPicPr>
            <a:picLocks noChangeAspect="1"/>
          </p:cNvPicPr>
          <p:nvPr/>
        </p:nvPicPr>
        <p:blipFill>
          <a:blip r:embed="rId3"/>
          <a:stretch>
            <a:fillRect/>
          </a:stretch>
        </p:blipFill>
        <p:spPr>
          <a:xfrm>
            <a:off x="542672" y="1802964"/>
            <a:ext cx="1911872" cy="1181137"/>
          </a:xfrm>
          <a:prstGeom prst="rect">
            <a:avLst/>
          </a:prstGeom>
          <a:ln>
            <a:solidFill>
              <a:schemeClr val="tx1"/>
            </a:solidFill>
          </a:ln>
        </p:spPr>
      </p:pic>
      <p:sp>
        <p:nvSpPr>
          <p:cNvPr id="10" name="ZoneTexte 9"/>
          <p:cNvSpPr txBox="1"/>
          <p:nvPr/>
        </p:nvSpPr>
        <p:spPr>
          <a:xfrm>
            <a:off x="1110277" y="1520454"/>
            <a:ext cx="769891" cy="307777"/>
          </a:xfrm>
          <a:prstGeom prst="rect">
            <a:avLst/>
          </a:prstGeom>
          <a:noFill/>
        </p:spPr>
        <p:txBody>
          <a:bodyPr wrap="none" rtlCol="0">
            <a:spAutoFit/>
          </a:bodyPr>
          <a:lstStyle/>
          <a:p>
            <a:r>
              <a:rPr lang="fr-FR" sz="1400" dirty="0" err="1" smtClean="0"/>
              <a:t>Gescom</a:t>
            </a:r>
            <a:endParaRPr lang="fr-FR" sz="1400" dirty="0"/>
          </a:p>
        </p:txBody>
      </p:sp>
      <p:pic>
        <p:nvPicPr>
          <p:cNvPr id="2050" name="Picture 2" descr="https://spring.io/img/spring-by-pivot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72" y="3112722"/>
            <a:ext cx="1066800" cy="3467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gardeux-vincent.eu/Documents/ProjetJEE/DKD_XMLBeans_Wicket/wicke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804" y="3482708"/>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bs.twimg.com/profile_images/529377773224083456/1uNl_IZX_400x4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6176" y="3095577"/>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7"/>
          <a:stretch>
            <a:fillRect/>
          </a:stretch>
        </p:blipFill>
        <p:spPr>
          <a:xfrm>
            <a:off x="2820059" y="1793408"/>
            <a:ext cx="1759200" cy="1184298"/>
          </a:xfrm>
          <a:prstGeom prst="rect">
            <a:avLst/>
          </a:prstGeom>
          <a:ln>
            <a:solidFill>
              <a:schemeClr val="tx1"/>
            </a:solidFill>
          </a:ln>
        </p:spPr>
      </p:pic>
      <p:sp>
        <p:nvSpPr>
          <p:cNvPr id="12" name="ZoneTexte 11"/>
          <p:cNvSpPr txBox="1"/>
          <p:nvPr/>
        </p:nvSpPr>
        <p:spPr>
          <a:xfrm>
            <a:off x="3374442" y="1478997"/>
            <a:ext cx="650434" cy="307777"/>
          </a:xfrm>
          <a:prstGeom prst="rect">
            <a:avLst/>
          </a:prstGeom>
          <a:noFill/>
        </p:spPr>
        <p:txBody>
          <a:bodyPr wrap="none" rtlCol="0">
            <a:spAutoFit/>
          </a:bodyPr>
          <a:lstStyle/>
          <a:p>
            <a:r>
              <a:rPr lang="fr-FR" sz="1400" dirty="0" err="1" smtClean="0"/>
              <a:t>Clarify</a:t>
            </a:r>
            <a:endParaRPr lang="fr-FR" sz="1400" dirty="0"/>
          </a:p>
        </p:txBody>
      </p:sp>
      <p:pic>
        <p:nvPicPr>
          <p:cNvPr id="2058" name="Picture 10" descr="http://www.objis.com/formation-java/IMG/png/logo-struts-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8619" y="3622782"/>
            <a:ext cx="741244" cy="24511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upload.wikimedia.org/wikipedia/fr/thumb/6/62/MySQL.svg/640px-MySQL.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7598" y="3595201"/>
            <a:ext cx="669997" cy="3465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s://upload.wikimedia.org/wikipedia/fr/thumb/6/62/MySQL.svg/640px-MySQL.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8806" y="3497708"/>
            <a:ext cx="669997" cy="346514"/>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5189108" y="1099771"/>
            <a:ext cx="1828706" cy="307777"/>
          </a:xfrm>
          <a:prstGeom prst="rect">
            <a:avLst/>
          </a:prstGeom>
          <a:noFill/>
        </p:spPr>
        <p:txBody>
          <a:bodyPr wrap="none" rtlCol="0">
            <a:spAutoFit/>
          </a:bodyPr>
          <a:lstStyle/>
          <a:p>
            <a:r>
              <a:rPr lang="fr-FR" sz="1400" dirty="0" smtClean="0"/>
              <a:t>Octave / BMO / </a:t>
            </a:r>
            <a:r>
              <a:rPr lang="fr-FR" sz="1400" dirty="0" err="1" smtClean="0"/>
              <a:t>Noova</a:t>
            </a:r>
            <a:endParaRPr lang="fr-FR" sz="1400" dirty="0"/>
          </a:p>
        </p:txBody>
      </p:sp>
      <p:pic>
        <p:nvPicPr>
          <p:cNvPr id="2062" name="Picture 14" descr="http://softwarefortoday.com/image/pb.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4048" y="1407657"/>
            <a:ext cx="2123188" cy="53079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vignette4.wikia.nocookie.net/logopedia/images/5/58/Oracle_logo.jpg/revision/latest?cb=20120801025034"/>
          <p:cNvPicPr>
            <a:picLocks noChangeAspect="1" noChangeArrowheads="1"/>
          </p:cNvPicPr>
          <p:nvPr/>
        </p:nvPicPr>
        <p:blipFill rotWithShape="1">
          <a:blip r:embed="rId11">
            <a:extLst>
              <a:ext uri="{28A0092B-C50C-407E-A947-70E740481C1C}">
                <a14:useLocalDpi xmlns:a14="http://schemas.microsoft.com/office/drawing/2010/main" val="0"/>
              </a:ext>
            </a:extLst>
          </a:blip>
          <a:srcRect l="5923" t="32543" r="5765" b="30856"/>
          <a:stretch/>
        </p:blipFill>
        <p:spPr bwMode="auto">
          <a:xfrm>
            <a:off x="5490846" y="1976419"/>
            <a:ext cx="1153397" cy="173009"/>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p:cNvSpPr txBox="1"/>
          <p:nvPr/>
        </p:nvSpPr>
        <p:spPr>
          <a:xfrm>
            <a:off x="6739541" y="3817134"/>
            <a:ext cx="743473" cy="307777"/>
          </a:xfrm>
          <a:prstGeom prst="rect">
            <a:avLst/>
          </a:prstGeom>
          <a:noFill/>
        </p:spPr>
        <p:txBody>
          <a:bodyPr wrap="none" rtlCol="0">
            <a:spAutoFit/>
          </a:bodyPr>
          <a:lstStyle/>
          <a:p>
            <a:r>
              <a:rPr lang="fr-FR" sz="1400" dirty="0" err="1" smtClean="0"/>
              <a:t>Sif</a:t>
            </a:r>
            <a:r>
              <a:rPr lang="fr-FR" sz="1400" dirty="0" smtClean="0"/>
              <a:t> Data</a:t>
            </a:r>
            <a:endParaRPr lang="fr-FR" sz="1400" dirty="0"/>
          </a:p>
        </p:txBody>
      </p:sp>
      <p:pic>
        <p:nvPicPr>
          <p:cNvPr id="2066" name="Picture 18" descr="https://uploads.toptal.io/blog/category/logo/61/struts.png"/>
          <p:cNvPicPr>
            <a:picLocks noChangeAspect="1" noChangeArrowheads="1"/>
          </p:cNvPicPr>
          <p:nvPr/>
        </p:nvPicPr>
        <p:blipFill rotWithShape="1">
          <a:blip r:embed="rId12">
            <a:extLst>
              <a:ext uri="{28A0092B-C50C-407E-A947-70E740481C1C}">
                <a14:useLocalDpi xmlns:a14="http://schemas.microsoft.com/office/drawing/2010/main" val="0"/>
              </a:ext>
            </a:extLst>
          </a:blip>
          <a:srcRect t="34814" b="31166"/>
          <a:stretch/>
        </p:blipFill>
        <p:spPr bwMode="auto">
          <a:xfrm>
            <a:off x="6787428" y="4086366"/>
            <a:ext cx="647700" cy="220348"/>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7865560" y="1100429"/>
            <a:ext cx="686406" cy="307777"/>
          </a:xfrm>
          <a:prstGeom prst="rect">
            <a:avLst/>
          </a:prstGeom>
          <a:noFill/>
        </p:spPr>
        <p:txBody>
          <a:bodyPr wrap="none" rtlCol="0">
            <a:spAutoFit/>
          </a:bodyPr>
          <a:lstStyle/>
          <a:p>
            <a:r>
              <a:rPr lang="fr-FR" sz="1400" dirty="0" err="1" smtClean="0"/>
              <a:t>Sif</a:t>
            </a:r>
            <a:r>
              <a:rPr lang="fr-FR" sz="1400" dirty="0" smtClean="0"/>
              <a:t> Info</a:t>
            </a:r>
            <a:endParaRPr lang="fr-FR" sz="1400" dirty="0"/>
          </a:p>
        </p:txBody>
      </p:sp>
      <p:pic>
        <p:nvPicPr>
          <p:cNvPr id="29" name="Picture 16" descr="https://vignette4.wikia.nocookie.net/logopedia/images/5/58/Oracle_logo.jpg/revision/latest?cb=20120801025034"/>
          <p:cNvPicPr>
            <a:picLocks noChangeAspect="1" noChangeArrowheads="1"/>
          </p:cNvPicPr>
          <p:nvPr/>
        </p:nvPicPr>
        <p:blipFill rotWithShape="1">
          <a:blip r:embed="rId11">
            <a:extLst>
              <a:ext uri="{28A0092B-C50C-407E-A947-70E740481C1C}">
                <a14:useLocalDpi xmlns:a14="http://schemas.microsoft.com/office/drawing/2010/main" val="0"/>
              </a:ext>
            </a:extLst>
          </a:blip>
          <a:srcRect l="5923" t="32543" r="5765" b="30856"/>
          <a:stretch/>
        </p:blipFill>
        <p:spPr bwMode="auto">
          <a:xfrm>
            <a:off x="7610567" y="1938454"/>
            <a:ext cx="1091295" cy="16369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spring.io/img/spring-by-pivot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3847" y="1476401"/>
            <a:ext cx="1066800" cy="34671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bs.twimg.com/profile_images/529377773224083456/1uNl_IZX_400x4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7611" y="1454076"/>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spring.io/img/spring-by-pivot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299" y="3092951"/>
            <a:ext cx="1066800" cy="34671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pbs.twimg.com/profile_images/529377773224083456/1uNl_IZX_400x4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7803" y="3075806"/>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5672246" y="2609400"/>
            <a:ext cx="971997" cy="307777"/>
          </a:xfrm>
          <a:prstGeom prst="rect">
            <a:avLst/>
          </a:prstGeom>
          <a:noFill/>
        </p:spPr>
        <p:txBody>
          <a:bodyPr wrap="none" rtlCol="0">
            <a:spAutoFit/>
          </a:bodyPr>
          <a:lstStyle/>
          <a:p>
            <a:r>
              <a:rPr lang="fr-FR" sz="1400" dirty="0" smtClean="0"/>
              <a:t>Octave WS</a:t>
            </a:r>
            <a:endParaRPr lang="fr-FR" sz="1400" dirty="0"/>
          </a:p>
        </p:txBody>
      </p:sp>
      <p:pic>
        <p:nvPicPr>
          <p:cNvPr id="27" name="Picture 2" descr="https://spring.io/img/spring-by-pivot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6286" y="2934659"/>
            <a:ext cx="1066800" cy="34671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pbs.twimg.com/profile_images/529377773224083456/1uNl_IZX_400x4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341" y="2918837"/>
            <a:ext cx="419100" cy="4191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7610567" y="2605254"/>
            <a:ext cx="836191" cy="307777"/>
          </a:xfrm>
          <a:prstGeom prst="rect">
            <a:avLst/>
          </a:prstGeom>
          <a:noFill/>
        </p:spPr>
        <p:txBody>
          <a:bodyPr wrap="none" rtlCol="0">
            <a:spAutoFit/>
          </a:bodyPr>
          <a:lstStyle/>
          <a:p>
            <a:r>
              <a:rPr lang="fr-FR" sz="1400" dirty="0" smtClean="0"/>
              <a:t>BMO WS</a:t>
            </a:r>
            <a:endParaRPr lang="fr-FR" sz="1400" dirty="0"/>
          </a:p>
        </p:txBody>
      </p:sp>
      <p:pic>
        <p:nvPicPr>
          <p:cNvPr id="1026" name="Picture 2" descr="https://blog.netapsys.fr/wp-content/uploads/2017/03/springboo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148" y="2907960"/>
            <a:ext cx="723028" cy="2272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https://vignette4.wikia.nocookie.net/logopedia/images/5/58/Oracle_logo.jpg/revision/latest?cb=20120801025034"/>
          <p:cNvPicPr>
            <a:picLocks noChangeAspect="1" noChangeArrowheads="1"/>
          </p:cNvPicPr>
          <p:nvPr/>
        </p:nvPicPr>
        <p:blipFill rotWithShape="1">
          <a:blip r:embed="rId11">
            <a:extLst>
              <a:ext uri="{28A0092B-C50C-407E-A947-70E740481C1C}">
                <a14:useLocalDpi xmlns:a14="http://schemas.microsoft.com/office/drawing/2010/main" val="0"/>
              </a:ext>
            </a:extLst>
          </a:blip>
          <a:srcRect l="5923" t="32543" r="5765" b="30856"/>
          <a:stretch/>
        </p:blipFill>
        <p:spPr bwMode="auto">
          <a:xfrm>
            <a:off x="7483014" y="3170443"/>
            <a:ext cx="1091295" cy="16369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6" descr="https://vignette4.wikia.nocookie.net/logopedia/images/5/58/Oracle_logo.jpg/revision/latest?cb=20120801025034"/>
          <p:cNvPicPr>
            <a:picLocks noChangeAspect="1" noChangeArrowheads="1"/>
          </p:cNvPicPr>
          <p:nvPr/>
        </p:nvPicPr>
        <p:blipFill rotWithShape="1">
          <a:blip r:embed="rId11">
            <a:extLst>
              <a:ext uri="{28A0092B-C50C-407E-A947-70E740481C1C}">
                <a14:useLocalDpi xmlns:a14="http://schemas.microsoft.com/office/drawing/2010/main" val="0"/>
              </a:ext>
            </a:extLst>
          </a:blip>
          <a:srcRect l="5923" t="32543" r="5765" b="30856"/>
          <a:stretch/>
        </p:blipFill>
        <p:spPr bwMode="auto">
          <a:xfrm>
            <a:off x="5632736" y="3350517"/>
            <a:ext cx="1091295" cy="163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91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nodeType="with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fade">
                                      <p:cBhvr>
                                        <p:cTn id="16" dur="500"/>
                                        <p:tgtEl>
                                          <p:spTgt spid="2052"/>
                                        </p:tgtEl>
                                      </p:cBhvr>
                                    </p:animEffect>
                                  </p:childTnLst>
                                </p:cTn>
                              </p:par>
                              <p:par>
                                <p:cTn id="17" presetID="10" presetClass="entr" presetSubtype="0" fill="hold" nodeType="with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fade">
                                      <p:cBhvr>
                                        <p:cTn id="19" dur="500"/>
                                        <p:tgtEl>
                                          <p:spTgt spid="2054"/>
                                        </p:tgtEl>
                                      </p:cBhvr>
                                    </p:animEffect>
                                  </p:childTnLst>
                                </p:cTn>
                              </p:par>
                              <p:par>
                                <p:cTn id="20" presetID="10" presetClass="entr" presetSubtype="0" fill="hold" nodeType="with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fade">
                                      <p:cBhvr>
                                        <p:cTn id="22" dur="500"/>
                                        <p:tgtEl>
                                          <p:spTgt spid="20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2058"/>
                                        </p:tgtEl>
                                        <p:attrNameLst>
                                          <p:attrName>style.visibility</p:attrName>
                                        </p:attrNameLst>
                                      </p:cBhvr>
                                      <p:to>
                                        <p:strVal val="visible"/>
                                      </p:to>
                                    </p:set>
                                    <p:animEffect transition="in" filter="fade">
                                      <p:cBhvr>
                                        <p:cTn id="33" dur="500"/>
                                        <p:tgtEl>
                                          <p:spTgt spid="2058"/>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2062"/>
                                        </p:tgtEl>
                                        <p:attrNameLst>
                                          <p:attrName>style.visibility</p:attrName>
                                        </p:attrNameLst>
                                      </p:cBhvr>
                                      <p:to>
                                        <p:strVal val="visible"/>
                                      </p:to>
                                    </p:set>
                                    <p:animEffect transition="in" filter="fade">
                                      <p:cBhvr>
                                        <p:cTn id="50" dur="500"/>
                                        <p:tgtEl>
                                          <p:spTgt spid="2062"/>
                                        </p:tgtEl>
                                      </p:cBhvr>
                                    </p:animEffect>
                                  </p:childTnLst>
                                </p:cTn>
                              </p:par>
                              <p:par>
                                <p:cTn id="51" presetID="10" presetClass="entr" presetSubtype="0" fill="hold" nodeType="withEffect">
                                  <p:stCondLst>
                                    <p:cond delay="0"/>
                                  </p:stCondLst>
                                  <p:childTnLst>
                                    <p:set>
                                      <p:cBhvr>
                                        <p:cTn id="52" dur="1" fill="hold">
                                          <p:stCondLst>
                                            <p:cond delay="0"/>
                                          </p:stCondLst>
                                        </p:cTn>
                                        <p:tgtEl>
                                          <p:spTgt spid="2064"/>
                                        </p:tgtEl>
                                        <p:attrNameLst>
                                          <p:attrName>style.visibility</p:attrName>
                                        </p:attrNameLst>
                                      </p:cBhvr>
                                      <p:to>
                                        <p:strVal val="visible"/>
                                      </p:to>
                                    </p:set>
                                    <p:animEffect transition="in" filter="fade">
                                      <p:cBhvr>
                                        <p:cTn id="53" dur="500"/>
                                        <p:tgtEl>
                                          <p:spTgt spid="206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2066"/>
                                        </p:tgtEl>
                                        <p:attrNameLst>
                                          <p:attrName>style.visibility</p:attrName>
                                        </p:attrNameLst>
                                      </p:cBhvr>
                                      <p:to>
                                        <p:strVal val="visible"/>
                                      </p:to>
                                    </p:set>
                                    <p:animEffect transition="in" filter="fade">
                                      <p:cBhvr>
                                        <p:cTn id="61" dur="500"/>
                                        <p:tgtEl>
                                          <p:spTgt spid="206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par>
                                <p:cTn id="71" presetID="10" presetClass="entr" presetSubtype="0" fill="hold" nodeType="withEffect">
                                  <p:stCondLst>
                                    <p:cond delay="0"/>
                                  </p:stCondLst>
                                  <p:childTnLst>
                                    <p:set>
                                      <p:cBhvr>
                                        <p:cTn id="72" dur="1" fill="hold">
                                          <p:stCondLst>
                                            <p:cond delay="0"/>
                                          </p:stCondLst>
                                        </p:cTn>
                                        <p:tgtEl>
                                          <p:spTgt spid="1026"/>
                                        </p:tgtEl>
                                        <p:attrNameLst>
                                          <p:attrName>style.visibility</p:attrName>
                                        </p:attrNameLst>
                                      </p:cBhvr>
                                      <p:to>
                                        <p:strVal val="visible"/>
                                      </p:to>
                                    </p:set>
                                    <p:animEffect transition="in" filter="fade">
                                      <p:cBhvr>
                                        <p:cTn id="73" dur="500"/>
                                        <p:tgtEl>
                                          <p:spTgt spid="1026"/>
                                        </p:tgtEl>
                                      </p:cBhvr>
                                    </p:animEffect>
                                  </p:childTnLst>
                                </p:cTn>
                              </p:par>
                              <p:par>
                                <p:cTn id="74" presetID="10"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10" presetClass="entr" presetSubtype="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500"/>
                                        <p:tgtEl>
                                          <p:spTgt spid="3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par>
                                <p:cTn id="86" presetID="10"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par>
                                <p:cTn id="92" presetID="10" presetClass="entr" presetSubtype="0"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5" grpId="0"/>
      <p:bldP spid="17" grpId="0"/>
      <p:bldP spid="4" grpId="0"/>
      <p:bldP spid="6" grpId="0"/>
    </p:bldLst>
  </p:timing>
</p:sld>
</file>

<file path=ppt/theme/theme1.xml><?xml version="1.0" encoding="utf-8"?>
<a:theme xmlns:a="http://schemas.openxmlformats.org/drawingml/2006/main" name="141027 1230 [16-9] Template Sopra Steria - UK">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Sopra" ma:contentTypeID="0x010100FA65E1551B3AF94588C793437B8F95EB00098E305B37E62B42AC94710489992EDD009CE229CE32CFCD4B9078C952AC9E722F00D12AB1669C674B4F924AAD09E0B9CC0F" ma:contentTypeVersion="80" ma:contentTypeDescription="Crée un document." ma:contentTypeScope="" ma:versionID="bcfe854ce9be3483ac71d5a12221909d">
  <xsd:schema xmlns:xsd="http://www.w3.org/2001/XMLSchema" xmlns:xs="http://www.w3.org/2001/XMLSchema" xmlns:p="http://schemas.microsoft.com/office/2006/metadata/properties" xmlns:ns1="http://schemas.microsoft.com/sharepoint/v3" xmlns:ns3="491f76ce-9ed4-4a43-87be-05c30ef516ef" targetNamespace="http://schemas.microsoft.com/office/2006/metadata/properties" ma:root="true" ma:fieldsID="50b6bf71598b2dcb66824da466fe51a0" ns1:_="" ns3:_="">
    <xsd:import namespace="http://schemas.microsoft.com/sharepoint/v3"/>
    <xsd:import namespace="491f76ce-9ed4-4a43-87be-05c30ef516ef"/>
    <xsd:element name="properties">
      <xsd:complexType>
        <xsd:sequence>
          <xsd:element name="documentManagement">
            <xsd:complexType>
              <xsd:all>
                <xsd:element ref="ns1:PublishingContact" minOccurs="0"/>
                <xsd:element ref="ns3:Management" minOccurs="0"/>
                <xsd:element ref="ns1:Audience" minOccurs="0"/>
                <xsd:element ref="ns1:PublishingContactName" minOccurs="0"/>
                <xsd:element ref="ns1:PublishingContactPicture" minOccurs="0"/>
                <xsd:element ref="ns1:PublishingContactEmail" minOccurs="0"/>
                <xsd:element ref="ns3:p8c30f6a651c427d9bd424c122c23a9d" minOccurs="0"/>
                <xsd:element ref="ns3:ff8351bcb69c40babea7ee5d404032da" minOccurs="0"/>
                <xsd:element ref="ns3:TaxCatchAllLabel" minOccurs="0"/>
                <xsd:element ref="ns3:TaxCatchAll" minOccurs="0"/>
                <xsd:element ref="ns3:n47d7eb6b5ec46129d728ddb6183814b" minOccurs="0"/>
                <xsd:element ref="ns3:k8417183ee6b4a6a8df6f66f611a68b2" minOccurs="0"/>
                <xsd:element ref="ns3:f7554b9f094a4ad0908889f9c76704aa" minOccurs="0"/>
                <xsd:element ref="ns3:k5ddb160d8854ab381ee98b565489d51" minOccurs="0"/>
                <xsd:element ref="ns3:SOP-Origine" minOccurs="0"/>
                <xsd:element ref="ns3:SOP-DateDeMiseAJour" minOccurs="0"/>
                <xsd:element ref="ns3:SOP-DureeDeVie" minOccurs="0"/>
                <xsd:element ref="ns3:SOP-Confidentiel" minOccurs="0"/>
                <xsd:element ref="ns3:SOP-Fondamentaux" minOccurs="0"/>
                <xsd:element ref="ns3:SOP-SolutionsEditeurs" minOccurs="0"/>
                <xsd:element ref="ns3:SOP-DescriptionLongu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2" nillable="true" ma:displayName="Contact" ma:description="La colonne de site Contact est créée par la fonctionnalité de publication. Elle est utilisée sur le type de contenu Page comme personne ou groupe correspondant à la personne à contacter pour la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dience" ma:index="10" nillable="true" ma:displayName="Audiences ciblées" ma:description="La colonne de site Audiences ciblées est créée par la fonctionnalité de publication. Elle permet de spécifier les audiences auxquelles cette page est destinée." ma:hidden="true" ma:internalName="Audience" ma:readOnly="false">
      <xsd:simpleType>
        <xsd:restriction base="dms:Unknown"/>
      </xsd:simpleType>
    </xsd:element>
    <xsd:element name="PublishingContactName" ma:index="11" nillable="true" ma:displayName="Nom du contact" ma:description="La colonne de site Nom du contact est créée par la fonctionnalité de publication. Elle est utilisée sur le type de contenu Page comme nom de la personne ou du groupe correspondant à la personne à contacter pour la page." ma:hidden="true" ma:internalName="PublishingContactName" ma:readOnly="false">
      <xsd:simpleType>
        <xsd:restriction base="dms:Text">
          <xsd:maxLength value="255"/>
        </xsd:restriction>
      </xsd:simpleType>
    </xsd:element>
    <xsd:element name="PublishingContactPicture" ma:index="12" nillable="true" ma:displayName="Image du contact" ma:description="La colonne de site Image du contact est créée par la fonctionnalité de publication. Elle est utilisé sur le type de contenu Page comme image de l'utilisateur ou du groupe correspondant à la personne à contacter pour la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ContactEmail" ma:index="13" nillable="true" ma:displayName="Adresse de messagerie du contact" ma:description="La colonne de site Adresse de messagerie du contact est créée par la fonctionnalité de publication. Elle est utilisée sur le type de contenu Page comme adresse de messagerie de la personne ou du groupe correspondant à la personne à contacter pour la page." ma:hidden="true" ma:internalName="PublishingContactEmail"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Management" ma:index="6" nillable="true" ma:displayName="Management" ma:default="0" ma:internalName="Management">
      <xsd:simpleType>
        <xsd:restriction base="dms:Boolean"/>
      </xsd:simpleType>
    </xsd:element>
    <xsd:element name="p8c30f6a651c427d9bd424c122c23a9d" ma:index="15" nillable="true" ma:taxonomy="true" ma:internalName="p8c30f6a651c427d9bd424c122c23a9d" ma:taxonomyFieldName="SOP_x002d_LangueDuContenu" ma:displayName="Langue du contenu" ma:default="5;#Anglais|2d40f1a4-5911-4b26-9306-aa16e6c41576" ma:fieldId="{98c30f6a-651c-427d-9bd4-24c122c23a9d}" ma:sspId="5d04bb52-f274-443f-91a6-0e6352dc29dc" ma:termSetId="c83d42d0-870d-4aee-9acc-e0d0ee36386b" ma:anchorId="00000000-0000-0000-0000-000000000000" ma:open="false" ma:isKeyword="false">
      <xsd:complexType>
        <xsd:sequence>
          <xsd:element ref="pc:Terms" minOccurs="0" maxOccurs="1"/>
        </xsd:sequence>
      </xsd:complexType>
    </xsd:element>
    <xsd:element name="ff8351bcb69c40babea7ee5d404032da" ma:index="17" nillable="true" ma:taxonomy="true" ma:internalName="ff8351bcb69c40babea7ee5d404032da" ma:taxonomyFieldName="SOP_x002d_TypeDeDocument" ma:displayName="Type de document" ma:fieldId="{ff8351bc-b69c-40ba-bea7-ee5d404032da}" ma:sspId="5d04bb52-f274-443f-91a6-0e6352dc29dc" ma:termSetId="6a951fdf-f587-405b-a5db-84debead7053" ma:anchorId="00000000-0000-0000-0000-000000000000" ma:open="false" ma:isKeyword="false">
      <xsd:complexType>
        <xsd:sequence>
          <xsd:element ref="pc:Terms" minOccurs="0" maxOccurs="1"/>
        </xsd:sequence>
      </xsd:complexType>
    </xsd:element>
    <xsd:element name="TaxCatchAllLabel" ma:index="18" nillable="true" ma:displayName="Taxonomy Catch All Column1" ma:description="" ma:hidden="true" ma:list="{fcb3b588-70eb-4163-937c-c919f5ad6263}" ma:internalName="TaxCatchAllLabel" ma:readOnly="true" ma:showField="CatchAllDataLabel"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TaxCatchAll" ma:index="19" nillable="true" ma:displayName="Taxonomy Catch All Column" ma:description="" ma:hidden="true" ma:list="{fcb3b588-70eb-4163-937c-c919f5ad6263}" ma:internalName="TaxCatchAll" ma:readOnly="false" ma:showField="CatchAllData"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n47d7eb6b5ec46129d728ddb6183814b" ma:index="20" nillable="true" ma:taxonomy="true" ma:internalName="n47d7eb6b5ec46129d728ddb6183814b" ma:taxonomyFieldName="M_x00e9_tier" ma:displayName="Métier" ma:readOnly="false" ma:default="" ma:fieldId="{747d7eb6-b5ec-4612-9d72-8ddb6183814b}" ma:taxonomyMulti="true" ma:sspId="5d04bb52-f274-443f-91a6-0e6352dc29dc" ma:termSetId="a3fa006f-5a94-49d1-b507-b941e5567313" ma:anchorId="00000000-0000-0000-0000-000000000000" ma:open="false" ma:isKeyword="false">
      <xsd:complexType>
        <xsd:sequence>
          <xsd:element ref="pc:Terms" minOccurs="0" maxOccurs="1"/>
        </xsd:sequence>
      </xsd:complexType>
    </xsd:element>
    <xsd:element name="k8417183ee6b4a6a8df6f66f611a68b2" ma:index="22" nillable="true" ma:taxonomy="true" ma:internalName="k8417183ee6b4a6a8df6f66f611a68b2" ma:taxonomyFieldName="Type_x0020_d_x0027_application" ma:displayName="Type d'application" ma:readOnly="false" ma:default="" ma:fieldId="{48417183-ee6b-4a6a-8df6-f66f611a68b2}" ma:taxonomyMulti="true" ma:sspId="5d04bb52-f274-443f-91a6-0e6352dc29dc" ma:termSetId="9c736402-2d27-4cc9-84b0-08ed5fdb8155" ma:anchorId="00000000-0000-0000-0000-000000000000" ma:open="false" ma:isKeyword="false">
      <xsd:complexType>
        <xsd:sequence>
          <xsd:element ref="pc:Terms" minOccurs="0" maxOccurs="1"/>
        </xsd:sequence>
      </xsd:complexType>
    </xsd:element>
    <xsd:element name="f7554b9f094a4ad0908889f9c76704aa" ma:index="24" nillable="true" ma:taxonomy="true" ma:internalName="f7554b9f094a4ad0908889f9c76704aa" ma:taxonomyFieldName="Source_x0020_F2F" ma:displayName="Source F2F" ma:readOnly="false"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k5ddb160d8854ab381ee98b565489d51" ma:index="25" nillable="true" ma:taxonomy="true" ma:internalName="k5ddb160d8854ab381ee98b565489d51" ma:taxonomyFieldName="SOP_x002d_SecteurDActivite" ma:displayName="Secteur d'activité / Marché" ma:fieldId="{45ddb160-d885-4ab3-81ee-98b565489d51}" ma:taxonomyMulti="true" ma:sspId="5d04bb52-f274-443f-91a6-0e6352dc29dc" ma:termSetId="bb5ed113-bba9-4f69-a593-faf166c41f0d" ma:anchorId="00000000-0000-0000-0000-000000000000" ma:open="false" ma:isKeyword="false">
      <xsd:complexType>
        <xsd:sequence>
          <xsd:element ref="pc:Terms" minOccurs="0" maxOccurs="1"/>
        </xsd:sequence>
      </xsd:complexType>
    </xsd:element>
    <xsd:element name="SOP-Origine" ma:index="28" nillable="true" ma:displayName="Origine" ma:default="Interne / Internal" ma:format="Dropdown" ma:internalName="SOP_x002d_Origine">
      <xsd:simpleType>
        <xsd:restriction base="dms:Choice">
          <xsd:enumeration value="Interne / Internal"/>
          <xsd:enumeration value="Externe / External"/>
        </xsd:restriction>
      </xsd:simpleType>
    </xsd:element>
    <xsd:element name="SOP-DateDeMiseAJour" ma:index="30" nillable="true" ma:displayName="Date de mise à jour" ma:default="[today]" ma:format="DateOnly" ma:internalName="SOP_x002d_DateDeMiseAJour">
      <xsd:simpleType>
        <xsd:restriction base="dms:DateTime"/>
      </xsd:simpleType>
    </xsd:element>
    <xsd:element name="SOP-DureeDeVie" ma:index="31" nillable="true" ma:displayName="Durée de vie" ma:format="Dropdown" ma:internalName="SOP_x002d_DureeDeVie">
      <xsd:simpleType>
        <xsd:restriction base="dms:Choice">
          <xsd:enumeration value="1 an / year"/>
          <xsd:enumeration value="2 ans / years"/>
          <xsd:enumeration value="3 ans / years"/>
          <xsd:enumeration value="Illimité / Unlimited"/>
        </xsd:restriction>
      </xsd:simpleType>
    </xsd:element>
    <xsd:element name="SOP-Confidentiel" ma:index="32" nillable="true" ma:displayName="Confidentiel" ma:default="0" ma:internalName="SOP_x002d_Confidentiel">
      <xsd:simpleType>
        <xsd:restriction base="dms:Boolean"/>
      </xsd:simpleType>
    </xsd:element>
    <xsd:element name="SOP-Fondamentaux" ma:index="33" nillable="true" ma:displayName="Fondamentaux" ma:default="0" ma:internalName="SOP_x002d_Fondamentaux">
      <xsd:simpleType>
        <xsd:restriction base="dms:Boolean"/>
      </xsd:simpleType>
    </xsd:element>
    <xsd:element name="SOP-SolutionsEditeurs" ma:index="34" nillable="true" ma:displayName="Solutions / Editeurs" ma:internalName="SOP_x002d_SolutionsEditeurs" ma:readOnly="false">
      <xsd:simpleType>
        <xsd:restriction base="dms:Text">
          <xsd:maxLength value="255"/>
        </xsd:restriction>
      </xsd:simpleType>
    </xsd:element>
    <xsd:element name="SOP-DescriptionLongue" ma:index="35" nillable="true" ma:displayName="Description longue" ma:internalName="SOP_x002d_DescriptionLong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3" ma:displayName="Auteur"/>
        <xsd:element ref="dcterms:created" minOccurs="0" maxOccurs="1"/>
        <xsd:element ref="dc:identifier" minOccurs="0" maxOccurs="1"/>
        <xsd:element name="contentType" minOccurs="0" maxOccurs="1" type="xsd:string" ma:index="21" ma:displayName="Type de contenu"/>
        <xsd:element ref="dc:title" minOccurs="0" maxOccurs="1" ma:index="1" ma:displayName="Titre"/>
        <xsd:element ref="dc:subject" minOccurs="0" maxOccurs="1"/>
        <xsd:element ref="dc:description" minOccurs="0" maxOccurs="1"/>
        <xsd:element name="keywords" minOccurs="0" maxOccurs="1" type="xsd:string"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47d7eb6b5ec46129d728ddb6183814b xmlns="491f76ce-9ed4-4a43-87be-05c30ef516ef">
      <Terms xmlns="http://schemas.microsoft.com/office/infopath/2007/PartnerControls"/>
    </n47d7eb6b5ec46129d728ddb6183814b>
    <ff8351bcb69c40babea7ee5d404032da xmlns="491f76ce-9ed4-4a43-87be-05c30ef516ef">
      <Terms xmlns="http://schemas.microsoft.com/office/infopath/2007/PartnerControls"/>
    </ff8351bcb69c40babea7ee5d404032da>
    <SOP-DureeDeVie xmlns="491f76ce-9ed4-4a43-87be-05c30ef516ef" xsi:nil="true"/>
    <SOP-DescriptionLongue xmlns="491f76ce-9ed4-4a43-87be-05c30ef516ef" xsi:nil="true"/>
    <TaxCatchAll xmlns="491f76ce-9ed4-4a43-87be-05c30ef516ef">
      <Value>5</Value>
      <Value>65</Value>
    </TaxCatchAll>
    <PublishingContactEmail xmlns="http://schemas.microsoft.com/sharepoint/v3" xsi:nil="true"/>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Portail / Identité visuelle (DCOM)</TermName>
          <TermId xmlns="http://schemas.microsoft.com/office/infopath/2007/PartnerControls">ef95a2a1-6382-42b5-8db1-a32e0b92c190</TermId>
        </TermInfo>
      </Terms>
    </f7554b9f094a4ad0908889f9c76704aa>
    <k5ddb160d8854ab381ee98b565489d51 xmlns="491f76ce-9ed4-4a43-87be-05c30ef516ef">
      <Terms xmlns="http://schemas.microsoft.com/office/infopath/2007/PartnerControls"/>
    </k5ddb160d8854ab381ee98b565489d51>
    <k8417183ee6b4a6a8df6f66f611a68b2 xmlns="491f76ce-9ed4-4a43-87be-05c30ef516ef">
      <Terms xmlns="http://schemas.microsoft.com/office/infopath/2007/PartnerControls"/>
    </k8417183ee6b4a6a8df6f66f611a68b2>
    <p8c30f6a651c427d9bd424c122c23a9d xmlns="491f76ce-9ed4-4a43-87be-05c30ef516ef">
      <Terms xmlns="http://schemas.microsoft.com/office/infopath/2007/PartnerControls">
        <TermInfo xmlns="http://schemas.microsoft.com/office/infopath/2007/PartnerControls">
          <TermName xmlns="http://schemas.microsoft.com/office/infopath/2007/PartnerControls">Anglais</TermName>
          <TermId xmlns="http://schemas.microsoft.com/office/infopath/2007/PartnerControls">2d40f1a4-5911-4b26-9306-aa16e6c41576</TermId>
        </TermInfo>
      </Terms>
    </p8c30f6a651c427d9bd424c122c23a9d>
    <SOP-SolutionsEditeurs xmlns="491f76ce-9ed4-4a43-87be-05c30ef516ef" xsi:nil="true"/>
    <SOP-Origine xmlns="491f76ce-9ed4-4a43-87be-05c30ef516ef">Interne / Internal</SOP-Origine>
    <Audience xmlns="http://schemas.microsoft.com/sharepoint/v3" xsi:nil="true"/>
    <PublishingContactPicture xmlns="http://schemas.microsoft.com/sharepoint/v3">
      <Url xsi:nil="true"/>
      <Description xsi:nil="true"/>
    </PublishingContactPicture>
    <Management xmlns="491f76ce-9ed4-4a43-87be-05c30ef516ef">false</Management>
    <SOP-Confidentiel xmlns="491f76ce-9ed4-4a43-87be-05c30ef516ef">false</SOP-Confidentiel>
    <PublishingContact xmlns="http://schemas.microsoft.com/sharepoint/v3">
      <UserInfo>
        <DisplayName/>
        <AccountId xsi:nil="true"/>
        <AccountType/>
      </UserInfo>
    </PublishingContact>
    <PublishingContactName xmlns="http://schemas.microsoft.com/sharepoint/v3" xsi:nil="true"/>
    <SOP-Fondamentaux xmlns="491f76ce-9ed4-4a43-87be-05c30ef516ef">false</SOP-Fondamentaux>
    <SOP-DateDeMiseAJour xmlns="491f76ce-9ed4-4a43-87be-05c30ef516ef">2016-05-24T13:40:34+00:00</SOP-DateDeMiseAJou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5d04bb52-f274-443f-91a6-0e6352dc29dc" ContentTypeId="0x010100FA65E1551B3AF94588C793437B8F95EB" PreviousValue="false"/>
</file>

<file path=customXml/itemProps1.xml><?xml version="1.0" encoding="utf-8"?>
<ds:datastoreItem xmlns:ds="http://schemas.openxmlformats.org/officeDocument/2006/customXml" ds:itemID="{682B7F3E-8373-4A2A-BC51-C6EDC762C7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1f76ce-9ed4-4a43-87be-05c30ef51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10ECAD-5AB7-4827-BCF4-0A35EA1ED48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491f76ce-9ed4-4a43-87be-05c30ef516ef"/>
    <ds:schemaRef ds:uri="http://www.w3.org/XML/1998/namespace"/>
    <ds:schemaRef ds:uri="http://purl.org/dc/dcmitype/"/>
  </ds:schemaRefs>
</ds:datastoreItem>
</file>

<file path=customXml/itemProps3.xml><?xml version="1.0" encoding="utf-8"?>
<ds:datastoreItem xmlns:ds="http://schemas.openxmlformats.org/officeDocument/2006/customXml" ds:itemID="{77A60992-709F-401D-9836-E5D02436E000}">
  <ds:schemaRefs>
    <ds:schemaRef ds:uri="http://schemas.microsoft.com/sharepoint/v3/contenttype/forms"/>
  </ds:schemaRefs>
</ds:datastoreItem>
</file>

<file path=customXml/itemProps4.xml><?xml version="1.0" encoding="utf-8"?>
<ds:datastoreItem xmlns:ds="http://schemas.openxmlformats.org/officeDocument/2006/customXml" ds:itemID="{AE4CEFB9-B8E6-40ED-B6B2-4F40876FC004}">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141021 1739 [4-3] Template Sopra - UK</Template>
  <TotalTime>1046</TotalTime>
  <Words>796</Words>
  <Application>Microsoft Office PowerPoint</Application>
  <PresentationFormat>Affichage à l'écran (16:9)</PresentationFormat>
  <Paragraphs>341</Paragraphs>
  <Slides>28</Slides>
  <Notes>23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Tahoma</vt:lpstr>
      <vt:lpstr>Times New Roman</vt:lpstr>
      <vt:lpstr>Wingdings</vt:lpstr>
      <vt:lpstr>141027 1230 [16-9] Template Sopra Steria - UK</vt:lpstr>
      <vt:lpstr>Présentation technique UCC</vt:lpstr>
      <vt:lpstr>Présentation PowerPoint</vt:lpstr>
      <vt:lpstr>L’équipe</vt:lpstr>
      <vt:lpstr>L’équipe</vt:lpstr>
      <vt:lpstr>Les applications</vt:lpstr>
      <vt:lpstr>gescom</vt:lpstr>
      <vt:lpstr>Clarify</vt:lpstr>
      <vt:lpstr>OCTAVE / BMO / NOOVA</vt:lpstr>
      <vt:lpstr>Les applications</vt:lpstr>
      <vt:lpstr>Les applications</vt:lpstr>
      <vt:lpstr>Le versionning</vt:lpstr>
      <vt:lpstr>Versionning</vt:lpstr>
      <vt:lpstr>Versionning - Exemple</vt:lpstr>
      <vt:lpstr>Versionning - SUIVI</vt:lpstr>
      <vt:lpstr>Présentation PowerPoint</vt:lpstr>
      <vt:lpstr>Les développements</vt:lpstr>
      <vt:lpstr>Présentation PowerPoint</vt:lpstr>
      <vt:lpstr>Les Développements JAva</vt:lpstr>
      <vt:lpstr>Les Développements Genio / CFT / Dollaru</vt:lpstr>
      <vt:lpstr>Les développements</vt:lpstr>
      <vt:lpstr>Les Environnements</vt:lpstr>
      <vt:lpstr>Les environnements</vt:lpstr>
      <vt:lpstr>Les environnements</vt:lpstr>
      <vt:lpstr>Les environnements</vt:lpstr>
      <vt:lpstr>Organisation documents</vt:lpstr>
      <vt:lpstr>Organisation documents</vt:lpstr>
      <vt:lpstr>QUESTIONS / réponses</vt:lpstr>
      <vt:lpstr>ANNEXE</vt:lpstr>
    </vt:vector>
  </TitlesOfParts>
  <Company>Office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technique UCC</dc:title>
  <dc:creator>Kévin Paquet</dc:creator>
  <cp:lastModifiedBy>BOINQUET Loic</cp:lastModifiedBy>
  <cp:revision>152</cp:revision>
  <cp:lastPrinted>2014-10-16T07:18:00Z</cp:lastPrinted>
  <dcterms:created xsi:type="dcterms:W3CDTF">2014-10-21T15:40:29Z</dcterms:created>
  <dcterms:modified xsi:type="dcterms:W3CDTF">2017-11-27T13:44:02Z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0x010100FA65E1551B3AF94588C793437B8F95EB00098E305B37E62B42AC94710489992EDD009CE229CE32CFCD4B9078C952AC9E722F00D12AB1669C674B4F924AAD09E0B9CC0F</vt:lpwstr>
  </property>
  <property fmtid="{D5CDD505-2E9C-101B-9397-08002B2CF9AE}" pid="3" name="Source F2F">
    <vt:lpwstr>65;#Portail / Identité visuelle (DCOM)|ef95a2a1-6382-42b5-8db1-a32e0b92c190</vt:lpwstr>
  </property>
  <property fmtid="{D5CDD505-2E9C-101B-9397-08002B2CF9AE}" pid="4" name="jc82b7512bbf4ac681d1c9d7dd17faba">
    <vt:lpwstr/>
  </property>
  <property fmtid="{D5CDD505-2E9C-101B-9397-08002B2CF9AE}" pid="5" name="Type d'application">
    <vt:lpwstr/>
  </property>
  <property fmtid="{D5CDD505-2E9C-101B-9397-08002B2CF9AE}" pid="6" name="SOP-LangueDuContenu">
    <vt:lpwstr>5;#Anglais|2d40f1a4-5911-4b26-9306-aa16e6c41576</vt:lpwstr>
  </property>
  <property fmtid="{D5CDD505-2E9C-101B-9397-08002B2CF9AE}" pid="7" name="Métier">
    <vt:lpwstr/>
  </property>
  <property fmtid="{D5CDD505-2E9C-101B-9397-08002B2CF9AE}" pid="8" name="SOP_x002d_TypeDeDocument">
    <vt:lpwstr/>
  </property>
  <property fmtid="{D5CDD505-2E9C-101B-9397-08002B2CF9AE}" pid="9" name="SOP-SecteurDActivite">
    <vt:lpwstr/>
  </property>
  <property fmtid="{D5CDD505-2E9C-101B-9397-08002B2CF9AE}" pid="10" name="SOP_x002d_PerimetreEntite">
    <vt:lpwstr/>
  </property>
  <property fmtid="{D5CDD505-2E9C-101B-9397-08002B2CF9AE}" pid="11" name="SOP-PerimetreEntite">
    <vt:lpwstr/>
  </property>
  <property fmtid="{D5CDD505-2E9C-101B-9397-08002B2CF9AE}" pid="12" name="SOP-TypeDeDocument">
    <vt:lpwstr/>
  </property>
</Properties>
</file>