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7C27-9AC7-455B-9EAD-E561027C7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FF70E-A156-4199-89E6-7D426FCE4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AFABF-C4B8-459D-B9BD-0C806875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4881-7F1F-4A3C-AEDC-954C41E7A1C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0F0E1-819B-49F4-B2EA-0F181E33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5618F-8A21-44AF-B2B0-7E5C77F9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E91-03C6-4F6C-B40E-91DB7A07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3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E9CF-2EB2-4E85-A438-4F39FCC8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20C7D-F32A-4F89-9F6E-8F579B517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68ECC-754F-41A1-B12A-F3866FB4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4881-7F1F-4A3C-AEDC-954C41E7A1C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8D35-49E7-4F36-BC69-7CA54AD3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1F5FD-2C0E-45BD-8526-11D2FA58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E91-03C6-4F6C-B40E-91DB7A07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1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D44B2-AEC7-4774-8687-BA541086B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FD737-C5D6-4666-B716-B6D477AFD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775F7-891C-476D-9672-147DBB9A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4881-7F1F-4A3C-AEDC-954C41E7A1C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F4AE5-B333-4AEB-8C94-4518B31E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BFCB3-7B96-40E2-9C11-BBC72348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E91-03C6-4F6C-B40E-91DB7A07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8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2CF5-6B9F-4E9E-8B16-5580C26F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D48D-DC2D-4D07-BADA-0CE609BAE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26BCF-19E5-4BFA-BE4A-C444F621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4881-7F1F-4A3C-AEDC-954C41E7A1C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58D61-1254-4E0E-B114-C3B9EF20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F290A-0F98-42C6-9675-5871B56C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E91-03C6-4F6C-B40E-91DB7A07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205E-D4E5-4DF4-A810-DF4EBA6BF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C927E-0152-4EE9-B2E4-985A3AAA6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E6CFC-61C8-4BA6-9D9D-D77EEE3F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4881-7F1F-4A3C-AEDC-954C41E7A1C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19DE3-8843-4D39-A708-A8BE68E2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DDE8-945F-40CD-9604-61B9823D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E91-03C6-4F6C-B40E-91DB7A07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983F-22FF-467F-A82E-41D49931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B991-99BD-4096-B635-30773C6DA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FD0D4-FC7D-46E6-8ACD-E55023FD3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2E275-2162-4B7E-A6F9-CFBFA606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4881-7F1F-4A3C-AEDC-954C41E7A1C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2B326-4160-445C-9913-CE8FFE53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A8F58-1A69-476D-8067-1E98DE18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E91-03C6-4F6C-B40E-91DB7A07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9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0A3B-3310-4841-9135-34F54717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DA528-4C43-4294-934E-A6183F3E0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5E68A-5D01-41FA-B903-4D7EF420D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C3329-9B42-4D5A-B3EE-DD619259C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6C94F-4815-467C-8D42-77B15B91A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50C35-B9DF-4AF6-9B13-0D497537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4881-7F1F-4A3C-AEDC-954C41E7A1C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9BC9F-2D06-44CE-A4A1-80579325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E6387-33F9-4793-ACDE-0757349A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E91-03C6-4F6C-B40E-91DB7A07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3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7702-7DE8-4D00-B418-51057446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9FBFB-07E7-437B-902F-70010216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4881-7F1F-4A3C-AEDC-954C41E7A1C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09BEA-AC1A-4C9A-89A5-DE8CC918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1162-05B2-4346-A501-6947733B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E91-03C6-4F6C-B40E-91DB7A07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A2EF7-626D-4DAF-9F94-E25B3F7A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4881-7F1F-4A3C-AEDC-954C41E7A1C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BC03A-A26A-4971-8C2A-A1194D11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71B5B-7462-4916-BC60-11FE5FDC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E91-03C6-4F6C-B40E-91DB7A07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4040-6DDF-41E4-B718-A4E3AF19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D4AA8-E784-45C1-A606-904230744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371AE-976C-452B-B3F6-1C5E684AC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EA1FD-BFCF-4C06-A114-AE0F2F10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4881-7F1F-4A3C-AEDC-954C41E7A1C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46035-84D1-4ECA-B0CF-45583DA5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737E-6004-4DBC-BE74-5C4BAFE7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E91-03C6-4F6C-B40E-91DB7A07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5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04F6-DE36-488B-B5F6-71AC366A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92AEA-040B-4C19-AA18-9BA3E356B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D4E11-E84F-484B-B682-BC3D3FABC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7D176-7078-457B-883E-E0E902DC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4881-7F1F-4A3C-AEDC-954C41E7A1C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90D5A-7EDD-4A8C-8FFD-BEFC29C6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6234B-E5F8-4540-B7B6-2F505533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E91-03C6-4F6C-B40E-91DB7A07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B7D68-897B-4876-890E-13D75A11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A66-AC18-45EA-AB00-0B44CDD1B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3B1B9-8FB1-4DEF-ACEB-4E8138A9D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4881-7F1F-4A3C-AEDC-954C41E7A1C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B8897-4701-41C2-AF86-438F6A13C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994B7-A484-462A-B241-4687D0CBC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9BE91-03C6-4F6C-B40E-91DB7A07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1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88A4FF-F299-4184-982E-D10F2881CA6A}"/>
              </a:ext>
            </a:extLst>
          </p:cNvPr>
          <p:cNvSpPr/>
          <p:nvPr/>
        </p:nvSpPr>
        <p:spPr>
          <a:xfrm>
            <a:off x="1428750" y="142875"/>
            <a:ext cx="10301287" cy="6557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D5B99A-60CB-44D1-9BD2-8854B80C5FE9}"/>
              </a:ext>
            </a:extLst>
          </p:cNvPr>
          <p:cNvSpPr/>
          <p:nvPr/>
        </p:nvSpPr>
        <p:spPr>
          <a:xfrm>
            <a:off x="1758717" y="942945"/>
            <a:ext cx="1570272" cy="3857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饮食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E31548-E1DD-4D62-B9A3-6B289B6D42E6}"/>
              </a:ext>
            </a:extLst>
          </p:cNvPr>
          <p:cNvSpPr/>
          <p:nvPr/>
        </p:nvSpPr>
        <p:spPr>
          <a:xfrm>
            <a:off x="3843807" y="903360"/>
            <a:ext cx="1201434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每日磷摄入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A6A2F-9042-4BD2-BD25-418A466CDBB2}"/>
              </a:ext>
            </a:extLst>
          </p:cNvPr>
          <p:cNvSpPr/>
          <p:nvPr/>
        </p:nvSpPr>
        <p:spPr>
          <a:xfrm>
            <a:off x="5189070" y="945009"/>
            <a:ext cx="1757362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D9DC2-3BAE-4484-865D-521CCAAAA9F5}"/>
              </a:ext>
            </a:extLst>
          </p:cNvPr>
          <p:cNvSpPr txBox="1"/>
          <p:nvPr/>
        </p:nvSpPr>
        <p:spPr>
          <a:xfrm>
            <a:off x="7097392" y="941899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/>
              <a:t>mg</a:t>
            </a:r>
            <a:endParaRPr lang="en-US" sz="2000" u="s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209AD7-F704-48CE-B266-1577B553ADF0}"/>
              </a:ext>
            </a:extLst>
          </p:cNvPr>
          <p:cNvSpPr/>
          <p:nvPr/>
        </p:nvSpPr>
        <p:spPr>
          <a:xfrm>
            <a:off x="1758717" y="1749618"/>
            <a:ext cx="1570271" cy="3857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血液透析</a:t>
            </a:r>
            <a:r>
              <a:rPr lang="en-US" altLang="zh-CN" b="1" dirty="0"/>
              <a:t>(HD)</a:t>
            </a:r>
            <a:endParaRPr 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3195AD-0EBF-4837-8720-DE4E694697E8}"/>
              </a:ext>
            </a:extLst>
          </p:cNvPr>
          <p:cNvCxnSpPr>
            <a:cxnSpLocks/>
          </p:cNvCxnSpPr>
          <p:nvPr/>
        </p:nvCxnSpPr>
        <p:spPr>
          <a:xfrm>
            <a:off x="1467616" y="1543050"/>
            <a:ext cx="10301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247C5-8C07-4C56-809C-9683A83575C2}"/>
              </a:ext>
            </a:extLst>
          </p:cNvPr>
          <p:cNvSpPr/>
          <p:nvPr/>
        </p:nvSpPr>
        <p:spPr>
          <a:xfrm>
            <a:off x="1554262" y="2348561"/>
            <a:ext cx="1028186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每周透析次数</a:t>
            </a:r>
            <a:endParaRPr 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8EA76-C193-4632-BE1B-B8AAFE69EAF3}"/>
              </a:ext>
            </a:extLst>
          </p:cNvPr>
          <p:cNvSpPr/>
          <p:nvPr/>
        </p:nvSpPr>
        <p:spPr>
          <a:xfrm>
            <a:off x="1635921" y="2882264"/>
            <a:ext cx="627751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BB38CA-2024-4267-B290-1BE03929062C}"/>
              </a:ext>
            </a:extLst>
          </p:cNvPr>
          <p:cNvSpPr txBox="1"/>
          <p:nvPr/>
        </p:nvSpPr>
        <p:spPr>
          <a:xfrm>
            <a:off x="2326641" y="2911792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/>
              <a:t>次</a:t>
            </a:r>
            <a:endParaRPr lang="en-US" sz="2000" u="sn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177233-F5C0-4C55-8880-32919C1669F3}"/>
              </a:ext>
            </a:extLst>
          </p:cNvPr>
          <p:cNvSpPr/>
          <p:nvPr/>
        </p:nvSpPr>
        <p:spPr>
          <a:xfrm>
            <a:off x="2987618" y="2345981"/>
            <a:ext cx="122185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每次透析时间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50F4C9-14A8-406E-9F2B-A61595C21DFE}"/>
              </a:ext>
            </a:extLst>
          </p:cNvPr>
          <p:cNvSpPr/>
          <p:nvPr/>
        </p:nvSpPr>
        <p:spPr>
          <a:xfrm>
            <a:off x="2971372" y="2907404"/>
            <a:ext cx="643778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504FE6-E872-4D6B-9FC7-726E1F1C08B6}"/>
              </a:ext>
            </a:extLst>
          </p:cNvPr>
          <p:cNvSpPr txBox="1"/>
          <p:nvPr/>
        </p:nvSpPr>
        <p:spPr>
          <a:xfrm>
            <a:off x="3648282" y="2935066"/>
            <a:ext cx="921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/>
              <a:t>小时</a:t>
            </a:r>
            <a:endParaRPr lang="en-US" sz="2000" u="sn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8D90D-553F-4A9B-8216-5C99DF61C46C}"/>
              </a:ext>
            </a:extLst>
          </p:cNvPr>
          <p:cNvSpPr/>
          <p:nvPr/>
        </p:nvSpPr>
        <p:spPr>
          <a:xfrm>
            <a:off x="4586865" y="2345184"/>
            <a:ext cx="16859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透析液</a:t>
            </a:r>
            <a:r>
              <a:rPr lang="en-US" altLang="zh-CN" sz="1200" dirty="0"/>
              <a:t>45min</a:t>
            </a:r>
            <a:r>
              <a:rPr lang="zh-CN" altLang="en-US" sz="1200" dirty="0"/>
              <a:t>磷浓度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119E1F-D79F-4F7B-8F57-84F4D22E698B}"/>
              </a:ext>
            </a:extLst>
          </p:cNvPr>
          <p:cNvSpPr/>
          <p:nvPr/>
        </p:nvSpPr>
        <p:spPr>
          <a:xfrm>
            <a:off x="4620169" y="2899125"/>
            <a:ext cx="674763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D71CA0-93DF-40F3-9266-B9899072D5DE}"/>
              </a:ext>
            </a:extLst>
          </p:cNvPr>
          <p:cNvSpPr txBox="1"/>
          <p:nvPr/>
        </p:nvSpPr>
        <p:spPr>
          <a:xfrm>
            <a:off x="5357388" y="2898224"/>
            <a:ext cx="1080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err="1"/>
              <a:t>Mmol</a:t>
            </a:r>
            <a:r>
              <a:rPr lang="en-US" altLang="zh-CN" sz="2000" u="sng" dirty="0"/>
              <a:t>/L</a:t>
            </a:r>
            <a:endParaRPr lang="en-US" sz="2000" u="sng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F7DA1E-0E16-41FB-9E6F-D2992F021901}"/>
              </a:ext>
            </a:extLst>
          </p:cNvPr>
          <p:cNvSpPr/>
          <p:nvPr/>
        </p:nvSpPr>
        <p:spPr>
          <a:xfrm>
            <a:off x="6607553" y="2341107"/>
            <a:ext cx="1428746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透析液</a:t>
            </a:r>
            <a:r>
              <a:rPr lang="en-US" altLang="zh-CN" sz="1200" dirty="0"/>
              <a:t>4h</a:t>
            </a:r>
            <a:r>
              <a:rPr lang="zh-CN" altLang="en-US" sz="1200" dirty="0"/>
              <a:t>磷浓度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491F85-13FB-4262-A11D-2E9FED92180C}"/>
              </a:ext>
            </a:extLst>
          </p:cNvPr>
          <p:cNvSpPr/>
          <p:nvPr/>
        </p:nvSpPr>
        <p:spPr>
          <a:xfrm>
            <a:off x="6606018" y="2903101"/>
            <a:ext cx="673740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56A8C0-FDC6-4232-B47F-6E4934EDA328}"/>
              </a:ext>
            </a:extLst>
          </p:cNvPr>
          <p:cNvSpPr txBox="1"/>
          <p:nvPr/>
        </p:nvSpPr>
        <p:spPr>
          <a:xfrm>
            <a:off x="7248694" y="2891057"/>
            <a:ext cx="1080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err="1"/>
              <a:t>Mmol</a:t>
            </a:r>
            <a:r>
              <a:rPr lang="en-US" altLang="zh-CN" sz="2000" u="sng" dirty="0"/>
              <a:t>/L</a:t>
            </a:r>
            <a:endParaRPr lang="en-US" sz="2000" u="sng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16970C-F8B9-4C57-BAA5-A67419886AD5}"/>
              </a:ext>
            </a:extLst>
          </p:cNvPr>
          <p:cNvCxnSpPr>
            <a:cxnSpLocks/>
          </p:cNvCxnSpPr>
          <p:nvPr/>
        </p:nvCxnSpPr>
        <p:spPr>
          <a:xfrm>
            <a:off x="1427030" y="3581401"/>
            <a:ext cx="10301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DFEEF80-6832-4D69-9C02-D63BBAEA19AD}"/>
              </a:ext>
            </a:extLst>
          </p:cNvPr>
          <p:cNvSpPr/>
          <p:nvPr/>
        </p:nvSpPr>
        <p:spPr>
          <a:xfrm>
            <a:off x="1701534" y="3699794"/>
            <a:ext cx="1627454" cy="385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药物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36E569-1F5F-495F-AF08-55ED0A23DCFD}"/>
              </a:ext>
            </a:extLst>
          </p:cNvPr>
          <p:cNvSpPr/>
          <p:nvPr/>
        </p:nvSpPr>
        <p:spPr>
          <a:xfrm>
            <a:off x="1556891" y="4113995"/>
            <a:ext cx="2652576" cy="355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碳酸钙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50CD07-B008-4285-8D52-DA73289DE511}"/>
              </a:ext>
            </a:extLst>
          </p:cNvPr>
          <p:cNvSpPr/>
          <p:nvPr/>
        </p:nvSpPr>
        <p:spPr>
          <a:xfrm>
            <a:off x="1611796" y="5063498"/>
            <a:ext cx="651876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7A4A85-E5A4-4A98-A8C2-8A41A865C64C}"/>
              </a:ext>
            </a:extLst>
          </p:cNvPr>
          <p:cNvSpPr/>
          <p:nvPr/>
        </p:nvSpPr>
        <p:spPr>
          <a:xfrm>
            <a:off x="1635973" y="4649355"/>
            <a:ext cx="994779" cy="32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单片剂量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27FF15-0788-4740-8107-68C705EF7CBD}"/>
              </a:ext>
            </a:extLst>
          </p:cNvPr>
          <p:cNvSpPr txBox="1"/>
          <p:nvPr/>
        </p:nvSpPr>
        <p:spPr>
          <a:xfrm>
            <a:off x="2314576" y="5063498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/>
              <a:t>mg</a:t>
            </a:r>
            <a:endParaRPr lang="en-US" sz="2000" u="sn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E3F197-7446-4D00-911B-8914FAF3412F}"/>
              </a:ext>
            </a:extLst>
          </p:cNvPr>
          <p:cNvSpPr/>
          <p:nvPr/>
        </p:nvSpPr>
        <p:spPr>
          <a:xfrm>
            <a:off x="3087911" y="4644664"/>
            <a:ext cx="994779" cy="325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每周片数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CAD56F-0266-4D86-97AC-F0B9B6769C54}"/>
              </a:ext>
            </a:extLst>
          </p:cNvPr>
          <p:cNvSpPr txBox="1"/>
          <p:nvPr/>
        </p:nvSpPr>
        <p:spPr>
          <a:xfrm>
            <a:off x="3799598" y="5056911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/>
              <a:t>片</a:t>
            </a:r>
            <a:endParaRPr lang="en-US" sz="2000" u="sn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02A84B-674E-4777-8E0C-18828862ED1C}"/>
              </a:ext>
            </a:extLst>
          </p:cNvPr>
          <p:cNvSpPr/>
          <p:nvPr/>
        </p:nvSpPr>
        <p:spPr>
          <a:xfrm>
            <a:off x="3102636" y="5062781"/>
            <a:ext cx="682206" cy="514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FFD4BE-5CA9-4BAA-8C55-FB1D3D3D696B}"/>
              </a:ext>
            </a:extLst>
          </p:cNvPr>
          <p:cNvSpPr/>
          <p:nvPr/>
        </p:nvSpPr>
        <p:spPr>
          <a:xfrm>
            <a:off x="1828809" y="265511"/>
            <a:ext cx="1500179" cy="38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年龄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F65447-D638-4E28-9FC8-82794EC255E4}"/>
              </a:ext>
            </a:extLst>
          </p:cNvPr>
          <p:cNvSpPr/>
          <p:nvPr/>
        </p:nvSpPr>
        <p:spPr>
          <a:xfrm>
            <a:off x="6646410" y="239319"/>
            <a:ext cx="1500179" cy="38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体重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74D2F5-D158-4600-B2F1-24598443C056}"/>
              </a:ext>
            </a:extLst>
          </p:cNvPr>
          <p:cNvSpPr/>
          <p:nvPr/>
        </p:nvSpPr>
        <p:spPr>
          <a:xfrm>
            <a:off x="8359126" y="215504"/>
            <a:ext cx="946526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F8C323-6ACD-423B-8198-E3E1B9BFA4D6}"/>
              </a:ext>
            </a:extLst>
          </p:cNvPr>
          <p:cNvSpPr/>
          <p:nvPr/>
        </p:nvSpPr>
        <p:spPr>
          <a:xfrm>
            <a:off x="3536144" y="189312"/>
            <a:ext cx="907254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C83440-F526-42FF-8C0D-5CED2E19B052}"/>
              </a:ext>
            </a:extLst>
          </p:cNvPr>
          <p:cNvSpPr txBox="1"/>
          <p:nvPr/>
        </p:nvSpPr>
        <p:spPr>
          <a:xfrm>
            <a:off x="4516204" y="277652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/>
              <a:t>岁</a:t>
            </a:r>
            <a:endParaRPr lang="en-US" sz="2000" u="sn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32EA63-1892-4D7C-A977-5AB5D6B1C55E}"/>
              </a:ext>
            </a:extLst>
          </p:cNvPr>
          <p:cNvSpPr txBox="1"/>
          <p:nvPr/>
        </p:nvSpPr>
        <p:spPr>
          <a:xfrm>
            <a:off x="9307446" y="271623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/>
              <a:t>kg</a:t>
            </a:r>
            <a:endParaRPr lang="en-US" sz="2000" u="sng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29D083-DD4B-4345-B64E-836A404105CE}"/>
              </a:ext>
            </a:extLst>
          </p:cNvPr>
          <p:cNvCxnSpPr>
            <a:cxnSpLocks/>
          </p:cNvCxnSpPr>
          <p:nvPr/>
        </p:nvCxnSpPr>
        <p:spPr>
          <a:xfrm>
            <a:off x="1428751" y="804863"/>
            <a:ext cx="10301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85A7022-6AAC-470C-AD1E-447AA6BB2EED}"/>
              </a:ext>
            </a:extLst>
          </p:cNvPr>
          <p:cNvSpPr/>
          <p:nvPr/>
        </p:nvSpPr>
        <p:spPr>
          <a:xfrm>
            <a:off x="8351547" y="2345592"/>
            <a:ext cx="1641699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透析器对磷清除效率</a:t>
            </a:r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89C793-29AC-42A5-87D3-E111086CCF53}"/>
              </a:ext>
            </a:extLst>
          </p:cNvPr>
          <p:cNvSpPr/>
          <p:nvPr/>
        </p:nvSpPr>
        <p:spPr>
          <a:xfrm>
            <a:off x="8359126" y="2901937"/>
            <a:ext cx="935821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744B8A-2337-46F0-8D6E-1009C1BE6913}"/>
              </a:ext>
            </a:extLst>
          </p:cNvPr>
          <p:cNvSpPr txBox="1"/>
          <p:nvPr/>
        </p:nvSpPr>
        <p:spPr>
          <a:xfrm>
            <a:off x="9249368" y="2940528"/>
            <a:ext cx="1080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/>
              <a:t>ml/min</a:t>
            </a:r>
            <a:endParaRPr lang="en-US" sz="2000" u="sng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DDC619-F9BA-402C-9E2A-0480A1C8746E}"/>
              </a:ext>
            </a:extLst>
          </p:cNvPr>
          <p:cNvSpPr/>
          <p:nvPr/>
        </p:nvSpPr>
        <p:spPr>
          <a:xfrm>
            <a:off x="3784842" y="4108348"/>
            <a:ext cx="2652576" cy="355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醋酸钙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BEC6795-C95E-4BD2-8373-F3ED7C8D636D}"/>
              </a:ext>
            </a:extLst>
          </p:cNvPr>
          <p:cNvSpPr/>
          <p:nvPr/>
        </p:nvSpPr>
        <p:spPr>
          <a:xfrm>
            <a:off x="4464260" y="5057716"/>
            <a:ext cx="651876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9828AA-321C-402A-9206-6C4C26A88494}"/>
              </a:ext>
            </a:extLst>
          </p:cNvPr>
          <p:cNvSpPr/>
          <p:nvPr/>
        </p:nvSpPr>
        <p:spPr>
          <a:xfrm>
            <a:off x="4428263" y="4601445"/>
            <a:ext cx="994779" cy="32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单片剂量</a:t>
            </a:r>
            <a:endParaRPr 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EF7872-0D93-4B9E-8678-77C9B870CFBC}"/>
              </a:ext>
            </a:extLst>
          </p:cNvPr>
          <p:cNvSpPr txBox="1"/>
          <p:nvPr/>
        </p:nvSpPr>
        <p:spPr>
          <a:xfrm>
            <a:off x="5111130" y="508517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/>
              <a:t>mg</a:t>
            </a:r>
            <a:endParaRPr lang="en-US" sz="2000" u="sng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B79455D-79AB-4851-B025-40AC7B69EBB9}"/>
              </a:ext>
            </a:extLst>
          </p:cNvPr>
          <p:cNvSpPr/>
          <p:nvPr/>
        </p:nvSpPr>
        <p:spPr>
          <a:xfrm>
            <a:off x="5651631" y="4597628"/>
            <a:ext cx="994779" cy="325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每周片数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819FAC-C84C-4002-B1F8-4C68697F5D91}"/>
              </a:ext>
            </a:extLst>
          </p:cNvPr>
          <p:cNvSpPr txBox="1"/>
          <p:nvPr/>
        </p:nvSpPr>
        <p:spPr>
          <a:xfrm>
            <a:off x="6363602" y="5063498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/>
              <a:t>片</a:t>
            </a:r>
            <a:endParaRPr lang="en-US" sz="2000" u="sng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A24FDE-FC51-4174-9286-8F701F0AB3F8}"/>
              </a:ext>
            </a:extLst>
          </p:cNvPr>
          <p:cNvSpPr/>
          <p:nvPr/>
        </p:nvSpPr>
        <p:spPr>
          <a:xfrm>
            <a:off x="5680221" y="5056911"/>
            <a:ext cx="682206" cy="514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DDDD23C-F6EB-4F45-9D2E-1D810396000C}"/>
              </a:ext>
            </a:extLst>
          </p:cNvPr>
          <p:cNvSpPr/>
          <p:nvPr/>
        </p:nvSpPr>
        <p:spPr>
          <a:xfrm>
            <a:off x="7077516" y="5042759"/>
            <a:ext cx="651876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A783E2-D0D7-4135-9803-C82A5F6B74E6}"/>
              </a:ext>
            </a:extLst>
          </p:cNvPr>
          <p:cNvSpPr/>
          <p:nvPr/>
        </p:nvSpPr>
        <p:spPr>
          <a:xfrm>
            <a:off x="7041519" y="4586488"/>
            <a:ext cx="994779" cy="32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单片剂量</a:t>
            </a:r>
            <a:endParaRPr 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76F33E-1B1F-4553-ABCA-A218CC7735BD}"/>
              </a:ext>
            </a:extLst>
          </p:cNvPr>
          <p:cNvSpPr txBox="1"/>
          <p:nvPr/>
        </p:nvSpPr>
        <p:spPr>
          <a:xfrm>
            <a:off x="7724386" y="5070217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/>
              <a:t>mg</a:t>
            </a:r>
            <a:endParaRPr lang="en-US" sz="2000" u="sng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B748EE-61E9-4BE8-9C86-E27102D67C69}"/>
              </a:ext>
            </a:extLst>
          </p:cNvPr>
          <p:cNvSpPr/>
          <p:nvPr/>
        </p:nvSpPr>
        <p:spPr>
          <a:xfrm>
            <a:off x="8264887" y="4582671"/>
            <a:ext cx="994779" cy="325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每周片数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316D3D-A808-4004-AF3A-03FEBD734E35}"/>
              </a:ext>
            </a:extLst>
          </p:cNvPr>
          <p:cNvSpPr txBox="1"/>
          <p:nvPr/>
        </p:nvSpPr>
        <p:spPr>
          <a:xfrm>
            <a:off x="8976858" y="5048541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/>
              <a:t>片</a:t>
            </a:r>
            <a:endParaRPr lang="en-US" sz="2000" u="sng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B62E68E-BEFD-4B08-AFC5-A757FD891714}"/>
              </a:ext>
            </a:extLst>
          </p:cNvPr>
          <p:cNvSpPr/>
          <p:nvPr/>
        </p:nvSpPr>
        <p:spPr>
          <a:xfrm>
            <a:off x="8293477" y="5041954"/>
            <a:ext cx="682206" cy="514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67F236-E9EC-42D2-9E96-B5600B97D0F2}"/>
              </a:ext>
            </a:extLst>
          </p:cNvPr>
          <p:cNvSpPr/>
          <p:nvPr/>
        </p:nvSpPr>
        <p:spPr>
          <a:xfrm>
            <a:off x="9471474" y="5038942"/>
            <a:ext cx="651876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F087DB-6EC6-462A-8745-B84553482C69}"/>
              </a:ext>
            </a:extLst>
          </p:cNvPr>
          <p:cNvSpPr/>
          <p:nvPr/>
        </p:nvSpPr>
        <p:spPr>
          <a:xfrm>
            <a:off x="9435477" y="4582671"/>
            <a:ext cx="994779" cy="32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单片剂量</a:t>
            </a:r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4301D6-6503-444C-AB24-4081DAA0728B}"/>
              </a:ext>
            </a:extLst>
          </p:cNvPr>
          <p:cNvSpPr txBox="1"/>
          <p:nvPr/>
        </p:nvSpPr>
        <p:spPr>
          <a:xfrm>
            <a:off x="10118344" y="50664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/>
              <a:t>mg</a:t>
            </a:r>
            <a:endParaRPr lang="en-US" sz="2000" u="sng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32D3DD5-5DF8-458A-8C14-2DEA3927FF85}"/>
              </a:ext>
            </a:extLst>
          </p:cNvPr>
          <p:cNvSpPr/>
          <p:nvPr/>
        </p:nvSpPr>
        <p:spPr>
          <a:xfrm>
            <a:off x="10658845" y="4578854"/>
            <a:ext cx="994779" cy="325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每周片数</a:t>
            </a:r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A77370-DE5E-4481-BABE-28A0613AD8F7}"/>
              </a:ext>
            </a:extLst>
          </p:cNvPr>
          <p:cNvSpPr txBox="1"/>
          <p:nvPr/>
        </p:nvSpPr>
        <p:spPr>
          <a:xfrm>
            <a:off x="11370816" y="504472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/>
              <a:t>片</a:t>
            </a:r>
            <a:endParaRPr lang="en-US" sz="2000" u="sng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8CF6953-FF57-43AB-A322-4480553A38C1}"/>
              </a:ext>
            </a:extLst>
          </p:cNvPr>
          <p:cNvSpPr/>
          <p:nvPr/>
        </p:nvSpPr>
        <p:spPr>
          <a:xfrm>
            <a:off x="10687435" y="5038137"/>
            <a:ext cx="682206" cy="514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13209DB-FD55-4F70-8D58-E98D62518644}"/>
              </a:ext>
            </a:extLst>
          </p:cNvPr>
          <p:cNvSpPr/>
          <p:nvPr/>
        </p:nvSpPr>
        <p:spPr>
          <a:xfrm>
            <a:off x="6782901" y="4044211"/>
            <a:ext cx="2652576" cy="355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碳酸思维拉姆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F09F9C-AFA6-448A-82F5-D8ECF1F964C7}"/>
              </a:ext>
            </a:extLst>
          </p:cNvPr>
          <p:cNvSpPr/>
          <p:nvPr/>
        </p:nvSpPr>
        <p:spPr>
          <a:xfrm>
            <a:off x="9194510" y="4038331"/>
            <a:ext cx="2652576" cy="355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碳酸镧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AE7BF8-1F99-4577-8E4B-D2BF862E997F}"/>
              </a:ext>
            </a:extLst>
          </p:cNvPr>
          <p:cNvSpPr txBox="1"/>
          <p:nvPr/>
        </p:nvSpPr>
        <p:spPr>
          <a:xfrm>
            <a:off x="3843807" y="296573"/>
            <a:ext cx="72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718B1B-8509-4BCD-8E5C-0D0002B99F0D}"/>
              </a:ext>
            </a:extLst>
          </p:cNvPr>
          <p:cNvSpPr txBox="1"/>
          <p:nvPr/>
        </p:nvSpPr>
        <p:spPr>
          <a:xfrm>
            <a:off x="8741218" y="262798"/>
            <a:ext cx="72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CFAD02-05B6-4FE7-9E16-116E17E6C7C0}"/>
              </a:ext>
            </a:extLst>
          </p:cNvPr>
          <p:cNvSpPr txBox="1"/>
          <p:nvPr/>
        </p:nvSpPr>
        <p:spPr>
          <a:xfrm>
            <a:off x="5908928" y="986799"/>
            <a:ext cx="72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00A40D2-3B0A-4DCA-A876-2C4600457D75}"/>
              </a:ext>
            </a:extLst>
          </p:cNvPr>
          <p:cNvSpPr txBox="1"/>
          <p:nvPr/>
        </p:nvSpPr>
        <p:spPr>
          <a:xfrm>
            <a:off x="1916411" y="2954025"/>
            <a:ext cx="36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982E95-F31F-43E4-9D40-4C4A6C7F7E2C}"/>
              </a:ext>
            </a:extLst>
          </p:cNvPr>
          <p:cNvSpPr txBox="1"/>
          <p:nvPr/>
        </p:nvSpPr>
        <p:spPr>
          <a:xfrm>
            <a:off x="3084787" y="2989544"/>
            <a:ext cx="72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3F4796-8DE2-441E-B6EA-54B4703EA8C2}"/>
              </a:ext>
            </a:extLst>
          </p:cNvPr>
          <p:cNvSpPr txBox="1"/>
          <p:nvPr/>
        </p:nvSpPr>
        <p:spPr>
          <a:xfrm>
            <a:off x="4821029" y="2913613"/>
            <a:ext cx="72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07DFFD-CD05-4091-A6E4-C74D69D5E820}"/>
              </a:ext>
            </a:extLst>
          </p:cNvPr>
          <p:cNvSpPr txBox="1"/>
          <p:nvPr/>
        </p:nvSpPr>
        <p:spPr>
          <a:xfrm>
            <a:off x="6761564" y="2940528"/>
            <a:ext cx="72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6B9B3B-B82F-43B7-8663-953462933634}"/>
              </a:ext>
            </a:extLst>
          </p:cNvPr>
          <p:cNvSpPr txBox="1"/>
          <p:nvPr/>
        </p:nvSpPr>
        <p:spPr>
          <a:xfrm>
            <a:off x="8433671" y="2976318"/>
            <a:ext cx="72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44983E6-19D6-4421-9326-CB102231E559}"/>
              </a:ext>
            </a:extLst>
          </p:cNvPr>
          <p:cNvSpPr txBox="1"/>
          <p:nvPr/>
        </p:nvSpPr>
        <p:spPr>
          <a:xfrm>
            <a:off x="1763791" y="5129332"/>
            <a:ext cx="72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28053B-60C6-4C91-97A5-E3E020F0301B}"/>
              </a:ext>
            </a:extLst>
          </p:cNvPr>
          <p:cNvSpPr txBox="1"/>
          <p:nvPr/>
        </p:nvSpPr>
        <p:spPr>
          <a:xfrm>
            <a:off x="3549581" y="6024564"/>
            <a:ext cx="72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△</a:t>
            </a:r>
            <a:r>
              <a:rPr lang="en-US" altLang="zh-CN" dirty="0"/>
              <a:t>Pi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A7209D1-C909-4BB7-8F06-FB973FFA089F}"/>
              </a:ext>
            </a:extLst>
          </p:cNvPr>
          <p:cNvSpPr txBox="1"/>
          <p:nvPr/>
        </p:nvSpPr>
        <p:spPr>
          <a:xfrm>
            <a:off x="4653093" y="5091055"/>
            <a:ext cx="72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E79016-337F-42D5-B941-8068284A6F2A}"/>
              </a:ext>
            </a:extLst>
          </p:cNvPr>
          <p:cNvSpPr txBox="1"/>
          <p:nvPr/>
        </p:nvSpPr>
        <p:spPr>
          <a:xfrm>
            <a:off x="5890535" y="5129332"/>
            <a:ext cx="72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40A784C-D6DE-4271-A28B-6DDEA2C7BAC2}"/>
              </a:ext>
            </a:extLst>
          </p:cNvPr>
          <p:cNvSpPr txBox="1"/>
          <p:nvPr/>
        </p:nvSpPr>
        <p:spPr>
          <a:xfrm>
            <a:off x="7283711" y="5110558"/>
            <a:ext cx="72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43E70CA-DF20-4133-9E0E-0AA854DD9340}"/>
              </a:ext>
            </a:extLst>
          </p:cNvPr>
          <p:cNvSpPr txBox="1"/>
          <p:nvPr/>
        </p:nvSpPr>
        <p:spPr>
          <a:xfrm>
            <a:off x="8466786" y="5134968"/>
            <a:ext cx="72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EEE8BA-4A8F-46D2-942B-55B200839265}"/>
              </a:ext>
            </a:extLst>
          </p:cNvPr>
          <p:cNvSpPr txBox="1"/>
          <p:nvPr/>
        </p:nvSpPr>
        <p:spPr>
          <a:xfrm>
            <a:off x="9646879" y="5085906"/>
            <a:ext cx="72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DF7BAF-81C4-4D11-8106-264C753DBBDD}"/>
              </a:ext>
            </a:extLst>
          </p:cNvPr>
          <p:cNvSpPr txBox="1"/>
          <p:nvPr/>
        </p:nvSpPr>
        <p:spPr>
          <a:xfrm>
            <a:off x="10942900" y="5097163"/>
            <a:ext cx="72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5B7FE48-5E27-4CE0-BC4F-70401EB458B6}"/>
              </a:ext>
            </a:extLst>
          </p:cNvPr>
          <p:cNvSpPr/>
          <p:nvPr/>
        </p:nvSpPr>
        <p:spPr>
          <a:xfrm>
            <a:off x="10129615" y="2325792"/>
            <a:ext cx="1541009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透析液流速</a:t>
            </a:r>
            <a:endParaRPr lang="en-US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AE6BE62-A30A-4EFD-8F66-B52379510681}"/>
              </a:ext>
            </a:extLst>
          </p:cNvPr>
          <p:cNvSpPr/>
          <p:nvPr/>
        </p:nvSpPr>
        <p:spPr>
          <a:xfrm>
            <a:off x="10221821" y="2941846"/>
            <a:ext cx="595192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350378-101A-452D-9240-B337FBD274A8}"/>
              </a:ext>
            </a:extLst>
          </p:cNvPr>
          <p:cNvSpPr txBox="1"/>
          <p:nvPr/>
        </p:nvSpPr>
        <p:spPr>
          <a:xfrm>
            <a:off x="10787593" y="2965926"/>
            <a:ext cx="1080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/>
              <a:t>ml/min</a:t>
            </a:r>
            <a:endParaRPr lang="en-US" sz="2000" u="sng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673B75D-444E-48CA-A8DB-B4B5B4CC30B7}"/>
              </a:ext>
            </a:extLst>
          </p:cNvPr>
          <p:cNvSpPr txBox="1"/>
          <p:nvPr/>
        </p:nvSpPr>
        <p:spPr>
          <a:xfrm>
            <a:off x="10314817" y="3015535"/>
            <a:ext cx="72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667CFED-41AD-4D7F-A196-0E5E9FB0C07A}"/>
              </a:ext>
            </a:extLst>
          </p:cNvPr>
          <p:cNvCxnSpPr>
            <a:cxnSpLocks/>
          </p:cNvCxnSpPr>
          <p:nvPr/>
        </p:nvCxnSpPr>
        <p:spPr>
          <a:xfrm>
            <a:off x="1455375" y="5791201"/>
            <a:ext cx="10301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B56B24F-CC82-48BB-B1F2-05D919CC6B6E}"/>
              </a:ext>
            </a:extLst>
          </p:cNvPr>
          <p:cNvSpPr/>
          <p:nvPr/>
        </p:nvSpPr>
        <p:spPr>
          <a:xfrm>
            <a:off x="1701534" y="5869492"/>
            <a:ext cx="1627454" cy="3857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每周磷潴留</a:t>
            </a:r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6020087-BC88-4B3C-931A-8A68D16BC534}"/>
              </a:ext>
            </a:extLst>
          </p:cNvPr>
          <p:cNvSpPr/>
          <p:nvPr/>
        </p:nvSpPr>
        <p:spPr>
          <a:xfrm>
            <a:off x="3502704" y="5941012"/>
            <a:ext cx="682206" cy="514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B6A5B65-BB07-40BC-9E21-467BCCD87D82}"/>
              </a:ext>
            </a:extLst>
          </p:cNvPr>
          <p:cNvSpPr txBox="1"/>
          <p:nvPr/>
        </p:nvSpPr>
        <p:spPr>
          <a:xfrm>
            <a:off x="3452105" y="5262958"/>
            <a:ext cx="72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B790437-5472-4DF8-B16C-A04E1B435E9A}"/>
              </a:ext>
            </a:extLst>
          </p:cNvPr>
          <p:cNvSpPr txBox="1"/>
          <p:nvPr/>
        </p:nvSpPr>
        <p:spPr>
          <a:xfrm>
            <a:off x="4331155" y="6044782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/>
              <a:t>mg</a:t>
            </a:r>
            <a:endParaRPr lang="en-US" sz="2000" u="sng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792CA98-1677-4430-9F46-CE3D5FFCE230}"/>
              </a:ext>
            </a:extLst>
          </p:cNvPr>
          <p:cNvSpPr/>
          <p:nvPr/>
        </p:nvSpPr>
        <p:spPr>
          <a:xfrm>
            <a:off x="5016955" y="5895179"/>
            <a:ext cx="1627454" cy="3857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每日磷饮食</a:t>
            </a:r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055B105-8E54-4BBB-B2DE-81D36CAF90DE}"/>
              </a:ext>
            </a:extLst>
          </p:cNvPr>
          <p:cNvSpPr/>
          <p:nvPr/>
        </p:nvSpPr>
        <p:spPr>
          <a:xfrm>
            <a:off x="6782901" y="5948570"/>
            <a:ext cx="682206" cy="514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3B8C43-D405-451C-B43F-D74441EDD17F}"/>
              </a:ext>
            </a:extLst>
          </p:cNvPr>
          <p:cNvSpPr txBox="1"/>
          <p:nvPr/>
        </p:nvSpPr>
        <p:spPr>
          <a:xfrm>
            <a:off x="7489827" y="5979012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/>
              <a:t>mg</a:t>
            </a:r>
            <a:endParaRPr lang="en-US" sz="2000" u="sng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52A8DE9-E1EB-47B3-91F1-5188CB654DB9}"/>
              </a:ext>
            </a:extLst>
          </p:cNvPr>
          <p:cNvCxnSpPr>
            <a:cxnSpLocks/>
          </p:cNvCxnSpPr>
          <p:nvPr/>
        </p:nvCxnSpPr>
        <p:spPr>
          <a:xfrm flipH="1" flipV="1">
            <a:off x="6608306" y="4300690"/>
            <a:ext cx="520408" cy="1837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438785A-EECA-4169-9407-B3DECB321315}"/>
              </a:ext>
            </a:extLst>
          </p:cNvPr>
          <p:cNvSpPr txBox="1"/>
          <p:nvPr/>
        </p:nvSpPr>
        <p:spPr>
          <a:xfrm>
            <a:off x="5861090" y="3407867"/>
            <a:ext cx="2498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这个就是知道</a:t>
            </a:r>
            <a:r>
              <a:rPr lang="en-US" altLang="zh-CN" dirty="0">
                <a:solidFill>
                  <a:srgbClr val="FF0000"/>
                </a:solidFill>
              </a:rPr>
              <a:t>ABDEFGHQIJKLMNOP</a:t>
            </a:r>
            <a:r>
              <a:rPr lang="zh-CN" altLang="en-US" dirty="0">
                <a:solidFill>
                  <a:srgbClr val="FF0000"/>
                </a:solidFill>
              </a:rPr>
              <a:t>，然后计算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09D01EF-A2A9-4A9F-A408-27C87E47D579}"/>
              </a:ext>
            </a:extLst>
          </p:cNvPr>
          <p:cNvSpPr/>
          <p:nvPr/>
        </p:nvSpPr>
        <p:spPr>
          <a:xfrm>
            <a:off x="8153519" y="5885777"/>
            <a:ext cx="1627454" cy="3857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每周药片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C44C5AA-45A5-41D6-ACAC-8CEC985E3641}"/>
              </a:ext>
            </a:extLst>
          </p:cNvPr>
          <p:cNvSpPr/>
          <p:nvPr/>
        </p:nvSpPr>
        <p:spPr>
          <a:xfrm>
            <a:off x="9905978" y="5921980"/>
            <a:ext cx="682206" cy="514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1EF3A1A-7769-4C23-A4B1-22477317326A}"/>
              </a:ext>
            </a:extLst>
          </p:cNvPr>
          <p:cNvSpPr txBox="1"/>
          <p:nvPr/>
        </p:nvSpPr>
        <p:spPr>
          <a:xfrm>
            <a:off x="10620962" y="594857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/>
              <a:t>片</a:t>
            </a:r>
            <a:endParaRPr lang="en-US" sz="2000" u="sng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9A6E1-3807-4AAD-9813-4866F2A89CE6}"/>
              </a:ext>
            </a:extLst>
          </p:cNvPr>
          <p:cNvCxnSpPr>
            <a:cxnSpLocks/>
          </p:cNvCxnSpPr>
          <p:nvPr/>
        </p:nvCxnSpPr>
        <p:spPr>
          <a:xfrm flipH="1" flipV="1">
            <a:off x="9728569" y="4228844"/>
            <a:ext cx="520408" cy="1837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D43BB23-88A7-4444-8B42-9BC8FAD4E0A6}"/>
              </a:ext>
            </a:extLst>
          </p:cNvPr>
          <p:cNvSpPr txBox="1"/>
          <p:nvPr/>
        </p:nvSpPr>
        <p:spPr>
          <a:xfrm>
            <a:off x="8658198" y="3319208"/>
            <a:ext cx="2498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这个就是知道</a:t>
            </a:r>
            <a:r>
              <a:rPr lang="en-US" altLang="zh-CN" dirty="0">
                <a:solidFill>
                  <a:srgbClr val="FF0000"/>
                </a:solidFill>
              </a:rPr>
              <a:t>ABCDEFGHQIKLMNOP</a:t>
            </a:r>
            <a:r>
              <a:rPr lang="zh-CN" altLang="en-US" dirty="0">
                <a:solidFill>
                  <a:srgbClr val="FF0000"/>
                </a:solidFill>
              </a:rPr>
              <a:t>，然后计算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7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B3D3DF-DF62-4DF2-B986-EDAD26486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04189"/>
              </p:ext>
            </p:extLst>
          </p:nvPr>
        </p:nvGraphicFramePr>
        <p:xfrm>
          <a:off x="557214" y="859534"/>
          <a:ext cx="11501436" cy="39319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501436">
                  <a:extLst>
                    <a:ext uri="{9D8B030D-6E8A-4147-A177-3AD203B41FA5}">
                      <a16:colId xmlns:a16="http://schemas.microsoft.com/office/drawing/2014/main" val="1578664419"/>
                    </a:ext>
                  </a:extLst>
                </a:gridCol>
              </a:tblGrid>
              <a:tr h="22250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新公式：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饮食摄入总量每周</a:t>
                      </a:r>
                      <a:r>
                        <a:rPr lang="en-US" altLang="zh-CN" dirty="0"/>
                        <a:t>mg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diet</a:t>
                      </a:r>
                      <a:r>
                        <a:rPr lang="zh-CN" altLang="en-US" dirty="0"/>
                        <a:t>）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b="0" dirty="0"/>
                        <a:t>C</a:t>
                      </a:r>
                      <a:r>
                        <a:rPr lang="zh-CN" altLang="en-US" b="0" dirty="0"/>
                        <a:t>*</a:t>
                      </a:r>
                      <a:r>
                        <a:rPr lang="en-US" altLang="zh-CN" b="0" dirty="0"/>
                        <a:t>7</a:t>
                      </a:r>
                    </a:p>
                    <a:p>
                      <a:endParaRPr lang="en-US" dirty="0"/>
                    </a:p>
                    <a:p>
                      <a:r>
                        <a:rPr lang="zh-CN" altLang="en-US" dirty="0"/>
                        <a:t>血液透析清除总量每周</a:t>
                      </a:r>
                      <a:r>
                        <a:rPr lang="en-US" altLang="zh-CN" dirty="0"/>
                        <a:t>mg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dialysis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(if E&gt;4)</a:t>
                      </a:r>
                    </a:p>
                    <a:p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（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80.3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×F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- 0.024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+ 0.07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+ 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6.231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zh-CN" sz="1800" b="1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H-1.886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zh-CN" sz="1800" b="1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altLang="zh-CN" sz="1800" b="1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-0.467)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- 8.14</a:t>
                      </a:r>
                      <a:r>
                        <a:rPr lang="en-US" dirty="0"/>
                        <a:t> </a:t>
                      </a:r>
                      <a:r>
                        <a:rPr lang="en-US" b="0" dirty="0"/>
                        <a:t>+ </a:t>
                      </a:r>
                      <a:r>
                        <a:rPr lang="en-US" b="0" u="sng" dirty="0"/>
                        <a:t>G</a:t>
                      </a:r>
                      <a:r>
                        <a:rPr lang="en-US" altLang="zh-CN" sz="18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×(E-4) ×0.06×Q</a:t>
                      </a:r>
                      <a:r>
                        <a:rPr lang="zh-CN" altLang="en-US" dirty="0"/>
                        <a:t>）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×D×31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</a:t>
                      </a:r>
                      <a:r>
                        <a:rPr lang="en-US" altLang="zh-CN"/>
                        <a:t>if E=4</a:t>
                      </a:r>
                      <a:r>
                        <a:rPr lang="en-US" altLang="zh-CN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80.3×F - 0.024×A + 0.07×B + 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6.231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zh-CN" sz="1800" b="1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H-1.886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zh-CN" sz="1800" b="1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altLang="zh-CN" sz="1800" b="1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-0.467)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×H - 8.14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）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×D×31</a:t>
                      </a:r>
                    </a:p>
                    <a:p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药物清除总量每周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I×J×23.36÷500 + L×K×29.5÷667 + M×N×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21÷800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O×P×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67.5÷500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磷潴留每周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 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dirty="0"/>
                        <a:t>△</a:t>
                      </a:r>
                      <a:r>
                        <a:rPr lang="en-US" altLang="zh-CN" dirty="0"/>
                        <a:t>Pi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=diet×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dialysis – drug -68</a:t>
                      </a:r>
                      <a:r>
                        <a:rPr lang="zh-CN" altLang="en-US" sz="1800" b="0" i="0" kern="1200" baseline="300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×7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65246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5DCB3BA-F5A7-4944-8224-9FF73913B233}"/>
              </a:ext>
            </a:extLst>
          </p:cNvPr>
          <p:cNvSpPr/>
          <p:nvPr/>
        </p:nvSpPr>
        <p:spPr>
          <a:xfrm>
            <a:off x="557214" y="25824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aseline="30000" dirty="0">
                <a:highlight>
                  <a:srgbClr val="FFFF00"/>
                </a:highlight>
              </a:rPr>
              <a:t>*</a:t>
            </a:r>
            <a:r>
              <a:rPr lang="zh-CN" altLang="en-US" dirty="0"/>
              <a:t>来自肠道自分泌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8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B3D3DF-DF62-4DF2-B986-EDAD26486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4042"/>
              </p:ext>
            </p:extLst>
          </p:nvPr>
        </p:nvGraphicFramePr>
        <p:xfrm>
          <a:off x="557214" y="859534"/>
          <a:ext cx="11501436" cy="25603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501436">
                  <a:extLst>
                    <a:ext uri="{9D8B030D-6E8A-4147-A177-3AD203B41FA5}">
                      <a16:colId xmlns:a16="http://schemas.microsoft.com/office/drawing/2014/main" val="1578664419"/>
                    </a:ext>
                  </a:extLst>
                </a:gridCol>
              </a:tblGrid>
              <a:tr h="2225040">
                <a:tc>
                  <a:txBody>
                    <a:bodyPr/>
                    <a:lstStyle/>
                    <a:p>
                      <a:r>
                        <a:rPr lang="zh-CN" altLang="en-US"/>
                        <a:t>旧公式：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饮食摄入总量每周</a:t>
                      </a:r>
                      <a:r>
                        <a:rPr lang="en-US" altLang="zh-CN" dirty="0"/>
                        <a:t>mg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diet</a:t>
                      </a:r>
                      <a:r>
                        <a:rPr lang="zh-CN" altLang="en-US" dirty="0"/>
                        <a:t>）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b="0" dirty="0"/>
                        <a:t>C</a:t>
                      </a:r>
                      <a:r>
                        <a:rPr lang="zh-CN" altLang="en-US" b="0" dirty="0"/>
                        <a:t>*</a:t>
                      </a:r>
                      <a:r>
                        <a:rPr lang="en-US" altLang="zh-CN" b="0" dirty="0"/>
                        <a:t>7</a:t>
                      </a:r>
                    </a:p>
                    <a:p>
                      <a:endParaRPr lang="en-US" dirty="0"/>
                    </a:p>
                    <a:p>
                      <a:r>
                        <a:rPr lang="zh-CN" altLang="en-US" dirty="0"/>
                        <a:t>血液透析清除总量每周</a:t>
                      </a:r>
                      <a:r>
                        <a:rPr lang="en-US" altLang="zh-CN" dirty="0"/>
                        <a:t>mg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dialysis</a:t>
                      </a:r>
                      <a:r>
                        <a:rPr lang="zh-CN" altLang="en-US" dirty="0"/>
                        <a:t>）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（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80.3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×F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- 0.024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+ 0.07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+ 0.06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- 8.14</a:t>
                      </a:r>
                      <a:r>
                        <a:rPr lang="en-US" dirty="0"/>
                        <a:t> </a:t>
                      </a:r>
                      <a:r>
                        <a:rPr lang="en-US" b="0" dirty="0"/>
                        <a:t>+ </a:t>
                      </a:r>
                      <a:r>
                        <a:rPr lang="en-US" b="0" u="sng" dirty="0"/>
                        <a:t>G</a:t>
                      </a:r>
                      <a:r>
                        <a:rPr lang="en-US" altLang="zh-CN" sz="18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×(E-4) ×0.06×Q</a:t>
                      </a:r>
                      <a:r>
                        <a:rPr lang="zh-CN" altLang="en-US" dirty="0"/>
                        <a:t>）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×D×31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药物清除总量每周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I×J×23.36÷500 + L×K×29.5÷667 + M×N×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21÷800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O×P×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67.5÷500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磷潴留每周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 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dirty="0"/>
                        <a:t>△</a:t>
                      </a:r>
                      <a:r>
                        <a:rPr lang="en-US" altLang="zh-CN" dirty="0"/>
                        <a:t>Pi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=diet×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dialysis – drug -68</a:t>
                      </a:r>
                      <a:r>
                        <a:rPr lang="zh-CN" altLang="en-US" sz="1800" b="0" i="0" kern="1200" baseline="300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×7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65246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5DCB3BA-F5A7-4944-8224-9FF73913B233}"/>
              </a:ext>
            </a:extLst>
          </p:cNvPr>
          <p:cNvSpPr/>
          <p:nvPr/>
        </p:nvSpPr>
        <p:spPr>
          <a:xfrm>
            <a:off x="557214" y="25824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aseline="30000" dirty="0">
                <a:highlight>
                  <a:srgbClr val="FFFF00"/>
                </a:highlight>
              </a:rPr>
              <a:t>*</a:t>
            </a:r>
            <a:r>
              <a:rPr lang="zh-CN" altLang="en-US" dirty="0"/>
              <a:t>来自肠道自分泌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3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C92D9B97-BDF6-43AB-A2AE-0AA6CF978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15641"/>
              </p:ext>
            </p:extLst>
          </p:nvPr>
        </p:nvGraphicFramePr>
        <p:xfrm>
          <a:off x="857251" y="2326433"/>
          <a:ext cx="10501313" cy="2044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7364">
                  <a:extLst>
                    <a:ext uri="{9D8B030D-6E8A-4147-A177-3AD203B41FA5}">
                      <a16:colId xmlns:a16="http://schemas.microsoft.com/office/drawing/2014/main" val="1388514545"/>
                    </a:ext>
                  </a:extLst>
                </a:gridCol>
              </a:tblGrid>
              <a:tr h="713941">
                <a:tc>
                  <a:txBody>
                    <a:bodyPr/>
                    <a:lstStyle/>
                    <a:p>
                      <a:r>
                        <a:rPr lang="zh-CN" altLang="en-US" sz="1900" dirty="0">
                          <a:solidFill>
                            <a:schemeClr val="tx1"/>
                          </a:solidFill>
                        </a:rPr>
                        <a:t>药物</a:t>
                      </a:r>
                      <a:endParaRPr lang="en-US" altLang="zh-CN" sz="19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900" dirty="0">
                          <a:solidFill>
                            <a:schemeClr val="tx1"/>
                          </a:solidFill>
                        </a:rPr>
                        <a:t>（每片）</a:t>
                      </a:r>
                    </a:p>
                  </a:txBody>
                  <a:tcPr marL="91445" marR="91445" marT="45703" marB="45703" anchor="ctr">
                    <a:solidFill>
                      <a:srgbClr val="E6EC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>
                          <a:solidFill>
                            <a:schemeClr val="tx1"/>
                          </a:solidFill>
                        </a:rPr>
                        <a:t>碳酸钙 </a:t>
                      </a:r>
                      <a:r>
                        <a:rPr lang="en-US" altLang="zh-CN" sz="1900" dirty="0">
                          <a:solidFill>
                            <a:schemeClr val="tx1"/>
                          </a:solidFill>
                        </a:rPr>
                        <a:t>500mg</a:t>
                      </a:r>
                      <a:endParaRPr lang="zh-CN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03" marB="45703" anchor="ctr">
                    <a:solidFill>
                      <a:srgbClr val="E6EC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>
                          <a:solidFill>
                            <a:schemeClr val="tx1"/>
                          </a:solidFill>
                        </a:rPr>
                        <a:t>醋酸钙 </a:t>
                      </a:r>
                      <a:r>
                        <a:rPr lang="en-US" altLang="zh-CN" sz="1900" dirty="0">
                          <a:solidFill>
                            <a:schemeClr val="tx1"/>
                          </a:solidFill>
                        </a:rPr>
                        <a:t>667mg</a:t>
                      </a:r>
                      <a:endParaRPr lang="zh-CN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03" marB="45703" anchor="ctr">
                    <a:solidFill>
                      <a:srgbClr val="E6EC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>
                          <a:solidFill>
                            <a:schemeClr val="tx1"/>
                          </a:solidFill>
                        </a:rPr>
                        <a:t>司维拉姆</a:t>
                      </a:r>
                      <a:r>
                        <a:rPr lang="en-US" altLang="zh-CN" sz="1900" dirty="0">
                          <a:solidFill>
                            <a:schemeClr val="tx1"/>
                          </a:solidFill>
                        </a:rPr>
                        <a:t>800mg</a:t>
                      </a:r>
                      <a:endParaRPr lang="zh-CN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03" marB="45703" anchor="ctr">
                    <a:solidFill>
                      <a:srgbClr val="E6EC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>
                          <a:solidFill>
                            <a:schemeClr val="tx1"/>
                          </a:solidFill>
                        </a:rPr>
                        <a:t>碳酸镧</a:t>
                      </a:r>
                      <a:r>
                        <a:rPr lang="en-US" altLang="zh-CN" sz="1900" dirty="0">
                          <a:solidFill>
                            <a:schemeClr val="tx1"/>
                          </a:solidFill>
                        </a:rPr>
                        <a:t>500mg</a:t>
                      </a:r>
                      <a:endParaRPr lang="zh-CN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03" marB="45703" anchor="ctr">
                    <a:solidFill>
                      <a:srgbClr val="E6EC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碳酸钙</a:t>
                      </a:r>
                      <a:r>
                        <a:rPr lang="en-US" altLang="zh-CN" sz="19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750mg</a:t>
                      </a:r>
                      <a:endParaRPr lang="zh-CN" altLang="en-US" sz="19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91445" marR="91445" marT="45703" marB="45703" anchor="ctr">
                    <a:solidFill>
                      <a:srgbClr val="E6E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28">
                <a:tc>
                  <a:txBody>
                    <a:bodyPr/>
                    <a:lstStyle/>
                    <a:p>
                      <a:r>
                        <a:rPr lang="zh-CN" altLang="en-US" sz="1900" b="1" dirty="0"/>
                        <a:t>磷结合量</a:t>
                      </a:r>
                    </a:p>
                  </a:txBody>
                  <a:tcPr marL="91445" marR="91445" marT="45703" marB="45703" anchor="ctr">
                    <a:solidFill>
                      <a:srgbClr val="E6EC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 dirty="0"/>
                        <a:t>23.36mg</a:t>
                      </a:r>
                      <a:r>
                        <a:rPr lang="zh-CN" altLang="en-US" sz="1900" b="1" dirty="0"/>
                        <a:t> </a:t>
                      </a:r>
                      <a:r>
                        <a:rPr lang="zh-CN" altLang="en-US" sz="1900" b="1" baseline="30000" dirty="0"/>
                        <a:t>*</a:t>
                      </a:r>
                    </a:p>
                  </a:txBody>
                  <a:tcPr marL="91445" marR="91445" marT="45703" marB="45703" anchor="ctr">
                    <a:solidFill>
                      <a:srgbClr val="E6EC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1" dirty="0"/>
                        <a:t>29.5mg</a:t>
                      </a:r>
                      <a:r>
                        <a:rPr lang="zh-CN" altLang="en-US" sz="1900" b="1" baseline="30000" dirty="0"/>
                        <a:t>*</a:t>
                      </a:r>
                    </a:p>
                  </a:txBody>
                  <a:tcPr marL="91445" marR="91445" marT="45703" marB="45703" anchor="ctr">
                    <a:solidFill>
                      <a:srgbClr val="E6EC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1" dirty="0"/>
                        <a:t>21mg</a:t>
                      </a:r>
                      <a:r>
                        <a:rPr lang="en-US" altLang="zh-CN" sz="1900" b="1" baseline="30000" dirty="0"/>
                        <a:t>#</a:t>
                      </a:r>
                      <a:endParaRPr lang="zh-CN" altLang="en-US" sz="1900" b="1" baseline="30000" dirty="0"/>
                    </a:p>
                  </a:txBody>
                  <a:tcPr marL="91445" marR="91445" marT="45703" marB="45703" anchor="ctr">
                    <a:solidFill>
                      <a:srgbClr val="E6EC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1" dirty="0"/>
                        <a:t>67.5mg</a:t>
                      </a:r>
                      <a:r>
                        <a:rPr lang="en-US" altLang="zh-CN" sz="1900" b="1" baseline="30000" dirty="0"/>
                        <a:t>#</a:t>
                      </a:r>
                      <a:endParaRPr lang="zh-CN" altLang="en-US" sz="1900" b="1" baseline="30000" dirty="0"/>
                    </a:p>
                  </a:txBody>
                  <a:tcPr marL="91445" marR="91445" marT="45703" marB="45703" anchor="ctr">
                    <a:solidFill>
                      <a:srgbClr val="E6EC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baseline="30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baseline="30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35.04mg</a:t>
                      </a:r>
                      <a:endParaRPr lang="zh-CN" altLang="en-US" sz="2800" b="1" baseline="30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91445" marR="91445" marT="45703" marB="45703" anchor="ctr">
                    <a:solidFill>
                      <a:srgbClr val="E6E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365">
                <a:tc>
                  <a:txBody>
                    <a:bodyPr/>
                    <a:lstStyle/>
                    <a:p>
                      <a:r>
                        <a:rPr lang="zh-CN" altLang="en-US" sz="1900" b="1" dirty="0"/>
                        <a:t>若结合</a:t>
                      </a:r>
                      <a:r>
                        <a:rPr lang="en-US" altLang="zh-CN" sz="1900" b="1" dirty="0"/>
                        <a:t>200mg</a:t>
                      </a:r>
                      <a:r>
                        <a:rPr lang="zh-CN" altLang="en-US" sz="1900" b="1" dirty="0"/>
                        <a:t>食物中的磷</a:t>
                      </a:r>
                    </a:p>
                  </a:txBody>
                  <a:tcPr marL="91445" marR="91445" marT="45703" marB="45703" anchor="ctr">
                    <a:solidFill>
                      <a:srgbClr val="E6EC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8.6</a:t>
                      </a:r>
                      <a:r>
                        <a:rPr lang="zh-CN" altLang="en-US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片</a:t>
                      </a:r>
                    </a:p>
                  </a:txBody>
                  <a:tcPr marL="91445" marR="91445" marT="45703" marB="45703" anchor="ctr">
                    <a:solidFill>
                      <a:srgbClr val="E6EC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6.8</a:t>
                      </a:r>
                      <a:r>
                        <a:rPr lang="zh-CN" alt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片</a:t>
                      </a:r>
                    </a:p>
                  </a:txBody>
                  <a:tcPr marL="91445" marR="91445" marT="45703" marB="45703" anchor="ctr">
                    <a:solidFill>
                      <a:srgbClr val="E6EC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9.5</a:t>
                      </a:r>
                      <a:r>
                        <a:rPr lang="zh-CN" altLang="en-US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片</a:t>
                      </a:r>
                    </a:p>
                  </a:txBody>
                  <a:tcPr marL="91445" marR="91445" marT="45703" marB="45703" anchor="ctr">
                    <a:solidFill>
                      <a:srgbClr val="E6EC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片</a:t>
                      </a:r>
                    </a:p>
                  </a:txBody>
                  <a:tcPr marL="91445" marR="91445" marT="45703" marB="45703" anchor="ctr">
                    <a:solidFill>
                      <a:srgbClr val="E6EC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5.7</a:t>
                      </a:r>
                      <a:r>
                        <a:rPr lang="zh-CN" altLang="en-US" sz="1900" b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片</a:t>
                      </a:r>
                    </a:p>
                  </a:txBody>
                  <a:tcPr marL="91445" marR="91445" marT="45703" marB="45703" anchor="ctr">
                    <a:solidFill>
                      <a:srgbClr val="E6E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 Box 5">
            <a:extLst>
              <a:ext uri="{FF2B5EF4-FFF2-40B4-BE49-F238E27FC236}">
                <a16:creationId xmlns:a16="http://schemas.microsoft.com/office/drawing/2014/main" id="{64BB68FA-16D5-498F-8B4A-4D1ECBBD0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7" y="6145213"/>
            <a:ext cx="8548688" cy="41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15000"/>
              </a:lnSpc>
            </a:pPr>
            <a:r>
              <a:rPr lang="en-US" altLang="zh-CN" sz="900" dirty="0">
                <a:ea typeface="黑体" pitchFamily="49" charset="-122"/>
                <a:cs typeface="Arial" pitchFamily="34" charset="0"/>
              </a:rPr>
              <a:t>1. Adapted from Sheikh MS </a:t>
            </a:r>
            <a:r>
              <a:rPr lang="en-US" altLang="zh-CN" sz="900" i="1" dirty="0">
                <a:ea typeface="黑体" pitchFamily="49" charset="-122"/>
                <a:cs typeface="Arial" pitchFamily="34" charset="0"/>
              </a:rPr>
              <a:t>et al. J </a:t>
            </a:r>
            <a:r>
              <a:rPr lang="en-US" altLang="zh-CN" sz="900" i="1" dirty="0" err="1">
                <a:ea typeface="黑体" pitchFamily="49" charset="-122"/>
                <a:cs typeface="Arial" pitchFamily="34" charset="0"/>
              </a:rPr>
              <a:t>Clin</a:t>
            </a:r>
            <a:r>
              <a:rPr lang="en-US" altLang="zh-CN" sz="900" i="1" dirty="0">
                <a:ea typeface="黑体" pitchFamily="49" charset="-122"/>
                <a:cs typeface="Arial" pitchFamily="34" charset="0"/>
              </a:rPr>
              <a:t> Invest</a:t>
            </a:r>
            <a:r>
              <a:rPr lang="en-US" altLang="zh-CN" sz="900" dirty="0">
                <a:ea typeface="黑体" pitchFamily="49" charset="-122"/>
                <a:cs typeface="Arial" pitchFamily="34" charset="0"/>
              </a:rPr>
              <a:t> 1989;83:66–73;</a:t>
            </a:r>
          </a:p>
          <a:p>
            <a:pPr algn="r" eaLnBrk="1" hangingPunct="1">
              <a:lnSpc>
                <a:spcPct val="115000"/>
              </a:lnSpc>
            </a:pPr>
            <a:r>
              <a:rPr lang="en-US" altLang="zh-CN" sz="900" dirty="0">
                <a:ea typeface="黑体" pitchFamily="49" charset="-122"/>
                <a:cs typeface="Arial" pitchFamily="34" charset="0"/>
              </a:rPr>
              <a:t>2. Adapted from Martin P </a:t>
            </a:r>
            <a:r>
              <a:rPr lang="en-US" altLang="zh-CN" sz="900" i="1" dirty="0">
                <a:ea typeface="黑体" pitchFamily="49" charset="-122"/>
                <a:cs typeface="Arial" pitchFamily="34" charset="0"/>
              </a:rPr>
              <a:t>et al.</a:t>
            </a:r>
            <a:r>
              <a:rPr lang="en-US" altLang="zh-CN" sz="900" dirty="0">
                <a:ea typeface="黑体" pitchFamily="49" charset="-122"/>
                <a:cs typeface="Arial" pitchFamily="34" charset="0"/>
              </a:rPr>
              <a:t> </a:t>
            </a:r>
            <a:r>
              <a:rPr lang="en-US" altLang="zh-CN" sz="900" i="1" dirty="0">
                <a:ea typeface="黑体" pitchFamily="49" charset="-122"/>
                <a:cs typeface="Arial" pitchFamily="34" charset="0"/>
              </a:rPr>
              <a:t>Am J Kidney Dis</a:t>
            </a:r>
            <a:r>
              <a:rPr lang="en-US" altLang="zh-CN" sz="900" dirty="0">
                <a:ea typeface="黑体" pitchFamily="49" charset="-122"/>
                <a:cs typeface="Arial" pitchFamily="34" charset="0"/>
              </a:rPr>
              <a:t> 2011;57:700–6 </a:t>
            </a: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39F2095E-28D1-4E37-BC47-4D14CD554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1" y="4608484"/>
            <a:ext cx="77771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dirty="0"/>
              <a:t>Calcium acetate</a:t>
            </a:r>
            <a:r>
              <a:rPr lang="zh-CN" altLang="en-US" sz="1200" dirty="0"/>
              <a:t>：</a:t>
            </a:r>
            <a:r>
              <a:rPr lang="en-US" altLang="zh-CN" sz="1200" dirty="0"/>
              <a:t>Contains 25% elemental Ca2+ (169mg </a:t>
            </a:r>
            <a:r>
              <a:rPr lang="it-IT" altLang="zh-CN" sz="1200" dirty="0"/>
              <a:t>elemental Ca2+ per 667mg cap)</a:t>
            </a:r>
          </a:p>
          <a:p>
            <a:r>
              <a:rPr lang="en-US" altLang="zh-CN" sz="1200" dirty="0"/>
              <a:t>Calcium carbonate</a:t>
            </a:r>
            <a:r>
              <a:rPr lang="zh-CN" altLang="en-US" sz="1200" dirty="0"/>
              <a:t>：</a:t>
            </a:r>
            <a:r>
              <a:rPr lang="en-US" altLang="zh-CN" sz="1200" dirty="0"/>
              <a:t>Contains 40% elemental Ca2+ (200mg </a:t>
            </a:r>
            <a:r>
              <a:rPr lang="it-IT" altLang="zh-CN" sz="1200" dirty="0"/>
              <a:t>elemental Ca2+ per 500mg CaCO3)</a:t>
            </a:r>
          </a:p>
          <a:p>
            <a:r>
              <a:rPr lang="en-US" altLang="zh-CN" sz="1200" dirty="0"/>
              <a:t>Lanthanum carbonate</a:t>
            </a:r>
            <a:r>
              <a:rPr lang="zh-CN" altLang="en-US" sz="1200" dirty="0"/>
              <a:t>： </a:t>
            </a:r>
            <a:r>
              <a:rPr lang="en-US" altLang="zh-CN" sz="1200" dirty="0"/>
              <a:t>Contains 500 elemental lanthanum per 500mg wafer</a:t>
            </a:r>
          </a:p>
          <a:p>
            <a:endParaRPr lang="en-US" altLang="zh-CN" sz="1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888E95-77F7-40BF-B1CB-23AD9B60C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40" y="1604798"/>
            <a:ext cx="8026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ea typeface="黑体" pitchFamily="49" charset="-122"/>
                <a:cs typeface="Arial" pitchFamily="34" charset="0"/>
              </a:rPr>
              <a:t>（</a:t>
            </a:r>
            <a:r>
              <a:rPr lang="en-US" altLang="zh-CN" sz="2133" b="1" dirty="0">
                <a:solidFill>
                  <a:srgbClr val="000000"/>
                </a:solidFill>
              </a:rPr>
              <a:t> From KDIGO: table 19</a:t>
            </a:r>
            <a:r>
              <a:rPr lang="zh-CN" altLang="en-US" sz="2133" b="1" dirty="0">
                <a:solidFill>
                  <a:srgbClr val="000000"/>
                </a:solidFill>
              </a:rPr>
              <a:t>，</a:t>
            </a:r>
            <a:r>
              <a:rPr lang="zh-CN" altLang="en-US" sz="2000" dirty="0">
                <a:ea typeface="黑体" pitchFamily="49" charset="-122"/>
                <a:cs typeface="Arial" pitchFamily="34" charset="0"/>
              </a:rPr>
              <a:t>供参考）</a:t>
            </a:r>
            <a:r>
              <a:rPr lang="zh-CN" altLang="en-US" sz="2400" dirty="0">
                <a:ea typeface="黑体" pitchFamily="49" charset="-122"/>
                <a:cs typeface="Arial" pitchFamily="34" charset="0"/>
              </a:rPr>
              <a:t>：</a:t>
            </a:r>
            <a:endParaRPr lang="en-US" sz="2400" dirty="0">
              <a:ea typeface="黑体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10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562</Words>
  <Application>Microsoft Office PowerPoint</Application>
  <PresentationFormat>宽屏</PresentationFormat>
  <Paragraphs>118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黑体</vt:lpstr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fiyona</dc:creator>
  <cp:lastModifiedBy>zhang weichen</cp:lastModifiedBy>
  <cp:revision>27</cp:revision>
  <dcterms:created xsi:type="dcterms:W3CDTF">2017-06-22T04:58:53Z</dcterms:created>
  <dcterms:modified xsi:type="dcterms:W3CDTF">2020-05-20T00:20:55Z</dcterms:modified>
</cp:coreProperties>
</file>