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4D10E-813F-4376-B4E6-28E9DBC976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5746A0-71E5-49CF-84B4-9F963904E8BC}">
      <dgm:prSet/>
      <dgm:spPr/>
      <dgm:t>
        <a:bodyPr/>
        <a:lstStyle/>
        <a:p>
          <a:r>
            <a:rPr lang="en-US" dirty="0"/>
            <a:t>Understanding human resource dynamics and attrition is crucial for effective workforce management.</a:t>
          </a:r>
        </a:p>
      </dgm:t>
    </dgm:pt>
    <dgm:pt modelId="{622828D3-4134-4431-B220-110CD0819E72}" type="parTrans" cxnId="{EED2A4F6-CEBD-4B51-84F7-0FB9275C1672}">
      <dgm:prSet/>
      <dgm:spPr/>
      <dgm:t>
        <a:bodyPr/>
        <a:lstStyle/>
        <a:p>
          <a:endParaRPr lang="en-US"/>
        </a:p>
      </dgm:t>
    </dgm:pt>
    <dgm:pt modelId="{7A92AE0F-D48A-44D1-A4BC-D06C41D3F040}" type="sibTrans" cxnId="{EED2A4F6-CEBD-4B51-84F7-0FB9275C1672}">
      <dgm:prSet/>
      <dgm:spPr/>
      <dgm:t>
        <a:bodyPr/>
        <a:lstStyle/>
        <a:p>
          <a:endParaRPr lang="en-US"/>
        </a:p>
      </dgm:t>
    </dgm:pt>
    <dgm:pt modelId="{1E3D96FD-BE5F-4574-9619-4097127FD587}">
      <dgm:prSet/>
      <dgm:spPr/>
      <dgm:t>
        <a:bodyPr/>
        <a:lstStyle/>
        <a:p>
          <a:r>
            <a:rPr lang="en-US" dirty="0"/>
            <a:t>High attrition rates can indicate underlying issue such as job dissatisfaction, poor management, lack of career development opportunities, or inadequate compensation and benefits.</a:t>
          </a:r>
        </a:p>
      </dgm:t>
    </dgm:pt>
    <dgm:pt modelId="{D9451974-C8B6-4F9B-BE73-4D349570F98E}" type="parTrans" cxnId="{668C12DA-82EF-4C70-956F-96A27BF21FED}">
      <dgm:prSet/>
      <dgm:spPr/>
      <dgm:t>
        <a:bodyPr/>
        <a:lstStyle/>
        <a:p>
          <a:endParaRPr lang="en-US"/>
        </a:p>
      </dgm:t>
    </dgm:pt>
    <dgm:pt modelId="{8130314D-1BC0-4805-A94C-E2F4B6B4E173}" type="sibTrans" cxnId="{668C12DA-82EF-4C70-956F-96A27BF21FED}">
      <dgm:prSet/>
      <dgm:spPr/>
      <dgm:t>
        <a:bodyPr/>
        <a:lstStyle/>
        <a:p>
          <a:endParaRPr lang="en-US"/>
        </a:p>
      </dgm:t>
    </dgm:pt>
    <dgm:pt modelId="{D98D6027-8E24-4A73-BF62-3BE4D13E1229}">
      <dgm:prSet/>
      <dgm:spPr/>
      <dgm:t>
        <a:bodyPr/>
        <a:lstStyle/>
        <a:p>
          <a:r>
            <a:rPr lang="en-US" dirty="0"/>
            <a:t>On the other hand, low attrition rates may suggest employee satisfaction and stability within the organization</a:t>
          </a:r>
        </a:p>
      </dgm:t>
    </dgm:pt>
    <dgm:pt modelId="{8AC88B3A-0F3C-4C6A-AC0C-700C602062DE}" type="parTrans" cxnId="{6A42EE3B-CFD6-420B-B0D7-253556608B18}">
      <dgm:prSet/>
      <dgm:spPr/>
      <dgm:t>
        <a:bodyPr/>
        <a:lstStyle/>
        <a:p>
          <a:endParaRPr lang="en-US"/>
        </a:p>
      </dgm:t>
    </dgm:pt>
    <dgm:pt modelId="{9453B381-B2A9-4846-97A7-84251794E4A0}" type="sibTrans" cxnId="{6A42EE3B-CFD6-420B-B0D7-253556608B18}">
      <dgm:prSet/>
      <dgm:spPr/>
      <dgm:t>
        <a:bodyPr/>
        <a:lstStyle/>
        <a:p>
          <a:endParaRPr lang="en-US"/>
        </a:p>
      </dgm:t>
    </dgm:pt>
    <dgm:pt modelId="{C3E7338A-84FA-46A0-98B1-C834A0F29D5D}" type="pres">
      <dgm:prSet presAssocID="{9E44D10E-813F-4376-B4E6-28E9DBC97665}" presName="root" presStyleCnt="0">
        <dgm:presLayoutVars>
          <dgm:dir/>
          <dgm:resizeHandles val="exact"/>
        </dgm:presLayoutVars>
      </dgm:prSet>
      <dgm:spPr/>
    </dgm:pt>
    <dgm:pt modelId="{F31CA3B5-ED68-47B5-B711-D58F825C0298}" type="pres">
      <dgm:prSet presAssocID="{445746A0-71E5-49CF-84B4-9F963904E8BC}" presName="compNode" presStyleCnt="0"/>
      <dgm:spPr/>
    </dgm:pt>
    <dgm:pt modelId="{A0FEFCB2-4386-4599-B47F-9898929B05F5}" type="pres">
      <dgm:prSet presAssocID="{445746A0-71E5-49CF-84B4-9F963904E8BC}" presName="bgRect" presStyleLbl="bgShp" presStyleIdx="0" presStyleCnt="3"/>
      <dgm:spPr/>
    </dgm:pt>
    <dgm:pt modelId="{69D9F75F-475E-4FAE-9573-19599D2C6657}" type="pres">
      <dgm:prSet presAssocID="{445746A0-71E5-49CF-84B4-9F963904E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B354CF7-433F-4229-8D1E-47FB7AD44534}" type="pres">
      <dgm:prSet presAssocID="{445746A0-71E5-49CF-84B4-9F963904E8BC}" presName="spaceRect" presStyleCnt="0"/>
      <dgm:spPr/>
    </dgm:pt>
    <dgm:pt modelId="{8E2234B6-BCAC-4C88-AB6F-1B12D31CB0AA}" type="pres">
      <dgm:prSet presAssocID="{445746A0-71E5-49CF-84B4-9F963904E8BC}" presName="parTx" presStyleLbl="revTx" presStyleIdx="0" presStyleCnt="3">
        <dgm:presLayoutVars>
          <dgm:chMax val="0"/>
          <dgm:chPref val="0"/>
        </dgm:presLayoutVars>
      </dgm:prSet>
      <dgm:spPr/>
    </dgm:pt>
    <dgm:pt modelId="{705B9A3A-DD20-4516-BD39-4129831F9F13}" type="pres">
      <dgm:prSet presAssocID="{7A92AE0F-D48A-44D1-A4BC-D06C41D3F040}" presName="sibTrans" presStyleCnt="0"/>
      <dgm:spPr/>
    </dgm:pt>
    <dgm:pt modelId="{4C74CDEC-A772-4596-BE8B-B1E6AFCBC690}" type="pres">
      <dgm:prSet presAssocID="{1E3D96FD-BE5F-4574-9619-4097127FD587}" presName="compNode" presStyleCnt="0"/>
      <dgm:spPr/>
    </dgm:pt>
    <dgm:pt modelId="{C2D61C86-7119-4D8A-829B-81125236050B}" type="pres">
      <dgm:prSet presAssocID="{1E3D96FD-BE5F-4574-9619-4097127FD587}" presName="bgRect" presStyleLbl="bgShp" presStyleIdx="1" presStyleCnt="3"/>
      <dgm:spPr/>
    </dgm:pt>
    <dgm:pt modelId="{E46011A8-CC68-466A-B1DC-34DD949C74AA}" type="pres">
      <dgm:prSet presAssocID="{1E3D96FD-BE5F-4574-9619-4097127FD5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6725C27-B286-4993-958F-973043370597}" type="pres">
      <dgm:prSet presAssocID="{1E3D96FD-BE5F-4574-9619-4097127FD587}" presName="spaceRect" presStyleCnt="0"/>
      <dgm:spPr/>
    </dgm:pt>
    <dgm:pt modelId="{0C28CAF3-CC59-4CF8-BC3C-5FA7F1D63AEC}" type="pres">
      <dgm:prSet presAssocID="{1E3D96FD-BE5F-4574-9619-4097127FD587}" presName="parTx" presStyleLbl="revTx" presStyleIdx="1" presStyleCnt="3">
        <dgm:presLayoutVars>
          <dgm:chMax val="0"/>
          <dgm:chPref val="0"/>
        </dgm:presLayoutVars>
      </dgm:prSet>
      <dgm:spPr/>
    </dgm:pt>
    <dgm:pt modelId="{A3316D4B-3B1C-4138-B0E4-7353C7D4766A}" type="pres">
      <dgm:prSet presAssocID="{8130314D-1BC0-4805-A94C-E2F4B6B4E173}" presName="sibTrans" presStyleCnt="0"/>
      <dgm:spPr/>
    </dgm:pt>
    <dgm:pt modelId="{D0751722-D1F7-4C9D-802E-9ECF3ADB1A1B}" type="pres">
      <dgm:prSet presAssocID="{D98D6027-8E24-4A73-BF62-3BE4D13E1229}" presName="compNode" presStyleCnt="0"/>
      <dgm:spPr/>
    </dgm:pt>
    <dgm:pt modelId="{599F0058-1690-44E0-BA3A-71623BD6AF4D}" type="pres">
      <dgm:prSet presAssocID="{D98D6027-8E24-4A73-BF62-3BE4D13E1229}" presName="bgRect" presStyleLbl="bgShp" presStyleIdx="2" presStyleCnt="3"/>
      <dgm:spPr/>
    </dgm:pt>
    <dgm:pt modelId="{A1658ABA-FD69-46F4-984B-A1338964883C}" type="pres">
      <dgm:prSet presAssocID="{D98D6027-8E24-4A73-BF62-3BE4D13E12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832D25-BFC7-4ECE-9112-4A110ACBBEFB}" type="pres">
      <dgm:prSet presAssocID="{D98D6027-8E24-4A73-BF62-3BE4D13E1229}" presName="spaceRect" presStyleCnt="0"/>
      <dgm:spPr/>
    </dgm:pt>
    <dgm:pt modelId="{5E82DB9E-65ED-41A6-8A29-F0EC928AFC06}" type="pres">
      <dgm:prSet presAssocID="{D98D6027-8E24-4A73-BF62-3BE4D13E12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79B71E-56EE-41AD-946D-7810D9CC04EF}" type="presOf" srcId="{D98D6027-8E24-4A73-BF62-3BE4D13E1229}" destId="{5E82DB9E-65ED-41A6-8A29-F0EC928AFC06}" srcOrd="0" destOrd="0" presId="urn:microsoft.com/office/officeart/2018/2/layout/IconVerticalSolidList"/>
    <dgm:cxn modelId="{6A42EE3B-CFD6-420B-B0D7-253556608B18}" srcId="{9E44D10E-813F-4376-B4E6-28E9DBC97665}" destId="{D98D6027-8E24-4A73-BF62-3BE4D13E1229}" srcOrd="2" destOrd="0" parTransId="{8AC88B3A-0F3C-4C6A-AC0C-700C602062DE}" sibTransId="{9453B381-B2A9-4846-97A7-84251794E4A0}"/>
    <dgm:cxn modelId="{1A356970-8D14-40BC-803E-08702D5D6D4F}" type="presOf" srcId="{9E44D10E-813F-4376-B4E6-28E9DBC97665}" destId="{C3E7338A-84FA-46A0-98B1-C834A0F29D5D}" srcOrd="0" destOrd="0" presId="urn:microsoft.com/office/officeart/2018/2/layout/IconVerticalSolidList"/>
    <dgm:cxn modelId="{0A293F99-4935-426B-BBC9-7DE27CCC0DC3}" type="presOf" srcId="{445746A0-71E5-49CF-84B4-9F963904E8BC}" destId="{8E2234B6-BCAC-4C88-AB6F-1B12D31CB0AA}" srcOrd="0" destOrd="0" presId="urn:microsoft.com/office/officeart/2018/2/layout/IconVerticalSolidList"/>
    <dgm:cxn modelId="{668C12DA-82EF-4C70-956F-96A27BF21FED}" srcId="{9E44D10E-813F-4376-B4E6-28E9DBC97665}" destId="{1E3D96FD-BE5F-4574-9619-4097127FD587}" srcOrd="1" destOrd="0" parTransId="{D9451974-C8B6-4F9B-BE73-4D349570F98E}" sibTransId="{8130314D-1BC0-4805-A94C-E2F4B6B4E173}"/>
    <dgm:cxn modelId="{BF8375E4-AAE0-4F5A-ADC7-44CA052892DC}" type="presOf" srcId="{1E3D96FD-BE5F-4574-9619-4097127FD587}" destId="{0C28CAF3-CC59-4CF8-BC3C-5FA7F1D63AEC}" srcOrd="0" destOrd="0" presId="urn:microsoft.com/office/officeart/2018/2/layout/IconVerticalSolidList"/>
    <dgm:cxn modelId="{EED2A4F6-CEBD-4B51-84F7-0FB9275C1672}" srcId="{9E44D10E-813F-4376-B4E6-28E9DBC97665}" destId="{445746A0-71E5-49CF-84B4-9F963904E8BC}" srcOrd="0" destOrd="0" parTransId="{622828D3-4134-4431-B220-110CD0819E72}" sibTransId="{7A92AE0F-D48A-44D1-A4BC-D06C41D3F040}"/>
    <dgm:cxn modelId="{992A1720-42C4-4A59-B03E-D3D25844EC07}" type="presParOf" srcId="{C3E7338A-84FA-46A0-98B1-C834A0F29D5D}" destId="{F31CA3B5-ED68-47B5-B711-D58F825C0298}" srcOrd="0" destOrd="0" presId="urn:microsoft.com/office/officeart/2018/2/layout/IconVerticalSolidList"/>
    <dgm:cxn modelId="{66318073-E311-4D44-8EAF-3711FBCCBE83}" type="presParOf" srcId="{F31CA3B5-ED68-47B5-B711-D58F825C0298}" destId="{A0FEFCB2-4386-4599-B47F-9898929B05F5}" srcOrd="0" destOrd="0" presId="urn:microsoft.com/office/officeart/2018/2/layout/IconVerticalSolidList"/>
    <dgm:cxn modelId="{FA1E24B8-FA11-4353-92DC-AB705DA0AD8F}" type="presParOf" srcId="{F31CA3B5-ED68-47B5-B711-D58F825C0298}" destId="{69D9F75F-475E-4FAE-9573-19599D2C6657}" srcOrd="1" destOrd="0" presId="urn:microsoft.com/office/officeart/2018/2/layout/IconVerticalSolidList"/>
    <dgm:cxn modelId="{8FF68C6B-D617-43BC-9E8D-B75CACCD6CD8}" type="presParOf" srcId="{F31CA3B5-ED68-47B5-B711-D58F825C0298}" destId="{FB354CF7-433F-4229-8D1E-47FB7AD44534}" srcOrd="2" destOrd="0" presId="urn:microsoft.com/office/officeart/2018/2/layout/IconVerticalSolidList"/>
    <dgm:cxn modelId="{39CCAFD9-81D9-46BE-9833-93D43B1F786C}" type="presParOf" srcId="{F31CA3B5-ED68-47B5-B711-D58F825C0298}" destId="{8E2234B6-BCAC-4C88-AB6F-1B12D31CB0AA}" srcOrd="3" destOrd="0" presId="urn:microsoft.com/office/officeart/2018/2/layout/IconVerticalSolidList"/>
    <dgm:cxn modelId="{53C157E8-3D44-447C-B111-2AAB01C16C03}" type="presParOf" srcId="{C3E7338A-84FA-46A0-98B1-C834A0F29D5D}" destId="{705B9A3A-DD20-4516-BD39-4129831F9F13}" srcOrd="1" destOrd="0" presId="urn:microsoft.com/office/officeart/2018/2/layout/IconVerticalSolidList"/>
    <dgm:cxn modelId="{83766140-9FE8-4B5F-8D90-1451D29905D9}" type="presParOf" srcId="{C3E7338A-84FA-46A0-98B1-C834A0F29D5D}" destId="{4C74CDEC-A772-4596-BE8B-B1E6AFCBC690}" srcOrd="2" destOrd="0" presId="urn:microsoft.com/office/officeart/2018/2/layout/IconVerticalSolidList"/>
    <dgm:cxn modelId="{CB5B2F67-51AD-464C-90BD-82F57E9DECA6}" type="presParOf" srcId="{4C74CDEC-A772-4596-BE8B-B1E6AFCBC690}" destId="{C2D61C86-7119-4D8A-829B-81125236050B}" srcOrd="0" destOrd="0" presId="urn:microsoft.com/office/officeart/2018/2/layout/IconVerticalSolidList"/>
    <dgm:cxn modelId="{CB39A96C-3673-43A6-BB7F-C9245785B369}" type="presParOf" srcId="{4C74CDEC-A772-4596-BE8B-B1E6AFCBC690}" destId="{E46011A8-CC68-466A-B1DC-34DD949C74AA}" srcOrd="1" destOrd="0" presId="urn:microsoft.com/office/officeart/2018/2/layout/IconVerticalSolidList"/>
    <dgm:cxn modelId="{A4E1FDE0-374F-47ED-AA07-2E8CBFE8A357}" type="presParOf" srcId="{4C74CDEC-A772-4596-BE8B-B1E6AFCBC690}" destId="{66725C27-B286-4993-958F-973043370597}" srcOrd="2" destOrd="0" presId="urn:microsoft.com/office/officeart/2018/2/layout/IconVerticalSolidList"/>
    <dgm:cxn modelId="{2060F5D9-C757-445C-8883-B7471EE89A67}" type="presParOf" srcId="{4C74CDEC-A772-4596-BE8B-B1E6AFCBC690}" destId="{0C28CAF3-CC59-4CF8-BC3C-5FA7F1D63AEC}" srcOrd="3" destOrd="0" presId="urn:microsoft.com/office/officeart/2018/2/layout/IconVerticalSolidList"/>
    <dgm:cxn modelId="{0106F0F9-869F-4959-8EED-D88CF63B2E82}" type="presParOf" srcId="{C3E7338A-84FA-46A0-98B1-C834A0F29D5D}" destId="{A3316D4B-3B1C-4138-B0E4-7353C7D4766A}" srcOrd="3" destOrd="0" presId="urn:microsoft.com/office/officeart/2018/2/layout/IconVerticalSolidList"/>
    <dgm:cxn modelId="{5716F58C-8814-4375-BC0F-A5751F3C5195}" type="presParOf" srcId="{C3E7338A-84FA-46A0-98B1-C834A0F29D5D}" destId="{D0751722-D1F7-4C9D-802E-9ECF3ADB1A1B}" srcOrd="4" destOrd="0" presId="urn:microsoft.com/office/officeart/2018/2/layout/IconVerticalSolidList"/>
    <dgm:cxn modelId="{D1593F62-7B21-485E-86AC-2A1278B091C4}" type="presParOf" srcId="{D0751722-D1F7-4C9D-802E-9ECF3ADB1A1B}" destId="{599F0058-1690-44E0-BA3A-71623BD6AF4D}" srcOrd="0" destOrd="0" presId="urn:microsoft.com/office/officeart/2018/2/layout/IconVerticalSolidList"/>
    <dgm:cxn modelId="{4F739817-FF5C-4245-8186-7EC241C34840}" type="presParOf" srcId="{D0751722-D1F7-4C9D-802E-9ECF3ADB1A1B}" destId="{A1658ABA-FD69-46F4-984B-A1338964883C}" srcOrd="1" destOrd="0" presId="urn:microsoft.com/office/officeart/2018/2/layout/IconVerticalSolidList"/>
    <dgm:cxn modelId="{255BF9B0-4A6B-41F7-9427-9BD02D8A4568}" type="presParOf" srcId="{D0751722-D1F7-4C9D-802E-9ECF3ADB1A1B}" destId="{AB832D25-BFC7-4ECE-9112-4A110ACBBEFB}" srcOrd="2" destOrd="0" presId="urn:microsoft.com/office/officeart/2018/2/layout/IconVerticalSolidList"/>
    <dgm:cxn modelId="{F5243EA2-F8CD-412E-AAC9-DE88CE94BC53}" type="presParOf" srcId="{D0751722-D1F7-4C9D-802E-9ECF3ADB1A1B}" destId="{5E82DB9E-65ED-41A6-8A29-F0EC928AF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EFCB2-4386-4599-B47F-9898929B05F5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9F75F-475E-4FAE-9573-19599D2C6657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234B6-BCAC-4C88-AB6F-1B12D31CB0AA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 human resource dynamics and attrition is crucial for effective workforce management.</a:t>
          </a:r>
        </a:p>
      </dsp:txBody>
      <dsp:txXfrm>
        <a:off x="1927918" y="713"/>
        <a:ext cx="5075858" cy="1669193"/>
      </dsp:txXfrm>
    </dsp:sp>
    <dsp:sp modelId="{C2D61C86-7119-4D8A-829B-81125236050B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011A8-CC68-466A-B1DC-34DD949C74AA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8CAF3-CC59-4CF8-BC3C-5FA7F1D63AEC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 attrition rates can indicate underlying issue such as job dissatisfaction, poor management, lack of career development opportunities, or inadequate compensation and benefits.</a:t>
          </a:r>
        </a:p>
      </dsp:txBody>
      <dsp:txXfrm>
        <a:off x="1927918" y="2087205"/>
        <a:ext cx="5075858" cy="1669193"/>
      </dsp:txXfrm>
    </dsp:sp>
    <dsp:sp modelId="{599F0058-1690-44E0-BA3A-71623BD6AF4D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58ABA-FD69-46F4-984B-A1338964883C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DB9E-65ED-41A6-8A29-F0EC928AFC06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 the other hand, low attrition rates may suggest employee satisfaction and stability within the organization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86" r:id="rId8"/>
    <p:sldLayoutId id="2147483687" r:id="rId9"/>
    <p:sldLayoutId id="2147483688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D8014F70-ADC4-9EA2-1F96-097B44AC0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CCB6C-827A-57BE-1A3F-5CDD2EE9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zh-CN" sz="5200" dirty="0">
                <a:solidFill>
                  <a:srgbClr val="FFFFFF"/>
                </a:solidFill>
              </a:rPr>
              <a:t>Analyzing Human Resource Dynamics and Predicting Attrition	</a:t>
            </a:r>
            <a:endParaRPr lang="zh-CN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9719-16CB-A4D1-4F0F-1677C600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074515"/>
            <a:ext cx="7048500" cy="109756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Insights and Strategies for  Effective Workforce Management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A6BF8D-710F-00FA-C3BF-A47726A1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altLang="zh-CN" dirty="0"/>
              <a:t>Data Storage (ETL)</a:t>
            </a:r>
            <a:endParaRPr lang="zh-CN" alt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694F6CC-E87F-4CF8-E526-2E4484C8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0CAC-2A60-CC0C-0877-C3EB2E1B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Using MongoDB store data.</a:t>
            </a:r>
          </a:p>
          <a:p>
            <a:r>
              <a:rPr lang="en-US" altLang="zh-CN" sz="2400" dirty="0"/>
              <a:t>Import data with </a:t>
            </a:r>
            <a:r>
              <a:rPr lang="en-US" altLang="zh-CN" sz="2400" dirty="0" err="1"/>
              <a:t>Mongoimport</a:t>
            </a:r>
            <a:endParaRPr lang="en-US" altLang="zh-CN" sz="2400" dirty="0"/>
          </a:p>
          <a:p>
            <a:r>
              <a:rPr lang="en-US" altLang="zh-CN" sz="2400" dirty="0"/>
              <a:t>Create database is “</a:t>
            </a:r>
            <a:r>
              <a:rPr lang="en-US" altLang="zh-CN" sz="2400" dirty="0" err="1"/>
              <a:t>hrdata</a:t>
            </a:r>
            <a:r>
              <a:rPr lang="en-US" altLang="zh-CN" sz="2400" dirty="0"/>
              <a:t>”</a:t>
            </a:r>
          </a:p>
          <a:p>
            <a:r>
              <a:rPr lang="en-US" altLang="zh-CN" sz="2400" dirty="0"/>
              <a:t>Create collection is “employee”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72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B7A8B1-F5BE-070D-812E-A4A25EAD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altLang="zh-CN" sz="4000"/>
              <a:t>Conclusion</a:t>
            </a:r>
            <a:endParaRPr lang="zh-CN" alt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0966AC-6BB4-3084-71A3-E48C4475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11943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64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A7127-930E-7BCE-77B2-C01F22E6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The version of the importance of understanding human resource dynamics and attrition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E5F-830C-E0DD-6ECA-C03F3B43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500" dirty="0"/>
              <a:t>Retaining Talent: Understanding attrition helps retain top talent and minimize recruitment and training costs.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 Workforce Planning: Analyzing dynamics aids in anticipating future workforce needs and developing recruitment and succession strategies.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Employee Engagement: Insights into workforce dynamics improve engagement and satisfaction, leading to better performance.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Talent Acquisition: Understanding desired qualities in the job market informs recruitment strategies.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Performance Management: Analysis helps identify areas for improvement and tailor development initiatives.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Organizational Effectiveness: Insights into dynamics drive a positive work environment and enhance overall 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7419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close-up of a dashboard&#10;&#10;Description automatically generated with low confidence">
            <a:extLst>
              <a:ext uri="{FF2B5EF4-FFF2-40B4-BE49-F238E27FC236}">
                <a16:creationId xmlns:a16="http://schemas.microsoft.com/office/drawing/2014/main" id="{7F15F4F5-8F26-4EF8-A981-6FEB58B6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4275"/>
          <a:stretch/>
        </p:blipFill>
        <p:spPr>
          <a:xfrm>
            <a:off x="20" y="1690"/>
            <a:ext cx="12188992" cy="68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26618-93B1-8320-1D79-B95206A0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altLang="zh-CN" sz="3600"/>
              <a:t>Importing and Cleaning Data</a:t>
            </a:r>
            <a:endParaRPr lang="zh-C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522A-F533-980A-8CF0-DFE6C6AF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11439"/>
            <a:ext cx="5410200" cy="29797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Pandas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Matplotlib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Sklearn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Tableau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MongoDB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Google </a:t>
            </a:r>
            <a:r>
              <a:rPr lang="en-US" altLang="zh-CN" sz="1600" dirty="0" err="1"/>
              <a:t>Colab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Dropping unnecessary columns using (drop) function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Scaling the numerical data using (</a:t>
            </a:r>
            <a:r>
              <a:rPr lang="en-US" altLang="zh-CN" sz="1600" dirty="0" err="1"/>
              <a:t>StandardScaler</a:t>
            </a:r>
            <a:r>
              <a:rPr lang="en-US" altLang="zh-CN" sz="1600" dirty="0"/>
              <a:t>)       	</a:t>
            </a:r>
            <a:endParaRPr lang="zh-CN" altLang="en-US" sz="1600" dirty="0"/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3E9C0F98-0C9A-8096-0A09-74455AC9F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2" name="Rectangle 17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B51C-E1BA-D7CC-E0A4-CE6526FC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altLang="zh-CN" sz="3600"/>
              <a:t>What’s best K-value</a:t>
            </a:r>
            <a:endParaRPr lang="zh-C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8C5F-7F93-1833-B30A-D612E122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Create a list with the number of k-values from 1 to 11.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Create an empty list to store the inertia values.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Create a for loop to compute the inertia with each possible value for K.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To plot the Elbow curve.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Found best K-value is 3.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48878FC-9E4B-5FD9-237A-BBE1B169C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64" y="1312606"/>
            <a:ext cx="5137064" cy="4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FC2FBB-27B9-F2C1-FA97-DE71306F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5638800" cy="2364943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Visualize the Clusters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6FD3E-4708-78D7-F11B-69989C02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575" y="436098"/>
            <a:ext cx="7329267" cy="2992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0779-99CB-4594-78A4-C0D6DC4C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3810001"/>
            <a:ext cx="4633486" cy="2364943"/>
          </a:xfrm>
        </p:spPr>
        <p:txBody>
          <a:bodyPr anchor="t">
            <a:normAutofit/>
          </a:bodyPr>
          <a:lstStyle/>
          <a:p>
            <a:r>
              <a:rPr lang="en-US" altLang="zh-CN" sz="1800" dirty="0" err="1"/>
              <a:t>Initialise</a:t>
            </a:r>
            <a:r>
              <a:rPr lang="en-US" altLang="zh-CN" sz="1800" dirty="0"/>
              <a:t> the K-Mean model using the best value for K.</a:t>
            </a:r>
          </a:p>
          <a:p>
            <a:r>
              <a:rPr lang="en-US" altLang="zh-CN" sz="1800" dirty="0"/>
              <a:t>Create a scatter plot with x=“Age”, y=“Years At Company”, by=“HR Cluster”, </a:t>
            </a:r>
            <a:r>
              <a:rPr lang="en-US" altLang="zh-CN" sz="1800" dirty="0" err="1"/>
              <a:t>hover_cols</a:t>
            </a:r>
            <a:r>
              <a:rPr lang="en-US" altLang="zh-CN" sz="1800" dirty="0"/>
              <a:t> = “Department”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199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DF604-452D-82DC-6FE9-05ED79AD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Attrition Prediction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64FE-5477-9093-C515-7575CC0E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Separation of features (X) and the target variable (y)</a:t>
            </a:r>
          </a:p>
          <a:p>
            <a:r>
              <a:rPr lang="en-US" altLang="zh-CN" sz="1800" dirty="0"/>
              <a:t>Encode the categorical variables using </a:t>
            </a:r>
            <a:r>
              <a:rPr lang="en-US" altLang="zh-CN" sz="1800" dirty="0" err="1"/>
              <a:t>get_dummies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Splitting of the dataset into training and testing sets.</a:t>
            </a:r>
          </a:p>
          <a:p>
            <a:r>
              <a:rPr lang="en-US" altLang="zh-CN" sz="1800" dirty="0"/>
              <a:t>Scaling the data using </a:t>
            </a:r>
            <a:r>
              <a:rPr lang="en-US" altLang="zh-CN" sz="1800" dirty="0" err="1"/>
              <a:t>StandardScaler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Using the K-nearest Neighbors(KNN) Classification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295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6F673-B937-7481-8BD9-BAA671ED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The classification report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Content Placeholder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738F69C-5BB7-51E6-3152-5B7CC878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0190" y="2667000"/>
            <a:ext cx="861162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00B08B-E859-969A-C3D0-C3C96EEB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AU"/>
              <a:t>Data Source</a:t>
            </a:r>
            <a:endParaRPr lang="en-AU" dirty="0"/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E6919422-5210-1DE4-7513-82FBCC425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0E34C2A-77A7-06DA-82E2-1BF42D92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AU" sz="1800" dirty="0"/>
              <a:t>Although We got a good model , We knew data were not accurate and data were not even.</a:t>
            </a:r>
          </a:p>
          <a:p>
            <a:r>
              <a:rPr lang="en-AU" sz="1800" dirty="0"/>
              <a:t>Attrition variable is imbalance with “Yes” having 237 instances and “No” with 1233 instances.</a:t>
            </a:r>
          </a:p>
          <a:p>
            <a:endParaRPr lang="en-AU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A6C50-D1D5-AABB-A29C-948363854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32293"/>
            <a:ext cx="18473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FBE9DE-F533-7FEE-88C9-AD06E948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70914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419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AvenirNext LT Pro Medium</vt:lpstr>
      <vt:lpstr>Slack-Lato</vt:lpstr>
      <vt:lpstr>Arial</vt:lpstr>
      <vt:lpstr>Avenir Next LT Pro</vt:lpstr>
      <vt:lpstr>Sabon Next LT</vt:lpstr>
      <vt:lpstr>DappledVTI</vt:lpstr>
      <vt:lpstr>Analyzing Human Resource Dynamics and Predicting Attrition </vt:lpstr>
      <vt:lpstr>The version of the importance of understanding human resource dynamics and attrition</vt:lpstr>
      <vt:lpstr>PowerPoint Presentation</vt:lpstr>
      <vt:lpstr>Importing and Cleaning Data</vt:lpstr>
      <vt:lpstr>What’s best K-value</vt:lpstr>
      <vt:lpstr>Visualize the Clusters</vt:lpstr>
      <vt:lpstr>Attrition Prediction</vt:lpstr>
      <vt:lpstr>The classification report</vt:lpstr>
      <vt:lpstr>Data Source</vt:lpstr>
      <vt:lpstr>Data Storage (ETL)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Human Resource Dynamics and Predicting Attrition </dc:title>
  <dc:creator>wang yingzhen</dc:creator>
  <cp:lastModifiedBy>wang yingzhen</cp:lastModifiedBy>
  <cp:revision>4</cp:revision>
  <dcterms:created xsi:type="dcterms:W3CDTF">2023-05-28T11:25:54Z</dcterms:created>
  <dcterms:modified xsi:type="dcterms:W3CDTF">2023-06-14T03:53:44Z</dcterms:modified>
</cp:coreProperties>
</file>