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4.jpeg" ContentType="image/jpeg"/>
  <Override PartName="/ppt/media/image3.png" ContentType="image/png"/>
  <Override PartName="/ppt/media/image2.png" ContentType="image/png"/>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36"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7"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8" name="" descr=""/>
          <p:cNvPicPr/>
          <p:nvPr/>
        </p:nvPicPr>
        <p:blipFill>
          <a:blip r:embed="rId2"/>
          <a:stretch/>
        </p:blipFill>
        <p:spPr>
          <a:xfrm>
            <a:off x="3602880" y="1604520"/>
            <a:ext cx="4984920" cy="3977280"/>
          </a:xfrm>
          <a:prstGeom prst="rect">
            <a:avLst/>
          </a:prstGeom>
          <a:ln>
            <a:noFill/>
          </a:ln>
        </p:spPr>
      </p:pic>
      <p:pic>
        <p:nvPicPr>
          <p:cNvPr id="39"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8"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7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77"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8" name="" descr=""/>
          <p:cNvPicPr/>
          <p:nvPr/>
        </p:nvPicPr>
        <p:blipFill>
          <a:blip r:embed="rId2"/>
          <a:stretch/>
        </p:blipFill>
        <p:spPr>
          <a:xfrm>
            <a:off x="3602880" y="1604520"/>
            <a:ext cx="4984920" cy="3977280"/>
          </a:xfrm>
          <a:prstGeom prst="rect">
            <a:avLst/>
          </a:prstGeom>
          <a:ln>
            <a:noFill/>
          </a:ln>
        </p:spPr>
      </p:pic>
      <p:pic>
        <p:nvPicPr>
          <p:cNvPr id="79"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2019600"/>
            <a:ext cx="12191400" cy="410508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1" name="Picture 6" descr=""/>
          <p:cNvPicPr/>
          <p:nvPr/>
        </p:nvPicPr>
        <p:blipFill>
          <a:blip r:embed="rId2"/>
          <a:srcRect l="0" t="1244871" r="0" b="-1244871"/>
          <a:stretch/>
        </p:blipFill>
        <p:spPr>
          <a:xfrm>
            <a:off x="0" y="6126480"/>
            <a:ext cx="12191400" cy="742320"/>
          </a:xfrm>
          <a:prstGeom prst="rect">
            <a:avLst/>
          </a:prstGeom>
          <a:ln>
            <a:noFill/>
          </a:ln>
        </p:spPr>
      </p:pic>
      <p:sp>
        <p:nvSpPr>
          <p:cNvPr id="2" name="Line 2"/>
          <p:cNvSpPr/>
          <p:nvPr/>
        </p:nvSpPr>
        <p:spPr>
          <a:xfrm>
            <a:off x="0" y="6128280"/>
            <a:ext cx="12191760" cy="0"/>
          </a:xfrm>
          <a:prstGeom prst="line">
            <a:avLst/>
          </a:prstGeom>
          <a:ln w="12600">
            <a:solidFill>
              <a:srgbClr val="000001"/>
            </a:solidFill>
            <a:round/>
          </a:ln>
        </p:spPr>
      </p:sp>
      <p:sp>
        <p:nvSpPr>
          <p:cNvPr id="3" name="Line 3"/>
          <p:cNvSpPr/>
          <p:nvPr/>
        </p:nvSpPr>
        <p:spPr>
          <a:xfrm>
            <a:off x="2417760" y="3528360"/>
            <a:ext cx="8636760" cy="0"/>
          </a:xfrm>
          <a:prstGeom prst="line">
            <a:avLst/>
          </a:prstGeom>
          <a:ln w="31680">
            <a:noFill/>
          </a:ln>
        </p:spPr>
      </p:sp>
      <p:sp>
        <p:nvSpPr>
          <p:cNvPr id="4" name="PlaceHolder 4"/>
          <p:cNvSpPr>
            <a:spLocks noGrp="1"/>
          </p:cNvSpPr>
          <p:nvPr>
            <p:ph type="title"/>
          </p:nvPr>
        </p:nvSpPr>
        <p:spPr>
          <a:xfrm>
            <a:off x="1451520" y="804600"/>
            <a:ext cx="9602640" cy="1048680"/>
          </a:xfrm>
          <a:prstGeom prst="rect">
            <a:avLst/>
          </a:prstGeom>
        </p:spPr>
        <p:txBody>
          <a:bodyPr lIns="0" rIns="0" tIns="0" bIns="0" anchor="ctr"/>
          <a:p>
            <a:r>
              <a:rPr lang="en-GB">
                <a:latin typeface="Arial"/>
              </a:rPr>
              <a:t>Click to edit the title text format</a:t>
            </a:r>
            <a:endParaRPr/>
          </a:p>
        </p:txBody>
      </p:sp>
      <p:sp>
        <p:nvSpPr>
          <p:cNvPr id="5"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0" name="CustomShape 1"/>
          <p:cNvSpPr/>
          <p:nvPr/>
        </p:nvSpPr>
        <p:spPr>
          <a:xfrm>
            <a:off x="0" y="2019600"/>
            <a:ext cx="12191400" cy="4105080"/>
          </a:xfrm>
          <a:prstGeom prst="rect">
            <a:avLst/>
          </a:prstGeom>
          <a:gradFill>
            <a:gsLst>
              <a:gs pos="0">
                <a:schemeClr val="bg2">
                  <a:alpha val="0"/>
                </a:schemeClr>
              </a:gs>
              <a:gs pos="100000">
                <a:schemeClr val="bg2"/>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1" name="Picture 6" descr=""/>
          <p:cNvPicPr/>
          <p:nvPr/>
        </p:nvPicPr>
        <p:blipFill>
          <a:blip r:embed="rId2"/>
          <a:srcRect l="0" t="1244871" r="0" b="-1244871"/>
          <a:stretch/>
        </p:blipFill>
        <p:spPr>
          <a:xfrm>
            <a:off x="0" y="6126480"/>
            <a:ext cx="12191400" cy="742320"/>
          </a:xfrm>
          <a:prstGeom prst="rect">
            <a:avLst/>
          </a:prstGeom>
          <a:ln>
            <a:noFill/>
          </a:ln>
        </p:spPr>
      </p:pic>
      <p:sp>
        <p:nvSpPr>
          <p:cNvPr id="42" name="Line 2"/>
          <p:cNvSpPr/>
          <p:nvPr/>
        </p:nvSpPr>
        <p:spPr>
          <a:xfrm>
            <a:off x="0" y="6128280"/>
            <a:ext cx="12191760" cy="0"/>
          </a:xfrm>
          <a:prstGeom prst="line">
            <a:avLst/>
          </a:prstGeom>
          <a:ln w="12600">
            <a:solidFill>
              <a:srgbClr val="000001"/>
            </a:solidFill>
            <a:round/>
          </a:ln>
        </p:spPr>
      </p:sp>
      <p:sp>
        <p:nvSpPr>
          <p:cNvPr id="43" name="Line 3"/>
          <p:cNvSpPr/>
          <p:nvPr/>
        </p:nvSpPr>
        <p:spPr>
          <a:xfrm>
            <a:off x="1453680" y="1846800"/>
            <a:ext cx="9607680" cy="0"/>
          </a:xfrm>
          <a:prstGeom prst="line">
            <a:avLst/>
          </a:prstGeom>
          <a:ln w="31680">
            <a:noFill/>
          </a:ln>
        </p:spPr>
      </p:sp>
      <p:sp>
        <p:nvSpPr>
          <p:cNvPr id="44" name="PlaceHolder 4"/>
          <p:cNvSpPr>
            <a:spLocks noGrp="1"/>
          </p:cNvSpPr>
          <p:nvPr>
            <p:ph type="title"/>
          </p:nvPr>
        </p:nvSpPr>
        <p:spPr>
          <a:xfrm>
            <a:off x="609480" y="273600"/>
            <a:ext cx="10972440" cy="1144800"/>
          </a:xfrm>
          <a:prstGeom prst="rect">
            <a:avLst/>
          </a:prstGeom>
        </p:spPr>
        <p:txBody>
          <a:bodyPr lIns="0" rIns="0" tIns="0" bIns="0" anchor="ctr"/>
          <a:p>
            <a:pPr algn="ctr"/>
            <a:r>
              <a:rPr lang="en-GB" sz="4400">
                <a:latin typeface="Arial"/>
              </a:rPr>
              <a:t>Click to edit the title text format</a:t>
            </a:r>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GB" sz="3200">
                <a:latin typeface="Arial"/>
              </a:rPr>
              <a:t>Click to edit the outline text format</a:t>
            </a:r>
            <a:endParaRPr/>
          </a:p>
          <a:p>
            <a:pPr lvl="1">
              <a:buSzPct val="75000"/>
              <a:buFont typeface="StarSymbol"/>
              <a:buChar char=""/>
            </a:pPr>
            <a:r>
              <a:rPr lang="en-GB" sz="2800">
                <a:latin typeface="Arial"/>
              </a:rPr>
              <a:t>Second Outline Level</a:t>
            </a:r>
            <a:endParaRPr/>
          </a:p>
          <a:p>
            <a:pPr lvl="2">
              <a:buSzPct val="45000"/>
              <a:buFont typeface="StarSymbol"/>
              <a:buChar char=""/>
            </a:pPr>
            <a:r>
              <a:rPr lang="en-GB" sz="2400">
                <a:latin typeface="Arial"/>
              </a:rPr>
              <a:t>Third Outline Level</a:t>
            </a:r>
            <a:endParaRPr/>
          </a:p>
          <a:p>
            <a:pPr lvl="3">
              <a:buSzPct val="75000"/>
              <a:buFont typeface="StarSymbol"/>
              <a:buChar char=""/>
            </a:pPr>
            <a:r>
              <a:rPr lang="en-GB" sz="2000">
                <a:latin typeface="Arial"/>
              </a:rPr>
              <a:t>Fourth Outline Level</a:t>
            </a:r>
            <a:endParaRPr/>
          </a:p>
          <a:p>
            <a:pPr lvl="4">
              <a:buSzPct val="45000"/>
              <a:buFont typeface="StarSymbol"/>
              <a:buChar char=""/>
            </a:pPr>
            <a:r>
              <a:rPr lang="en-GB" sz="2000">
                <a:latin typeface="Arial"/>
              </a:rPr>
              <a:t>Fifth Outline Level</a:t>
            </a:r>
            <a:endParaRPr/>
          </a:p>
          <a:p>
            <a:pPr lvl="5">
              <a:buSzPct val="45000"/>
              <a:buFont typeface="StarSymbol"/>
              <a:buChar char=""/>
            </a:pPr>
            <a:r>
              <a:rPr lang="en-GB" sz="2000">
                <a:latin typeface="Arial"/>
              </a:rPr>
              <a:t>Sixth Outline Level</a:t>
            </a:r>
            <a:endParaRPr/>
          </a:p>
          <a:p>
            <a:pPr lvl="6">
              <a:buSzPct val="45000"/>
              <a:buFont typeface="StarSymbol"/>
              <a:buChar char=""/>
            </a:pPr>
            <a:r>
              <a:rPr lang="en-GB"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2417760" y="802440"/>
            <a:ext cx="8636400" cy="2540880"/>
          </a:xfrm>
          <a:prstGeom prst="rect">
            <a:avLst/>
          </a:prstGeom>
          <a:noFill/>
          <a:ln>
            <a:noFill/>
          </a:ln>
        </p:spPr>
        <p:style>
          <a:lnRef idx="0"/>
          <a:fillRef idx="0"/>
          <a:effectRef idx="0"/>
          <a:fontRef idx="minor"/>
        </p:style>
        <p:txBody>
          <a:bodyPr lIns="90000" rIns="90000" tIns="45000" bIns="0" anchor="b"/>
          <a:p>
            <a:pPr>
              <a:lnSpc>
                <a:spcPct val="100000"/>
              </a:lnSpc>
            </a:pPr>
            <a:r>
              <a:rPr lang="en-GB" sz="6600" strike="noStrike">
                <a:solidFill>
                  <a:srgbClr val="000000"/>
                </a:solidFill>
                <a:latin typeface="Gill Sans MT"/>
              </a:rPr>
              <a:t>User Interfaces Pair Presentation </a:t>
            </a:r>
            <a:endParaRPr/>
          </a:p>
        </p:txBody>
      </p:sp>
      <p:sp>
        <p:nvSpPr>
          <p:cNvPr id="81" name="CustomShape 2"/>
          <p:cNvSpPr/>
          <p:nvPr/>
        </p:nvSpPr>
        <p:spPr>
          <a:xfrm>
            <a:off x="2417760" y="3531240"/>
            <a:ext cx="8636400" cy="977040"/>
          </a:xfrm>
          <a:prstGeom prst="rect">
            <a:avLst/>
          </a:prstGeom>
          <a:noFill/>
          <a:ln>
            <a:noFill/>
          </a:ln>
        </p:spPr>
        <p:style>
          <a:lnRef idx="0"/>
          <a:fillRef idx="0"/>
          <a:effectRef idx="0"/>
          <a:fontRef idx="minor"/>
        </p:style>
        <p:txBody>
          <a:bodyPr lIns="90000" rIns="90000" tIns="91440" bIns="91440"/>
          <a:p>
            <a:pPr>
              <a:lnSpc>
                <a:spcPct val="100000"/>
              </a:lnSpc>
            </a:pPr>
            <a:r>
              <a:rPr lang="en-GB" strike="noStrike">
                <a:solidFill>
                  <a:srgbClr val="000000"/>
                </a:solidFill>
                <a:latin typeface="Gill Sans MT"/>
              </a:rPr>
              <a:t>By Qamar Zaman &amp; Harshit Verma</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lang="en-GB" sz="3200" strike="noStrike">
                <a:solidFill>
                  <a:srgbClr val="000000"/>
                </a:solidFill>
                <a:latin typeface="Gill Sans MT"/>
              </a:rPr>
              <a:t>Introduction : Changes and Improvements</a:t>
            </a:r>
            <a:endParaRPr/>
          </a:p>
        </p:txBody>
      </p:sp>
      <p:sp>
        <p:nvSpPr>
          <p:cNvPr id="83"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algn="just">
              <a:lnSpc>
                <a:spcPct val="100000"/>
              </a:lnSpc>
            </a:pPr>
            <a:r>
              <a:rPr lang="en-GB" sz="2000" strike="noStrike">
                <a:solidFill>
                  <a:srgbClr val="000000"/>
                </a:solidFill>
                <a:latin typeface="Gill Sans MT"/>
              </a:rPr>
              <a:t>We had decided as a group and pair to add changes that would be more beneficial and helpful in improving upon the current broadening website. We had done this through incremental updates both on a large and small scale. This would be appropriately measured by the functionality and design traits and features the website provides to the user.</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lang="en-GB" sz="3200" strike="noStrike">
                <a:solidFill>
                  <a:srgbClr val="000000"/>
                </a:solidFill>
                <a:latin typeface="Gill Sans MT"/>
              </a:rPr>
              <a:t>Look and feel of the website</a:t>
            </a:r>
            <a:endParaRPr/>
          </a:p>
        </p:txBody>
      </p:sp>
      <p:sp>
        <p:nvSpPr>
          <p:cNvPr id="85"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algn="just">
              <a:lnSpc>
                <a:spcPct val="100000"/>
              </a:lnSpc>
              <a:buSzPct val="45000"/>
              <a:buFont typeface="StarSymbol"/>
              <a:buChar char="l"/>
            </a:pPr>
            <a:r>
              <a:rPr lang="en-GB" sz="2000" strike="noStrike">
                <a:latin typeface="Gill Sans MT"/>
              </a:rPr>
              <a:t>The overall look and feel of the website is improved upon through the inclusion of more interaction design, with a purpose to help the users initial perspective of the website to be more accurate for its objective. The colour scheme remains consistant and playful, the look that the website is going to achieve, if we had a choice to further this decision we would change the colours to suit all purposes and look more inviting, colours that are light such as blue would be helpful and could improve the overall feel. The design and layout of the website has been improved to be much more suitable and user friendly in a sense of less information but more useful information.</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lang="en-GB" sz="3200" strike="noStrike">
                <a:solidFill>
                  <a:srgbClr val="000000"/>
                </a:solidFill>
                <a:latin typeface="Gill Sans MT"/>
              </a:rPr>
              <a:t>Contribution to supporting selection of discovery modules</a:t>
            </a:r>
            <a:endParaRPr/>
          </a:p>
        </p:txBody>
      </p:sp>
      <p:sp>
        <p:nvSpPr>
          <p:cNvPr id="87" name="CustomShape 2"/>
          <p:cNvSpPr/>
          <p:nvPr/>
        </p:nvSpPr>
        <p:spPr>
          <a:xfrm>
            <a:off x="1451520" y="2015640"/>
            <a:ext cx="9602640" cy="3449880"/>
          </a:xfrm>
          <a:prstGeom prst="rect">
            <a:avLst/>
          </a:prstGeom>
          <a:noFill/>
          <a:ln>
            <a:noFill/>
          </a:ln>
        </p:spPr>
        <p:style>
          <a:lnRef idx="0"/>
          <a:fillRef idx="0"/>
          <a:effectRef idx="0"/>
          <a:fontRef idx="minor"/>
        </p:style>
        <p:txBody>
          <a:bodyPr lIns="90000" rIns="90000" tIns="45000" bIns="45000"/>
          <a:p>
            <a:pPr algn="just">
              <a:lnSpc>
                <a:spcPct val="100000"/>
              </a:lnSpc>
              <a:buSzPct val="45000"/>
              <a:buFont typeface="StarSymbol"/>
              <a:buChar char="l"/>
            </a:pPr>
            <a:r>
              <a:rPr lang="en-GB" sz="2000" strike="noStrike">
                <a:latin typeface="Gill Sans MT"/>
              </a:rPr>
              <a:t>For the selection of the discovery modules, we had decided as a pair to mix up different ideas presented in our three templates we created, and settled for the simpler more professional layout for the section process. As shown this provides the user with a much more simplified process for selecting the discovery modules, this is key especially as students ourselves this would make the process easier to understand and have a feel for. We did the design change to the selection because not only would it provide the user a detailed information from the start but it makes more sense to do this for users of all kind to help with adaptability and interaction design.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pPr>
              <a:lnSpc>
                <a:spcPct val="90000"/>
              </a:lnSpc>
            </a:pPr>
            <a:r>
              <a:rPr lang="en-GB" sz="3200" strike="noStrike">
                <a:solidFill>
                  <a:srgbClr val="000000"/>
                </a:solidFill>
                <a:latin typeface="Gill Sans MT"/>
              </a:rPr>
              <a:t>Support for navigation</a:t>
            </a:r>
            <a:endParaRPr/>
          </a:p>
        </p:txBody>
      </p:sp>
      <p:sp>
        <p:nvSpPr>
          <p:cNvPr id="89" name="CustomShape 2"/>
          <p:cNvSpPr/>
          <p:nvPr/>
        </p:nvSpPr>
        <p:spPr>
          <a:xfrm>
            <a:off x="1451520" y="2015640"/>
            <a:ext cx="9602640" cy="3449880"/>
          </a:xfrm>
          <a:prstGeom prst="rect">
            <a:avLst/>
          </a:prstGeom>
          <a:noFill/>
          <a:ln>
            <a:noFill/>
          </a:ln>
        </p:spPr>
        <p:style>
          <a:lnRef idx="0"/>
          <a:fillRef idx="0"/>
          <a:effectRef idx="0"/>
          <a:fontRef idx="minor"/>
        </p:style>
      </p:sp>
      <p:sp>
        <p:nvSpPr>
          <p:cNvPr id="90" name="TextShape 3"/>
          <p:cNvSpPr txBox="1"/>
          <p:nvPr/>
        </p:nvSpPr>
        <p:spPr>
          <a:xfrm>
            <a:off x="1440000" y="1596240"/>
            <a:ext cx="10368000" cy="4523760"/>
          </a:xfrm>
          <a:prstGeom prst="rect">
            <a:avLst/>
          </a:prstGeom>
          <a:noFill/>
          <a:ln>
            <a:noFill/>
          </a:ln>
        </p:spPr>
        <p:txBody>
          <a:bodyPr lIns="90000" rIns="90000" tIns="45000" bIns="45000"/>
          <a:p>
            <a:pPr algn="just">
              <a:lnSpc>
                <a:spcPct val="100000"/>
              </a:lnSpc>
            </a:pPr>
            <a:r>
              <a:rPr lang="en-GB" sz="2000" strike="noStrike">
                <a:latin typeface="Gill Sans MT"/>
              </a:rPr>
              <a:t>The navigational side of the website has been further improved, we have included a search tool right at the start of the website. A search tool provides the user with easier access and navigation to the website, doing it this way would enhance overall user experience and allow for a greater chance of the website being used for the purpose it was designed for. It is suggested to improve functionality this way as coming from feedback as the current broadening website is, users from students and academics they don't feel that they would come back to it because of its limited interactivity and difficulty of use. The idea behind the search tool is for rather than having an extra page dedicated on the search by subject or keyword function you have a unified tool that allows you to search for something in particular right at the start, this is especially useful for returning users.</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1451520" y="804600"/>
            <a:ext cx="9602640" cy="1048680"/>
          </a:xfrm>
          <a:prstGeom prst="rect">
            <a:avLst/>
          </a:prstGeom>
          <a:noFill/>
          <a:ln>
            <a:noFill/>
          </a:ln>
        </p:spPr>
        <p:style>
          <a:lnRef idx="0"/>
          <a:fillRef idx="0"/>
          <a:effectRef idx="0"/>
          <a:fontRef idx="minor"/>
        </p:style>
        <p:txBody>
          <a:bodyPr lIns="90000" rIns="90000" tIns="45000" bIns="45000"/>
          <a:p>
            <a:r>
              <a:rPr lang="en-GB" sz="3200" strike="noStrike">
                <a:solidFill>
                  <a:srgbClr val="000000"/>
                </a:solidFill>
                <a:latin typeface="Gill Sans MT"/>
              </a:rPr>
              <a:t>Support for </a:t>
            </a:r>
            <a:endParaRPr/>
          </a:p>
          <a:p>
            <a:pPr>
              <a:lnSpc>
                <a:spcPct val="90000"/>
              </a:lnSpc>
            </a:pPr>
            <a:r>
              <a:rPr lang="en-GB" sz="3200" strike="noStrike">
                <a:solidFill>
                  <a:srgbClr val="000000"/>
                </a:solidFill>
                <a:latin typeface="Gill Sans MT"/>
              </a:rPr>
              <a:t>perception and memory</a:t>
            </a:r>
            <a:endParaRPr/>
          </a:p>
        </p:txBody>
      </p:sp>
      <p:sp>
        <p:nvSpPr>
          <p:cNvPr id="92" name="CustomShape 2"/>
          <p:cNvSpPr/>
          <p:nvPr/>
        </p:nvSpPr>
        <p:spPr>
          <a:xfrm>
            <a:off x="1440000" y="2022120"/>
            <a:ext cx="9602640" cy="3449880"/>
          </a:xfrm>
          <a:prstGeom prst="rect">
            <a:avLst/>
          </a:prstGeom>
          <a:noFill/>
          <a:ln>
            <a:noFill/>
          </a:ln>
        </p:spPr>
        <p:style>
          <a:lnRef idx="0"/>
          <a:fillRef idx="0"/>
          <a:effectRef idx="0"/>
          <a:fontRef idx="minor"/>
        </p:style>
      </p:sp>
      <p:sp>
        <p:nvSpPr>
          <p:cNvPr id="93" name="TextShape 3"/>
          <p:cNvSpPr txBox="1"/>
          <p:nvPr/>
        </p:nvSpPr>
        <p:spPr>
          <a:xfrm>
            <a:off x="1368000" y="2115360"/>
            <a:ext cx="10440000" cy="3932640"/>
          </a:xfrm>
          <a:prstGeom prst="rect">
            <a:avLst/>
          </a:prstGeom>
          <a:noFill/>
          <a:ln>
            <a:noFill/>
          </a:ln>
        </p:spPr>
        <p:txBody>
          <a:bodyPr lIns="90000" rIns="90000" tIns="45000" bIns="45000"/>
          <a:p>
            <a:pPr algn="just">
              <a:lnSpc>
                <a:spcPct val="100000"/>
              </a:lnSpc>
            </a:pPr>
            <a:r>
              <a:rPr lang="en-GB" sz="2600" strike="noStrike">
                <a:latin typeface="Gill Sans MT"/>
              </a:rPr>
              <a:t>BreadCrumbs implementation for the purpose of designing and aiding the user to show the structure in a tree setting and know where the user is at all times. Accessibility Icons to enhance perception and know limited information as well as aiding users. Less is More!</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1008000" y="1472040"/>
            <a:ext cx="9986400" cy="4215960"/>
          </a:xfrm>
          <a:prstGeom prst="rect">
            <a:avLst/>
          </a:prstGeom>
          <a:noFill/>
          <a:ln>
            <a:noFill/>
          </a:ln>
        </p:spPr>
        <p:txBody>
          <a:bodyPr lIns="90000" rIns="90000" tIns="45000" bIns="45000"/>
          <a:p>
            <a:pPr algn="just">
              <a:lnSpc>
                <a:spcPct val="100000"/>
              </a:lnSpc>
            </a:pPr>
            <a:r>
              <a:rPr lang="en-GB" sz="2000" strike="noStrike">
                <a:latin typeface="Gill Sans MT"/>
              </a:rPr>
              <a:t>The support for perception and memory is enhanced to include design choices as we have implemented theoretically built in audio to describe and each part of the sections as we have divided them, this is for users with disabilities in audio perception and speech. For users with colour blindness we have included functionality that allows these group of users to change the colour scheme with a click of a button, this enhances vision perception. Many themes will be included for this section as users tend to have different variations of colour blindness for their vision. Overall this would include improved functionality for a wider range of audiences and cater for a multitude of problems. To cater for international students, the audio along with text could be changed, for example audio voice overlay for people with hearing disabilities could include multiple languages, along with multiple language options to change the text.</a:t>
            </a:r>
            <a:endParaRPr/>
          </a:p>
          <a:p>
            <a:pPr algn="just">
              <a:lnSpc>
                <a:spcPct val="100000"/>
              </a:lnSpc>
            </a:pPr>
            <a:endParaRPr/>
          </a:p>
        </p:txBody>
      </p:sp>
      <p:sp>
        <p:nvSpPr>
          <p:cNvPr id="95" name="TextShape 2"/>
          <p:cNvSpPr txBox="1"/>
          <p:nvPr/>
        </p:nvSpPr>
        <p:spPr>
          <a:xfrm>
            <a:off x="1224000" y="504000"/>
            <a:ext cx="5080320" cy="991440"/>
          </a:xfrm>
          <a:prstGeom prst="rect">
            <a:avLst/>
          </a:prstGeom>
          <a:noFill/>
          <a:ln>
            <a:noFill/>
          </a:ln>
        </p:spPr>
        <p:txBody>
          <a:bodyPr lIns="90000" rIns="90000" tIns="45000" bIns="45000"/>
          <a:p>
            <a:r>
              <a:rPr lang="en-GB" sz="3200" strike="noStrike">
                <a:solidFill>
                  <a:srgbClr val="000000"/>
                </a:solidFill>
                <a:latin typeface="Gill Sans MT"/>
              </a:rPr>
              <a:t>Accessibility</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